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Lst>
  <p:notesMasterIdLst>
    <p:notesMasterId r:id="rId55"/>
  </p:notesMasterIdLst>
  <p:sldIdLst>
    <p:sldId id="347" r:id="rId6"/>
    <p:sldId id="351" r:id="rId7"/>
    <p:sldId id="356" r:id="rId8"/>
    <p:sldId id="360" r:id="rId9"/>
    <p:sldId id="387" r:id="rId10"/>
    <p:sldId id="391" r:id="rId11"/>
    <p:sldId id="392" r:id="rId12"/>
    <p:sldId id="324" r:id="rId13"/>
    <p:sldId id="328" r:id="rId14"/>
    <p:sldId id="1694295695" r:id="rId15"/>
    <p:sldId id="331" r:id="rId16"/>
    <p:sldId id="1694295641" r:id="rId17"/>
    <p:sldId id="1694295690" r:id="rId18"/>
    <p:sldId id="1694295694" r:id="rId19"/>
    <p:sldId id="1694295667" r:id="rId20"/>
    <p:sldId id="1694295696" r:id="rId21"/>
    <p:sldId id="346"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393" r:id="rId37"/>
    <p:sldId id="394" r:id="rId38"/>
    <p:sldId id="333" r:id="rId39"/>
    <p:sldId id="332" r:id="rId40"/>
    <p:sldId id="388" r:id="rId41"/>
    <p:sldId id="1694295697" r:id="rId42"/>
    <p:sldId id="365" r:id="rId43"/>
    <p:sldId id="367" r:id="rId44"/>
    <p:sldId id="369" r:id="rId45"/>
    <p:sldId id="370" r:id="rId46"/>
    <p:sldId id="372" r:id="rId47"/>
    <p:sldId id="373" r:id="rId48"/>
    <p:sldId id="390" r:id="rId49"/>
    <p:sldId id="382" r:id="rId50"/>
    <p:sldId id="256" r:id="rId51"/>
    <p:sldId id="384" r:id="rId52"/>
    <p:sldId id="380" r:id="rId53"/>
    <p:sldId id="34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0139"/>
    <a:srgbClr val="756F6A"/>
    <a:srgbClr val="213A60"/>
    <a:srgbClr val="73AB43"/>
    <a:srgbClr val="D9D9D9"/>
    <a:srgbClr val="016F53"/>
    <a:srgbClr val="FFFFFF"/>
    <a:srgbClr val="FF0000"/>
    <a:srgbClr val="44546A"/>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B9EFC-9743-4291-904B-E0FBB80ECD27}" v="27" dt="2025-11-07T18:20:22.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3557" autoAdjust="0"/>
  </p:normalViewPr>
  <p:slideViewPr>
    <p:cSldViewPr snapToGrid="0" showGuides="1">
      <p:cViewPr varScale="1">
        <p:scale>
          <a:sx n="111" d="100"/>
          <a:sy n="111" d="100"/>
        </p:scale>
        <p:origin x="552" y="96"/>
      </p:cViewPr>
      <p:guideLst>
        <p:guide orient="horz" pos="2160"/>
        <p:guide pos="3840"/>
      </p:guideLst>
    </p:cSldViewPr>
  </p:slideViewPr>
  <p:outlineViewPr>
    <p:cViewPr>
      <p:scale>
        <a:sx n="33" d="100"/>
        <a:sy n="33" d="100"/>
      </p:scale>
      <p:origin x="0" y="-2080"/>
    </p:cViewPr>
  </p:outlineViewPr>
  <p:notesTextViewPr>
    <p:cViewPr>
      <p:scale>
        <a:sx n="1" d="1"/>
        <a:sy n="1" d="1"/>
      </p:scale>
      <p:origin x="0" y="0"/>
    </p:cViewPr>
  </p:notesTextViewPr>
  <p:sorterViewPr>
    <p:cViewPr>
      <p:scale>
        <a:sx n="50" d="100"/>
        <a:sy n="50" d="100"/>
      </p:scale>
      <p:origin x="0" y="-692"/>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yton Spilde" userId="a7780128-72e0-4024-88ce-9b0cea64415e" providerId="ADAL" clId="{CA0E4E64-F70C-46DD-B4A2-64587D674A4A}"/>
    <pc:docChg chg="undo custSel modSld">
      <pc:chgData name="Peyton Spilde" userId="a7780128-72e0-4024-88ce-9b0cea64415e" providerId="ADAL" clId="{CA0E4E64-F70C-46DD-B4A2-64587D674A4A}" dt="2025-11-07T18:44:18.519" v="288" actId="113"/>
      <pc:docMkLst>
        <pc:docMk/>
      </pc:docMkLst>
      <pc:sldChg chg="modSp mod">
        <pc:chgData name="Peyton Spilde" userId="a7780128-72e0-4024-88ce-9b0cea64415e" providerId="ADAL" clId="{CA0E4E64-F70C-46DD-B4A2-64587D674A4A}" dt="2025-11-07T18:44:18.519" v="288" actId="113"/>
        <pc:sldMkLst>
          <pc:docMk/>
          <pc:sldMk cId="3450652095" sldId="393"/>
        </pc:sldMkLst>
        <pc:spChg chg="mod">
          <ac:chgData name="Peyton Spilde" userId="a7780128-72e0-4024-88ce-9b0cea64415e" providerId="ADAL" clId="{CA0E4E64-F70C-46DD-B4A2-64587D674A4A}" dt="2025-11-07T18:44:18.519" v="288" actId="113"/>
          <ac:spMkLst>
            <pc:docMk/>
            <pc:sldMk cId="3450652095" sldId="393"/>
            <ac:spMk id="2" creationId="{957657F4-7147-1947-23C4-DA56539F35C5}"/>
          </ac:spMkLst>
        </pc:spChg>
        <pc:picChg chg="mod modCrop">
          <ac:chgData name="Peyton Spilde" userId="a7780128-72e0-4024-88ce-9b0cea64415e" providerId="ADAL" clId="{CA0E4E64-F70C-46DD-B4A2-64587D674A4A}" dt="2025-11-07T14:48:55.489" v="52" actId="1076"/>
          <ac:picMkLst>
            <pc:docMk/>
            <pc:sldMk cId="3450652095" sldId="393"/>
            <ac:picMk id="8" creationId="{8AA90763-7498-518C-F520-58106C8DA3EF}"/>
          </ac:picMkLst>
        </pc:picChg>
        <pc:picChg chg="mod modCrop">
          <ac:chgData name="Peyton Spilde" userId="a7780128-72e0-4024-88ce-9b0cea64415e" providerId="ADAL" clId="{CA0E4E64-F70C-46DD-B4A2-64587D674A4A}" dt="2025-11-07T14:48:52.746" v="51" actId="1076"/>
          <ac:picMkLst>
            <pc:docMk/>
            <pc:sldMk cId="3450652095" sldId="393"/>
            <ac:picMk id="12" creationId="{89B638F3-3446-61ED-6DAB-9860BB76AA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A7B55-461A-4980-B6C9-97D1053AB1E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FD4FE-420E-4D03-8FD9-499DF690C814}" type="slidenum">
              <a:rPr lang="en-US" smtClean="0"/>
              <a:t>‹#›</a:t>
            </a:fld>
            <a:endParaRPr lang="en-US"/>
          </a:p>
        </p:txBody>
      </p:sp>
    </p:spTree>
    <p:extLst>
      <p:ext uri="{BB962C8B-B14F-4D97-AF65-F5344CB8AC3E}">
        <p14:creationId xmlns:p14="http://schemas.microsoft.com/office/powerpoint/2010/main" val="170047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EFD4FE-420E-4D03-8FD9-499DF690C814}" type="slidenum">
              <a:rPr lang="en-US" smtClean="0"/>
              <a:t>1</a:t>
            </a:fld>
            <a:endParaRPr lang="en-US"/>
          </a:p>
        </p:txBody>
      </p:sp>
    </p:spTree>
    <p:extLst>
      <p:ext uri="{BB962C8B-B14F-4D97-AF65-F5344CB8AC3E}">
        <p14:creationId xmlns:p14="http://schemas.microsoft.com/office/powerpoint/2010/main" val="94751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30F6-BD7A-1191-B74D-77C35EA50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55FA8-6719-6336-39DA-FE219A207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22344-80F1-A555-747B-B28170638E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F55593-51E2-A1B0-E249-5447512CF5E7}"/>
              </a:ext>
            </a:extLst>
          </p:cNvPr>
          <p:cNvSpPr>
            <a:spLocks noGrp="1"/>
          </p:cNvSpPr>
          <p:nvPr>
            <p:ph type="sldNum" sz="quarter" idx="5"/>
          </p:nvPr>
        </p:nvSpPr>
        <p:spPr/>
        <p:txBody>
          <a:bodyPr/>
          <a:lstStyle/>
          <a:p>
            <a:fld id="{45EFD4FE-420E-4D03-8FD9-499DF690C814}" type="slidenum">
              <a:rPr lang="en-US" smtClean="0"/>
              <a:t>32</a:t>
            </a:fld>
            <a:endParaRPr lang="en-US"/>
          </a:p>
        </p:txBody>
      </p:sp>
    </p:spTree>
    <p:extLst>
      <p:ext uri="{BB962C8B-B14F-4D97-AF65-F5344CB8AC3E}">
        <p14:creationId xmlns:p14="http://schemas.microsoft.com/office/powerpoint/2010/main" val="98744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3DBCF-E265-9E77-E6A4-980599776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37D48-677B-32E4-2546-776D7301A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1AE23-6EAD-64D7-C475-125213D73F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4086B1-C7CC-AEE4-AD12-739EA172708A}"/>
              </a:ext>
            </a:extLst>
          </p:cNvPr>
          <p:cNvSpPr>
            <a:spLocks noGrp="1"/>
          </p:cNvSpPr>
          <p:nvPr>
            <p:ph type="sldNum" sz="quarter" idx="5"/>
          </p:nvPr>
        </p:nvSpPr>
        <p:spPr/>
        <p:txBody>
          <a:bodyPr/>
          <a:lstStyle/>
          <a:p>
            <a:fld id="{45EFD4FE-420E-4D03-8FD9-499DF690C814}" type="slidenum">
              <a:rPr lang="en-US" smtClean="0"/>
              <a:t>33</a:t>
            </a:fld>
            <a:endParaRPr lang="en-US"/>
          </a:p>
        </p:txBody>
      </p:sp>
    </p:spTree>
    <p:extLst>
      <p:ext uri="{BB962C8B-B14F-4D97-AF65-F5344CB8AC3E}">
        <p14:creationId xmlns:p14="http://schemas.microsoft.com/office/powerpoint/2010/main" val="2822964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a:solidFill>
                  <a:schemeClr val="tx1"/>
                </a:solidFill>
                <a:latin typeface="Tahoma" panose="020B0604030504040204" pitchFamily="34" charset="0"/>
              </a:defRPr>
            </a:lvl1pPr>
            <a:lvl2pPr marL="757066" indent="-291179" defTabSz="949568">
              <a:defRPr>
                <a:solidFill>
                  <a:schemeClr val="tx1"/>
                </a:solidFill>
                <a:latin typeface="Tahoma" panose="020B0604030504040204" pitchFamily="34" charset="0"/>
              </a:defRPr>
            </a:lvl2pPr>
            <a:lvl3pPr marL="1164717" indent="-232943" defTabSz="949568">
              <a:defRPr>
                <a:solidFill>
                  <a:schemeClr val="tx1"/>
                </a:solidFill>
                <a:latin typeface="Tahoma" panose="020B0604030504040204" pitchFamily="34" charset="0"/>
              </a:defRPr>
            </a:lvl3pPr>
            <a:lvl4pPr marL="1630604" indent="-232943" defTabSz="949568">
              <a:defRPr>
                <a:solidFill>
                  <a:schemeClr val="tx1"/>
                </a:solidFill>
                <a:latin typeface="Tahoma" panose="020B0604030504040204" pitchFamily="34" charset="0"/>
              </a:defRPr>
            </a:lvl4pPr>
            <a:lvl5pPr marL="2096491" indent="-232943" defTabSz="949568">
              <a:defRPr>
                <a:solidFill>
                  <a:schemeClr val="tx1"/>
                </a:solidFill>
                <a:latin typeface="Tahoma" panose="020B0604030504040204" pitchFamily="34" charset="0"/>
              </a:defRPr>
            </a:lvl5pPr>
            <a:lvl6pPr marL="2562377" indent="-232943" defTabSz="949568" eaLnBrk="0" fontAlgn="base" hangingPunct="0">
              <a:spcBef>
                <a:spcPct val="0"/>
              </a:spcBef>
              <a:spcAft>
                <a:spcPct val="0"/>
              </a:spcAft>
              <a:defRPr>
                <a:solidFill>
                  <a:schemeClr val="tx1"/>
                </a:solidFill>
                <a:latin typeface="Tahoma" panose="020B0604030504040204" pitchFamily="34" charset="0"/>
              </a:defRPr>
            </a:lvl6pPr>
            <a:lvl7pPr marL="3028264" indent="-232943" defTabSz="949568" eaLnBrk="0" fontAlgn="base" hangingPunct="0">
              <a:spcBef>
                <a:spcPct val="0"/>
              </a:spcBef>
              <a:spcAft>
                <a:spcPct val="0"/>
              </a:spcAft>
              <a:defRPr>
                <a:solidFill>
                  <a:schemeClr val="tx1"/>
                </a:solidFill>
                <a:latin typeface="Tahoma" panose="020B0604030504040204" pitchFamily="34" charset="0"/>
              </a:defRPr>
            </a:lvl7pPr>
            <a:lvl8pPr marL="3494151" indent="-232943" defTabSz="949568" eaLnBrk="0" fontAlgn="base" hangingPunct="0">
              <a:spcBef>
                <a:spcPct val="0"/>
              </a:spcBef>
              <a:spcAft>
                <a:spcPct val="0"/>
              </a:spcAft>
              <a:defRPr>
                <a:solidFill>
                  <a:schemeClr val="tx1"/>
                </a:solidFill>
                <a:latin typeface="Tahoma" panose="020B0604030504040204" pitchFamily="34" charset="0"/>
              </a:defRPr>
            </a:lvl8pPr>
            <a:lvl9pPr marL="3960038" indent="-232943" defTabSz="949568" eaLnBrk="0" fontAlgn="base" hangingPunct="0">
              <a:spcBef>
                <a:spcPct val="0"/>
              </a:spcBef>
              <a:spcAft>
                <a:spcPct val="0"/>
              </a:spcAft>
              <a:defRPr>
                <a:solidFill>
                  <a:schemeClr val="tx1"/>
                </a:solidFill>
                <a:latin typeface="Tahoma" panose="020B0604030504040204" pitchFamily="34" charset="0"/>
              </a:defRPr>
            </a:lvl9pPr>
          </a:lstStyle>
          <a:p>
            <a:fld id="{C52C5C61-A30F-44D0-A2CC-E2B7FC825412}" type="slidenum">
              <a:rPr lang="en-US" altLang="en-US" smtClean="0">
                <a:latin typeface="Times New Roman" panose="02020603050405020304" pitchFamily="18" charset="0"/>
              </a:rPr>
              <a:pPr/>
              <a:t>34</a:t>
            </a:fld>
            <a:endParaRPr lang="en-US" altLang="en-US">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HSA is in your name, belongs to you and is portable. There is no “use it or lose it” and any unused funds can be rolled forward.  Once you reach age 65, if you still have money in your HSA, you can enjoy some additional retirement income.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91355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a:solidFill>
                  <a:schemeClr val="tx1"/>
                </a:solidFill>
                <a:latin typeface="Tahoma" panose="020B0604030504040204" pitchFamily="34" charset="0"/>
              </a:defRPr>
            </a:lvl1pPr>
            <a:lvl2pPr marL="757066" indent="-291179" defTabSz="949568">
              <a:defRPr>
                <a:solidFill>
                  <a:schemeClr val="tx1"/>
                </a:solidFill>
                <a:latin typeface="Tahoma" panose="020B0604030504040204" pitchFamily="34" charset="0"/>
              </a:defRPr>
            </a:lvl2pPr>
            <a:lvl3pPr marL="1164717" indent="-232943" defTabSz="949568">
              <a:defRPr>
                <a:solidFill>
                  <a:schemeClr val="tx1"/>
                </a:solidFill>
                <a:latin typeface="Tahoma" panose="020B0604030504040204" pitchFamily="34" charset="0"/>
              </a:defRPr>
            </a:lvl3pPr>
            <a:lvl4pPr marL="1630604" indent="-232943" defTabSz="949568">
              <a:defRPr>
                <a:solidFill>
                  <a:schemeClr val="tx1"/>
                </a:solidFill>
                <a:latin typeface="Tahoma" panose="020B0604030504040204" pitchFamily="34" charset="0"/>
              </a:defRPr>
            </a:lvl4pPr>
            <a:lvl5pPr marL="2096491" indent="-232943" defTabSz="949568">
              <a:defRPr>
                <a:solidFill>
                  <a:schemeClr val="tx1"/>
                </a:solidFill>
                <a:latin typeface="Tahoma" panose="020B0604030504040204" pitchFamily="34" charset="0"/>
              </a:defRPr>
            </a:lvl5pPr>
            <a:lvl6pPr marL="2562377" indent="-232943" defTabSz="949568" eaLnBrk="0" fontAlgn="base" hangingPunct="0">
              <a:spcBef>
                <a:spcPct val="0"/>
              </a:spcBef>
              <a:spcAft>
                <a:spcPct val="0"/>
              </a:spcAft>
              <a:defRPr>
                <a:solidFill>
                  <a:schemeClr val="tx1"/>
                </a:solidFill>
                <a:latin typeface="Tahoma" panose="020B0604030504040204" pitchFamily="34" charset="0"/>
              </a:defRPr>
            </a:lvl6pPr>
            <a:lvl7pPr marL="3028264" indent="-232943" defTabSz="949568" eaLnBrk="0" fontAlgn="base" hangingPunct="0">
              <a:spcBef>
                <a:spcPct val="0"/>
              </a:spcBef>
              <a:spcAft>
                <a:spcPct val="0"/>
              </a:spcAft>
              <a:defRPr>
                <a:solidFill>
                  <a:schemeClr val="tx1"/>
                </a:solidFill>
                <a:latin typeface="Tahoma" panose="020B0604030504040204" pitchFamily="34" charset="0"/>
              </a:defRPr>
            </a:lvl7pPr>
            <a:lvl8pPr marL="3494151" indent="-232943" defTabSz="949568" eaLnBrk="0" fontAlgn="base" hangingPunct="0">
              <a:spcBef>
                <a:spcPct val="0"/>
              </a:spcBef>
              <a:spcAft>
                <a:spcPct val="0"/>
              </a:spcAft>
              <a:defRPr>
                <a:solidFill>
                  <a:schemeClr val="tx1"/>
                </a:solidFill>
                <a:latin typeface="Tahoma" panose="020B0604030504040204" pitchFamily="34" charset="0"/>
              </a:defRPr>
            </a:lvl8pPr>
            <a:lvl9pPr marL="3960038" indent="-232943" defTabSz="949568" eaLnBrk="0" fontAlgn="base" hangingPunct="0">
              <a:spcBef>
                <a:spcPct val="0"/>
              </a:spcBef>
              <a:spcAft>
                <a:spcPct val="0"/>
              </a:spcAft>
              <a:defRPr>
                <a:solidFill>
                  <a:schemeClr val="tx1"/>
                </a:solidFill>
                <a:latin typeface="Tahoma" panose="020B0604030504040204" pitchFamily="34" charset="0"/>
              </a:defRPr>
            </a:lvl9pPr>
          </a:lstStyle>
          <a:p>
            <a:fld id="{66D606D2-C5FA-4B98-A4D0-630D0DE3AC18}" type="slidenum">
              <a:rPr lang="en-US" altLang="en-US" smtClean="0">
                <a:latin typeface="Times New Roman" panose="02020603050405020304" pitchFamily="18" charset="0"/>
              </a:rPr>
              <a:pPr/>
              <a:t>35</a:t>
            </a:fld>
            <a:endParaRPr lang="en-US" altLang="en-US">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You may open an HSA (Health Savings Account) through Associated Bank.</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triple tax advantage to your HSA: any contributions you make are tax free and can be made thru pre-tax payroll deductions. </a:t>
            </a:r>
          </a:p>
          <a:p>
            <a:r>
              <a:rPr lang="en-US" sz="1200" kern="1200" dirty="0">
                <a:solidFill>
                  <a:schemeClr val="tx1"/>
                </a:solidFill>
                <a:effectLst/>
                <a:latin typeface="+mn-lt"/>
                <a:ea typeface="+mn-ea"/>
                <a:cs typeface="+mn-cs"/>
              </a:rPr>
              <a:t>HSAs accrue tax free interest, and any withdrawals made for qualified medical, dental, and vision expenses are also tax free.  </a:t>
            </a:r>
          </a:p>
          <a:p>
            <a:r>
              <a:rPr lang="en-US" sz="1200" kern="1200" dirty="0">
                <a:solidFill>
                  <a:schemeClr val="tx1"/>
                </a:solidFill>
                <a:effectLst/>
                <a:latin typeface="+mn-lt"/>
                <a:ea typeface="+mn-ea"/>
                <a:cs typeface="+mn-cs"/>
              </a:rPr>
              <a:t>If you use HSA money for non-qualified expenses, you will pay penalties and income taxes, therefore this isn’t advisable. </a:t>
            </a:r>
          </a:p>
          <a:p>
            <a:r>
              <a:rPr lang="en-US" sz="1200" kern="1200" dirty="0">
                <a:solidFill>
                  <a:schemeClr val="tx1"/>
                </a:solidFill>
                <a:effectLst/>
                <a:latin typeface="+mn-lt"/>
                <a:ea typeface="+mn-ea"/>
                <a:cs typeface="+mn-cs"/>
              </a:rPr>
              <a:t>There are also maximum contributions each year for single/family coverage, which are shown here.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1193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36</a:t>
            </a:fld>
            <a:endParaRPr lang="en-US"/>
          </a:p>
        </p:txBody>
      </p:sp>
    </p:spTree>
    <p:extLst>
      <p:ext uri="{BB962C8B-B14F-4D97-AF65-F5344CB8AC3E}">
        <p14:creationId xmlns:p14="http://schemas.microsoft.com/office/powerpoint/2010/main" val="85631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list of all similarities and differences between HSAs and FSAs. As a reminder, please note that if you choose a traditional copay plan, you will have access to the FSA. If you choose a High Deductible Health Plan that is HSA eligible, you will be able to enroll in a Health Saving Account. </a:t>
            </a:r>
          </a:p>
          <a:p>
            <a:endParaRPr lang="en-US" baseline="0" dirty="0"/>
          </a:p>
          <a:p>
            <a:r>
              <a:rPr lang="en-US" baseline="0" dirty="0"/>
              <a:t>Please keep in mind, that if you are not currently enrolled in the FSA. </a:t>
            </a:r>
          </a:p>
          <a:p>
            <a:endParaRPr lang="en-US" baseline="0" dirty="0"/>
          </a:p>
          <a:p>
            <a:r>
              <a:rPr lang="en-US" baseline="0" dirty="0"/>
              <a:t>The IRS determines the eligibility, rules and tax implications of how both of these plans operate.  </a:t>
            </a:r>
          </a:p>
          <a:p>
            <a:endParaRPr lang="en-US" baseline="0" dirty="0"/>
          </a:p>
          <a:p>
            <a:r>
              <a:rPr lang="en-US" baseline="0" dirty="0"/>
              <a:t>They can both be used to put tax-free money aside out of your paycheck for medical, dental and vision expenses.  With the HSA, you can use the funds as they are deposited, and you can make changes to your election amount any time throughout the year. </a:t>
            </a:r>
          </a:p>
          <a:p>
            <a:endParaRPr lang="en-US" baseline="0" dirty="0"/>
          </a:p>
          <a:p>
            <a:r>
              <a:rPr lang="en-US" baseline="0" dirty="0"/>
              <a:t> With FSAs the annual amount is all available on day one of the plan and you are locked into the amount you choose for the year unless you have a qualifying life event. All money in your HSA belongs to you, the account is portable if you leave the company, and any unused funds carry over year each and can be used in the future for retirement. HSAs can even earn tax free interest!! FSAs are not portable and all the funds you allocate must be used within THAT plan year or they are forfeited. The maximum contribution amounts for both HSAs and FSAs differ as well and are provided here for your reference.  </a:t>
            </a:r>
            <a:endParaRPr lang="en-US" dirty="0"/>
          </a:p>
        </p:txBody>
      </p:sp>
      <p:sp>
        <p:nvSpPr>
          <p:cNvPr id="4" name="Slide Number Placeholder 3"/>
          <p:cNvSpPr>
            <a:spLocks noGrp="1"/>
          </p:cNvSpPr>
          <p:nvPr>
            <p:ph type="sldNum" sz="quarter" idx="10"/>
          </p:nvPr>
        </p:nvSpPr>
        <p:spPr/>
        <p:txBody>
          <a:bodyPr/>
          <a:lstStyle/>
          <a:p>
            <a:fld id="{2E8B741C-40FF-4844-B8A8-6D2231C23CFC}" type="slidenum">
              <a:rPr lang="en-US" smtClean="0"/>
              <a:t>37</a:t>
            </a:fld>
            <a:endParaRPr lang="en-US"/>
          </a:p>
        </p:txBody>
      </p:sp>
    </p:spTree>
    <p:extLst>
      <p:ext uri="{BB962C8B-B14F-4D97-AF65-F5344CB8AC3E}">
        <p14:creationId xmlns:p14="http://schemas.microsoft.com/office/powerpoint/2010/main" val="365144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51848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39</a:t>
            </a:fld>
            <a:endParaRPr lang="en-US"/>
          </a:p>
        </p:txBody>
      </p:sp>
    </p:spTree>
    <p:extLst>
      <p:ext uri="{BB962C8B-B14F-4D97-AF65-F5344CB8AC3E}">
        <p14:creationId xmlns:p14="http://schemas.microsoft.com/office/powerpoint/2010/main" val="154504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0550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41</a:t>
            </a:fld>
            <a:endParaRPr lang="en-US"/>
          </a:p>
        </p:txBody>
      </p:sp>
    </p:spTree>
    <p:extLst>
      <p:ext uri="{BB962C8B-B14F-4D97-AF65-F5344CB8AC3E}">
        <p14:creationId xmlns:p14="http://schemas.microsoft.com/office/powerpoint/2010/main" val="69527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2</a:t>
            </a:fld>
            <a:endParaRPr lang="en-US"/>
          </a:p>
        </p:txBody>
      </p:sp>
    </p:spTree>
    <p:extLst>
      <p:ext uri="{BB962C8B-B14F-4D97-AF65-F5344CB8AC3E}">
        <p14:creationId xmlns:p14="http://schemas.microsoft.com/office/powerpoint/2010/main" val="165333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42</a:t>
            </a:fld>
            <a:endParaRPr lang="en-US"/>
          </a:p>
        </p:txBody>
      </p:sp>
    </p:spTree>
    <p:extLst>
      <p:ext uri="{BB962C8B-B14F-4D97-AF65-F5344CB8AC3E}">
        <p14:creationId xmlns:p14="http://schemas.microsoft.com/office/powerpoint/2010/main" val="4213784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43</a:t>
            </a:fld>
            <a:endParaRPr lang="en-US"/>
          </a:p>
        </p:txBody>
      </p:sp>
    </p:spTree>
    <p:extLst>
      <p:ext uri="{BB962C8B-B14F-4D97-AF65-F5344CB8AC3E}">
        <p14:creationId xmlns:p14="http://schemas.microsoft.com/office/powerpoint/2010/main" val="2484461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44</a:t>
            </a:fld>
            <a:endParaRPr lang="en-US"/>
          </a:p>
        </p:txBody>
      </p:sp>
    </p:spTree>
    <p:extLst>
      <p:ext uri="{BB962C8B-B14F-4D97-AF65-F5344CB8AC3E}">
        <p14:creationId xmlns:p14="http://schemas.microsoft.com/office/powerpoint/2010/main" val="3473234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45</a:t>
            </a:fld>
            <a:endParaRPr lang="en-US"/>
          </a:p>
        </p:txBody>
      </p:sp>
    </p:spTree>
    <p:extLst>
      <p:ext uri="{BB962C8B-B14F-4D97-AF65-F5344CB8AC3E}">
        <p14:creationId xmlns:p14="http://schemas.microsoft.com/office/powerpoint/2010/main" val="1304189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47</a:t>
            </a:fld>
            <a:endParaRPr lang="en-US"/>
          </a:p>
        </p:txBody>
      </p:sp>
    </p:spTree>
    <p:extLst>
      <p:ext uri="{BB962C8B-B14F-4D97-AF65-F5344CB8AC3E}">
        <p14:creationId xmlns:p14="http://schemas.microsoft.com/office/powerpoint/2010/main" val="2689280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7468" rtl="0" eaLnBrk="1" fontAlgn="auto" latinLnBrk="0" hangingPunct="1">
              <a:lnSpc>
                <a:spcPct val="100000"/>
              </a:lnSpc>
              <a:spcBef>
                <a:spcPts val="0"/>
              </a:spcBef>
              <a:spcAft>
                <a:spcPts val="0"/>
              </a:spcAft>
              <a:buClrTx/>
              <a:buSzTx/>
              <a:buFontTx/>
              <a:buNone/>
              <a:tabLst/>
              <a:defRPr/>
            </a:pPr>
            <a:r>
              <a:rPr lang="en-US" baseline="0" dirty="0"/>
              <a:t>Sellars recognizes some of you may be getting solicited for Medicare-related products and services which can quickly become overwhelming. To help you evaluate your options and understand your out-of-pocket costs, we have asked our Medicare specialist, M3 Elevate, to provide support. This benefit is paid for by Sellar’s and available to anyone nearing retirement, turning 65, or just looking for general information about Medicare. </a:t>
            </a:r>
          </a:p>
          <a:p>
            <a:pPr marL="0" marR="0" lvl="0" indent="0" algn="l" defTabSz="957468"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57468" rtl="0" eaLnBrk="1" fontAlgn="auto" latinLnBrk="0" hangingPunct="1">
              <a:lnSpc>
                <a:spcPct val="100000"/>
              </a:lnSpc>
              <a:spcBef>
                <a:spcPts val="0"/>
              </a:spcBef>
              <a:spcAft>
                <a:spcPts val="0"/>
              </a:spcAft>
              <a:buClrTx/>
              <a:buSzTx/>
              <a:buFontTx/>
              <a:buNone/>
              <a:tabLst/>
              <a:defRPr/>
            </a:pPr>
            <a:r>
              <a:rPr lang="en-US" baseline="0" dirty="0"/>
              <a:t>You may contact the respective account executive assigned to your geographic location to further explore your options. This includes comparing Sellars health insurance plans against potential Medicare options. You may also share this resource with your friends and family. Those who reside outside of the reflected service areas will be referred to a trusted partner of M3 Elevate. </a:t>
            </a:r>
          </a:p>
        </p:txBody>
      </p:sp>
      <p:sp>
        <p:nvSpPr>
          <p:cNvPr id="4" name="Slide Number Placeholder 3"/>
          <p:cNvSpPr>
            <a:spLocks noGrp="1"/>
          </p:cNvSpPr>
          <p:nvPr>
            <p:ph type="sldNum" sz="quarter" idx="5"/>
          </p:nvPr>
        </p:nvSpPr>
        <p:spPr/>
        <p:txBody>
          <a:bodyPr/>
          <a:lstStyle/>
          <a:p>
            <a:fld id="{45EFD4FE-420E-4D03-8FD9-499DF690C814}" type="slidenum">
              <a:rPr lang="en-US" smtClean="0"/>
              <a:t>48</a:t>
            </a:fld>
            <a:endParaRPr lang="en-US"/>
          </a:p>
        </p:txBody>
      </p:sp>
    </p:spTree>
    <p:extLst>
      <p:ext uri="{BB962C8B-B14F-4D97-AF65-F5344CB8AC3E}">
        <p14:creationId xmlns:p14="http://schemas.microsoft.com/office/powerpoint/2010/main" val="118369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EFD4FE-420E-4D03-8FD9-499DF690C814}" type="slidenum">
              <a:rPr lang="en-US" smtClean="0"/>
              <a:t>49</a:t>
            </a:fld>
            <a:endParaRPr lang="en-US"/>
          </a:p>
        </p:txBody>
      </p:sp>
    </p:spTree>
    <p:extLst>
      <p:ext uri="{BB962C8B-B14F-4D97-AF65-F5344CB8AC3E}">
        <p14:creationId xmlns:p14="http://schemas.microsoft.com/office/powerpoint/2010/main" val="27272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5EFD4FE-420E-4D03-8FD9-499DF690C814}" type="slidenum">
              <a:rPr lang="en-US" smtClean="0"/>
              <a:t>3</a:t>
            </a:fld>
            <a:endParaRPr lang="en-US"/>
          </a:p>
        </p:txBody>
      </p:sp>
    </p:spTree>
    <p:extLst>
      <p:ext uri="{BB962C8B-B14F-4D97-AF65-F5344CB8AC3E}">
        <p14:creationId xmlns:p14="http://schemas.microsoft.com/office/powerpoint/2010/main" val="267489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4</a:t>
            </a:fld>
            <a:endParaRPr lang="en-US"/>
          </a:p>
        </p:txBody>
      </p:sp>
    </p:spTree>
    <p:extLst>
      <p:ext uri="{BB962C8B-B14F-4D97-AF65-F5344CB8AC3E}">
        <p14:creationId xmlns:p14="http://schemas.microsoft.com/office/powerpoint/2010/main" val="401905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FD4FE-420E-4D03-8FD9-499DF690C814}" type="slidenum">
              <a:rPr lang="en-US" smtClean="0"/>
              <a:t>5</a:t>
            </a:fld>
            <a:endParaRPr lang="en-US"/>
          </a:p>
        </p:txBody>
      </p:sp>
    </p:spTree>
    <p:extLst>
      <p:ext uri="{BB962C8B-B14F-4D97-AF65-F5344CB8AC3E}">
        <p14:creationId xmlns:p14="http://schemas.microsoft.com/office/powerpoint/2010/main" val="2791697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E0F55-04FB-9C55-A64F-D5D56BC3F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6398D-4B70-BCBB-2BF1-C2600A88A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AB82D-0BE5-6206-D3D0-757E048507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96141A-713D-9A43-0929-9FAC70FE364C}"/>
              </a:ext>
            </a:extLst>
          </p:cNvPr>
          <p:cNvSpPr>
            <a:spLocks noGrp="1"/>
          </p:cNvSpPr>
          <p:nvPr>
            <p:ph type="sldNum" sz="quarter" idx="5"/>
          </p:nvPr>
        </p:nvSpPr>
        <p:spPr/>
        <p:txBody>
          <a:bodyPr/>
          <a:lstStyle/>
          <a:p>
            <a:fld id="{45EFD4FE-420E-4D03-8FD9-499DF690C814}" type="slidenum">
              <a:rPr lang="en-US" smtClean="0"/>
              <a:t>6</a:t>
            </a:fld>
            <a:endParaRPr lang="en-US"/>
          </a:p>
        </p:txBody>
      </p:sp>
    </p:spTree>
    <p:extLst>
      <p:ext uri="{BB962C8B-B14F-4D97-AF65-F5344CB8AC3E}">
        <p14:creationId xmlns:p14="http://schemas.microsoft.com/office/powerpoint/2010/main" val="389501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87BC-7AD3-A37C-D5D4-DED854D38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C4F0C-2765-6F06-5E21-9989BE94B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EF117-479C-DD75-3594-924F79404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DAE634-1661-4036-4ADC-F918D3BEF80B}"/>
              </a:ext>
            </a:extLst>
          </p:cNvPr>
          <p:cNvSpPr>
            <a:spLocks noGrp="1"/>
          </p:cNvSpPr>
          <p:nvPr>
            <p:ph type="sldNum" sz="quarter" idx="5"/>
          </p:nvPr>
        </p:nvSpPr>
        <p:spPr/>
        <p:txBody>
          <a:bodyPr/>
          <a:lstStyle/>
          <a:p>
            <a:fld id="{45EFD4FE-420E-4D03-8FD9-499DF690C814}" type="slidenum">
              <a:rPr lang="en-US" smtClean="0"/>
              <a:t>7</a:t>
            </a:fld>
            <a:endParaRPr lang="en-US"/>
          </a:p>
        </p:txBody>
      </p:sp>
    </p:spTree>
    <p:extLst>
      <p:ext uri="{BB962C8B-B14F-4D97-AF65-F5344CB8AC3E}">
        <p14:creationId xmlns:p14="http://schemas.microsoft.com/office/powerpoint/2010/main" val="95268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5070F-D8F1-40EB-8B5D-70958A9287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085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tools available to you. Find in-network providers, register for your WPS account and set up your Teladoc Health account so you are ready when care is needed. Keep the WPS customer service number handy.  You can find it on the back of your WPS ID card.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5070F-D8F1-40EB-8B5D-70958A9287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2515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0.svg"/><Relationship Id="rId7"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21.png"/><Relationship Id="rId9"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8.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svg"/><Relationship Id="rId7" Type="http://schemas.openxmlformats.org/officeDocument/2006/relationships/image" Target="../media/image16.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0.sv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1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16.svg"/><Relationship Id="rId5" Type="http://schemas.openxmlformats.org/officeDocument/2006/relationships/image" Target="../media/image34.svg"/><Relationship Id="rId10" Type="http://schemas.openxmlformats.org/officeDocument/2006/relationships/image" Target="../media/image15.png"/><Relationship Id="rId4" Type="http://schemas.openxmlformats.org/officeDocument/2006/relationships/image" Target="../media/image33.png"/><Relationship Id="rId9" Type="http://schemas.openxmlformats.org/officeDocument/2006/relationships/image" Target="../media/image38.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16.svg"/><Relationship Id="rId4" Type="http://schemas.openxmlformats.org/officeDocument/2006/relationships/image" Target="../media/image34.svg"/><Relationship Id="rId9"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6.svg"/><Relationship Id="rId11" Type="http://schemas.openxmlformats.org/officeDocument/2006/relationships/image" Target="../media/image28.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20.svg"/><Relationship Id="rId9"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36.sv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16.svg"/><Relationship Id="rId4" Type="http://schemas.openxmlformats.org/officeDocument/2006/relationships/image" Target="../media/image34.svg"/><Relationship Id="rId9"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Close-up of a doctor's coat pocket&#10;&#10;Description automatically generated">
            <a:extLst>
              <a:ext uri="{FF2B5EF4-FFF2-40B4-BE49-F238E27FC236}">
                <a16:creationId xmlns:a16="http://schemas.microsoft.com/office/drawing/2014/main" id="{8A4180AF-9F8D-AC17-0197-3FDD0B1793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916"/>
          <a:stretch/>
        </p:blipFill>
        <p:spPr>
          <a:xfrm>
            <a:off x="4139573" y="0"/>
            <a:ext cx="8578899" cy="6858000"/>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9" name="Title 1"/>
          <p:cNvSpPr txBox="1">
            <a:spLocks/>
          </p:cNvSpPr>
          <p:nvPr userDrawn="1"/>
        </p:nvSpPr>
        <p:spPr>
          <a:xfrm>
            <a:off x="229842" y="2857154"/>
            <a:ext cx="6255027" cy="2366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solidFill>
              </a:rPr>
              <a:t>Medical </a:t>
            </a:r>
            <a:br>
              <a:rPr lang="en-US" b="1" dirty="0">
                <a:solidFill>
                  <a:schemeClr val="bg1"/>
                </a:solidFill>
              </a:rPr>
            </a:br>
            <a:r>
              <a:rPr lang="en-US" b="1" dirty="0">
                <a:solidFill>
                  <a:schemeClr val="bg1"/>
                </a:solidFill>
              </a:rPr>
              <a:t>Plan </a:t>
            </a:r>
          </a:p>
        </p:txBody>
      </p:sp>
      <p:grpSp>
        <p:nvGrpSpPr>
          <p:cNvPr id="3" name="Group 2">
            <a:extLst>
              <a:ext uri="{FF2B5EF4-FFF2-40B4-BE49-F238E27FC236}">
                <a16:creationId xmlns:a16="http://schemas.microsoft.com/office/drawing/2014/main" id="{BD3414FA-7F6D-B74E-D98E-E4996F334AA6}"/>
              </a:ext>
            </a:extLst>
          </p:cNvPr>
          <p:cNvGrpSpPr/>
          <p:nvPr userDrawn="1"/>
        </p:nvGrpSpPr>
        <p:grpSpPr>
          <a:xfrm>
            <a:off x="-228600" y="-298175"/>
            <a:ext cx="4674121" cy="7156175"/>
            <a:chOff x="-228600" y="-298175"/>
            <a:chExt cx="4674121" cy="7156175"/>
          </a:xfrm>
          <a:solidFill>
            <a:srgbClr val="016F53"/>
          </a:solidFill>
        </p:grpSpPr>
        <p:sp>
          <p:nvSpPr>
            <p:cNvPr id="7" name="Rectangle 6"/>
            <p:cNvSpPr/>
            <p:nvPr userDrawn="1"/>
          </p:nvSpPr>
          <p:spPr>
            <a:xfrm>
              <a:off x="-228600" y="-298175"/>
              <a:ext cx="4674121" cy="7156175"/>
            </a:xfrm>
            <a:prstGeom prst="rect">
              <a:avLst/>
            </a:prstGeom>
            <a:solidFill>
              <a:srgbClr val="756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7E0E1D8-04F1-2089-7C01-10268DDB0530}"/>
                </a:ext>
              </a:extLst>
            </p:cNvPr>
            <p:cNvSpPr/>
            <p:nvPr userDrawn="1"/>
          </p:nvSpPr>
          <p:spPr>
            <a:xfrm>
              <a:off x="4139573" y="-71120"/>
              <a:ext cx="305948" cy="6929120"/>
            </a:xfrm>
            <a:prstGeom prst="rect">
              <a:avLst/>
            </a:prstGeom>
            <a:solidFill>
              <a:srgbClr val="8701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3783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A close-up of a person holding a crutch&#10;&#10;Description automatically generated">
            <a:extLst>
              <a:ext uri="{FF2B5EF4-FFF2-40B4-BE49-F238E27FC236}">
                <a16:creationId xmlns:a16="http://schemas.microsoft.com/office/drawing/2014/main" id="{1E2C1A17-DF77-4DEC-9456-D06DC1C700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49"/>
          <a:stretch/>
        </p:blipFill>
        <p:spPr>
          <a:xfrm>
            <a:off x="4445521" y="0"/>
            <a:ext cx="7926284" cy="6858000"/>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grpSp>
        <p:nvGrpSpPr>
          <p:cNvPr id="2" name="Group 1">
            <a:extLst>
              <a:ext uri="{FF2B5EF4-FFF2-40B4-BE49-F238E27FC236}">
                <a16:creationId xmlns:a16="http://schemas.microsoft.com/office/drawing/2014/main" id="{0F77F836-1824-9D31-E6A1-87DEB2E86370}"/>
              </a:ext>
            </a:extLst>
          </p:cNvPr>
          <p:cNvGrpSpPr/>
          <p:nvPr userDrawn="1"/>
        </p:nvGrpSpPr>
        <p:grpSpPr>
          <a:xfrm>
            <a:off x="-228600" y="-298175"/>
            <a:ext cx="4674121" cy="7156175"/>
            <a:chOff x="-228600" y="-298175"/>
            <a:chExt cx="4674121" cy="7156175"/>
          </a:xfrm>
          <a:solidFill>
            <a:srgbClr val="016F53"/>
          </a:solidFill>
        </p:grpSpPr>
        <p:sp>
          <p:nvSpPr>
            <p:cNvPr id="3" name="Rectangle 2">
              <a:extLst>
                <a:ext uri="{FF2B5EF4-FFF2-40B4-BE49-F238E27FC236}">
                  <a16:creationId xmlns:a16="http://schemas.microsoft.com/office/drawing/2014/main" id="{7AD66482-AEA2-E464-19ED-9394307EF053}"/>
                </a:ext>
              </a:extLst>
            </p:cNvPr>
            <p:cNvSpPr/>
            <p:nvPr userDrawn="1"/>
          </p:nvSpPr>
          <p:spPr>
            <a:xfrm>
              <a:off x="-228600" y="-298175"/>
              <a:ext cx="4674121" cy="7156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51CA05-1FF2-A324-1E46-2913E7F72C90}"/>
                </a:ext>
              </a:extLst>
            </p:cNvPr>
            <p:cNvSpPr/>
            <p:nvPr userDrawn="1"/>
          </p:nvSpPr>
          <p:spPr>
            <a:xfrm>
              <a:off x="4139573" y="-71120"/>
              <a:ext cx="305948" cy="6929120"/>
            </a:xfrm>
            <a:prstGeom prst="rect">
              <a:avLst/>
            </a:prstGeom>
            <a:solidFill>
              <a:srgbClr val="756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7900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983225"/>
            <a:ext cx="12192000" cy="178825"/>
          </a:xfrm>
          <a:prstGeom prst="rect">
            <a:avLst/>
          </a:prstGeom>
          <a:solidFill>
            <a:srgbClr val="870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856BE-D92D-413A-A6CB-67F0633D730C}" type="slidenum">
              <a:rPr lang="en-US" smtClean="0"/>
              <a:t>‹#›</a:t>
            </a:fld>
            <a:endParaRPr lang="en-US"/>
          </a:p>
        </p:txBody>
      </p:sp>
      <p:sp>
        <p:nvSpPr>
          <p:cNvPr id="9" name="Rectangle 8">
            <a:extLst>
              <a:ext uri="{FF2B5EF4-FFF2-40B4-BE49-F238E27FC236}">
                <a16:creationId xmlns:a16="http://schemas.microsoft.com/office/drawing/2014/main" id="{C7420746-4CF0-3D49-542C-847A25484A22}"/>
              </a:ext>
            </a:extLst>
          </p:cNvPr>
          <p:cNvSpPr/>
          <p:nvPr userDrawn="1"/>
        </p:nvSpPr>
        <p:spPr>
          <a:xfrm>
            <a:off x="0" y="365124"/>
            <a:ext cx="7691652" cy="1325564"/>
          </a:xfrm>
          <a:prstGeom prst="rect">
            <a:avLst/>
          </a:prstGeom>
          <a:solidFill>
            <a:srgbClr val="756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249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856BE-D92D-413A-A6CB-67F0633D730C}" type="slidenum">
              <a:rPr lang="en-US" smtClean="0"/>
              <a:t>‹#›</a:t>
            </a:fld>
            <a:endParaRPr lang="en-US"/>
          </a:p>
        </p:txBody>
      </p:sp>
      <p:sp>
        <p:nvSpPr>
          <p:cNvPr id="9" name="Rectangle 8">
            <a:extLst>
              <a:ext uri="{FF2B5EF4-FFF2-40B4-BE49-F238E27FC236}">
                <a16:creationId xmlns:a16="http://schemas.microsoft.com/office/drawing/2014/main" id="{2160E4B9-F98A-FB5C-8FBA-0609F362A2BD}"/>
              </a:ext>
            </a:extLst>
          </p:cNvPr>
          <p:cNvSpPr/>
          <p:nvPr userDrawn="1"/>
        </p:nvSpPr>
        <p:spPr>
          <a:xfrm>
            <a:off x="6310952" y="0"/>
            <a:ext cx="1380699" cy="6858000"/>
          </a:xfrm>
          <a:prstGeom prst="rect">
            <a:avLst/>
          </a:prstGeom>
          <a:solidFill>
            <a:srgbClr val="756F6A"/>
          </a:solidFill>
          <a:ln>
            <a:solidFill>
              <a:srgbClr val="213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66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21AD668D-0247-144D-B5E3-BB8B09021D3D}" type="slidenum">
              <a:rPr lang="en-US" smtClean="0"/>
              <a:pPr/>
              <a:t>‹#›</a:t>
            </a:fld>
            <a:endParaRPr lang="en-US" dirty="0"/>
          </a:p>
        </p:txBody>
      </p:sp>
    </p:spTree>
    <p:extLst>
      <p:ext uri="{BB962C8B-B14F-4D97-AF65-F5344CB8AC3E}">
        <p14:creationId xmlns:p14="http://schemas.microsoft.com/office/powerpoint/2010/main" val="10668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Placeholder 11"/>
          <p:cNvSpPr>
            <a:spLocks noGrp="1"/>
          </p:cNvSpPr>
          <p:nvPr>
            <p:ph type="title"/>
          </p:nvPr>
        </p:nvSpPr>
        <p:spPr>
          <a:xfrm>
            <a:off x="467976" y="1162844"/>
            <a:ext cx="11724024" cy="1325563"/>
          </a:xfrm>
          <a:prstGeom prst="rect">
            <a:avLst/>
          </a:prstGeom>
        </p:spPr>
        <p:txBody>
          <a:bodyPr vert="horz" lIns="91440" tIns="45720" rIns="91440" bIns="45720" rtlCol="0" anchor="ctr">
            <a:normAutofit/>
          </a:bodyPr>
          <a:lstStyle>
            <a:lvl1pPr>
              <a:defRPr b="1">
                <a:solidFill>
                  <a:schemeClr val="tx1"/>
                </a:solidFill>
              </a:defRPr>
            </a:lvl1pPr>
          </a:lstStyle>
          <a:p>
            <a:r>
              <a:rPr lang="en-US" dirty="0"/>
              <a:t>Click to edit Master title style</a:t>
            </a:r>
          </a:p>
        </p:txBody>
      </p:sp>
      <p:sp>
        <p:nvSpPr>
          <p:cNvPr id="9" name="Text Placeholder 8"/>
          <p:cNvSpPr>
            <a:spLocks noGrp="1"/>
          </p:cNvSpPr>
          <p:nvPr>
            <p:ph type="body" sz="quarter" idx="13"/>
          </p:nvPr>
        </p:nvSpPr>
        <p:spPr>
          <a:xfrm>
            <a:off x="838200" y="2619375"/>
            <a:ext cx="10515600" cy="3657601"/>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94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Placeholder 11"/>
          <p:cNvSpPr>
            <a:spLocks noGrp="1"/>
          </p:cNvSpPr>
          <p:nvPr>
            <p:ph type="title"/>
          </p:nvPr>
        </p:nvSpPr>
        <p:spPr>
          <a:xfrm>
            <a:off x="467976" y="1162844"/>
            <a:ext cx="11724024" cy="1325563"/>
          </a:xfrm>
          <a:prstGeom prst="rect">
            <a:avLst/>
          </a:prstGeom>
        </p:spPr>
        <p:txBody>
          <a:bodyPr vert="horz" lIns="91440" tIns="45720" rIns="91440" bIns="45720" rtlCol="0" anchor="ctr">
            <a:normAutofit/>
          </a:bodyPr>
          <a:lstStyle>
            <a:lvl1pPr>
              <a:defRPr b="1">
                <a:solidFill>
                  <a:schemeClr val="tx1"/>
                </a:solidFill>
              </a:defRPr>
            </a:lvl1pPr>
          </a:lstStyle>
          <a:p>
            <a:r>
              <a:rPr lang="en-US" dirty="0"/>
              <a:t>Click to edit Master title style</a:t>
            </a:r>
          </a:p>
        </p:txBody>
      </p:sp>
      <p:sp>
        <p:nvSpPr>
          <p:cNvPr id="9" name="Text Placeholder 8"/>
          <p:cNvSpPr>
            <a:spLocks noGrp="1"/>
          </p:cNvSpPr>
          <p:nvPr>
            <p:ph type="body" sz="quarter" idx="13"/>
          </p:nvPr>
        </p:nvSpPr>
        <p:spPr>
          <a:xfrm>
            <a:off x="838200" y="2619375"/>
            <a:ext cx="10515600" cy="3657601"/>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02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023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White">
    <p:bg>
      <p:bgRef idx="1001">
        <a:schemeClr val="bg1"/>
      </p:bgRef>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92950CBD-F19D-0890-3AA7-80D516AD23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8" y="0"/>
            <a:ext cx="12189532" cy="6858000"/>
          </a:xfrm>
          <a:prstGeom prst="rect">
            <a:avLst/>
          </a:prstGeom>
        </p:spPr>
      </p:pic>
      <p:sp>
        <p:nvSpPr>
          <p:cNvPr id="2" name="Title 1">
            <a:extLst>
              <a:ext uri="{FF2B5EF4-FFF2-40B4-BE49-F238E27FC236}">
                <a16:creationId xmlns:a16="http://schemas.microsoft.com/office/drawing/2014/main" id="{A15F66CB-3396-D12D-CF45-41C614828845}"/>
              </a:ext>
            </a:extLst>
          </p:cNvPr>
          <p:cNvSpPr>
            <a:spLocks noGrp="1"/>
          </p:cNvSpPr>
          <p:nvPr>
            <p:ph type="ctrTitle" hasCustomPrompt="1"/>
          </p:nvPr>
        </p:nvSpPr>
        <p:spPr>
          <a:xfrm>
            <a:off x="526890" y="2677885"/>
            <a:ext cx="7060453" cy="1858912"/>
          </a:xfrm>
        </p:spPr>
        <p:txBody>
          <a:bodyPr anchor="b"/>
          <a:lstStyle>
            <a:lvl1pPr algn="l">
              <a:defRPr sz="6000"/>
            </a:lvl1pPr>
          </a:lstStyle>
          <a:p>
            <a:r>
              <a:rPr lang="en-US" dirty="0"/>
              <a:t>Click to edit </a:t>
            </a:r>
            <a:br>
              <a:rPr lang="en-US" dirty="0"/>
            </a:br>
            <a:r>
              <a:rPr lang="en-US" dirty="0"/>
              <a:t>Master title style</a:t>
            </a:r>
          </a:p>
        </p:txBody>
      </p:sp>
      <p:sp>
        <p:nvSpPr>
          <p:cNvPr id="4" name="Subtitle 2">
            <a:extLst>
              <a:ext uri="{FF2B5EF4-FFF2-40B4-BE49-F238E27FC236}">
                <a16:creationId xmlns:a16="http://schemas.microsoft.com/office/drawing/2014/main" id="{6063C77C-728B-CF97-BE24-084C4F3CEA45}"/>
              </a:ext>
            </a:extLst>
          </p:cNvPr>
          <p:cNvSpPr>
            <a:spLocks noGrp="1"/>
          </p:cNvSpPr>
          <p:nvPr>
            <p:ph type="subTitle" idx="1"/>
          </p:nvPr>
        </p:nvSpPr>
        <p:spPr>
          <a:xfrm>
            <a:off x="526891" y="4653408"/>
            <a:ext cx="6280310" cy="620556"/>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descr="Icon&#10;&#10;Description automatically generated">
            <a:extLst>
              <a:ext uri="{FF2B5EF4-FFF2-40B4-BE49-F238E27FC236}">
                <a16:creationId xmlns:a16="http://schemas.microsoft.com/office/drawing/2014/main" id="{B6E8D2E7-CAB8-2BB5-54B0-4F010B0533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890" y="977893"/>
            <a:ext cx="4098768" cy="683128"/>
          </a:xfrm>
          <a:prstGeom prst="rect">
            <a:avLst/>
          </a:prstGeom>
        </p:spPr>
      </p:pic>
    </p:spTree>
    <p:extLst>
      <p:ext uri="{BB962C8B-B14F-4D97-AF65-F5344CB8AC3E}">
        <p14:creationId xmlns:p14="http://schemas.microsoft.com/office/powerpoint/2010/main" val="27520671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0B9F2B-B661-19B0-5091-B3F8628461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DEE44A9E-6989-5875-14B7-DD3FB87EF9AD}"/>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B71AE165-2E37-881F-C7F0-AD4F522891CF}"/>
              </a:ext>
            </a:extLst>
          </p:cNvPr>
          <p:cNvSpPr>
            <a:spLocks noGrp="1"/>
          </p:cNvSpPr>
          <p:nvPr>
            <p:ph type="sldNum" sz="quarter" idx="11"/>
          </p:nvPr>
        </p:nvSpPr>
        <p:spPr/>
        <p:txBody>
          <a:bodyPr/>
          <a:lstStyle/>
          <a:p>
            <a:fld id="{3B713F2D-763E-4FA7-AA2D-3F7456ADA4C8}" type="slidenum">
              <a:rPr lang="en-US" smtClean="0"/>
              <a:t>‹#›</a:t>
            </a:fld>
            <a:endParaRPr lang="en-US"/>
          </a:p>
        </p:txBody>
      </p:sp>
      <p:pic>
        <p:nvPicPr>
          <p:cNvPr id="4" name="Picture 3" descr="A logo of a company&#10;&#10;Description automatically generated">
            <a:extLst>
              <a:ext uri="{FF2B5EF4-FFF2-40B4-BE49-F238E27FC236}">
                <a16:creationId xmlns:a16="http://schemas.microsoft.com/office/drawing/2014/main" id="{DD889744-B486-A4C7-19FA-D86F3EC69F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1159" y="6242050"/>
            <a:ext cx="501320" cy="501650"/>
          </a:xfrm>
          <a:prstGeom prst="rect">
            <a:avLst/>
          </a:prstGeom>
        </p:spPr>
      </p:pic>
      <p:sp>
        <p:nvSpPr>
          <p:cNvPr id="5" name="Title 4">
            <a:extLst>
              <a:ext uri="{FF2B5EF4-FFF2-40B4-BE49-F238E27FC236}">
                <a16:creationId xmlns:a16="http://schemas.microsoft.com/office/drawing/2014/main" id="{9F0443D5-5931-4298-27E2-96AECE68A541}"/>
              </a:ext>
            </a:extLst>
          </p:cNvPr>
          <p:cNvSpPr>
            <a:spLocks noGrp="1"/>
          </p:cNvSpPr>
          <p:nvPr>
            <p:ph type="title"/>
          </p:nvPr>
        </p:nvSpPr>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2101E8DF-76C9-9941-5D95-FCA603790C2C}"/>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6" name="Graphic 5" descr="Text with solid fill">
            <a:extLst>
              <a:ext uri="{FF2B5EF4-FFF2-40B4-BE49-F238E27FC236}">
                <a16:creationId xmlns:a16="http://schemas.microsoft.com/office/drawing/2014/main" id="{74A285C6-E276-8695-AC51-EDC4D8C26C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 r="104"/>
          <a:stretch/>
        </p:blipFill>
        <p:spPr>
          <a:xfrm>
            <a:off x="-1877302" y="1890079"/>
            <a:ext cx="264850" cy="265403"/>
          </a:xfrm>
          <a:prstGeom prst="rect">
            <a:avLst/>
          </a:prstGeom>
        </p:spPr>
      </p:pic>
      <p:sp>
        <p:nvSpPr>
          <p:cNvPr id="9" name="TextBox 8">
            <a:extLst>
              <a:ext uri="{FF2B5EF4-FFF2-40B4-BE49-F238E27FC236}">
                <a16:creationId xmlns:a16="http://schemas.microsoft.com/office/drawing/2014/main" id="{E2167262-DA18-AC9D-3566-843E1B27ECDA}"/>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0" name="Graphic 9" descr="Document with solid fill">
            <a:extLst>
              <a:ext uri="{FF2B5EF4-FFF2-40B4-BE49-F238E27FC236}">
                <a16:creationId xmlns:a16="http://schemas.microsoft.com/office/drawing/2014/main" id="{CCBB0C9E-6460-EBF7-66C6-A474E3EA6E3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0479" y="671920"/>
            <a:ext cx="251752" cy="251752"/>
          </a:xfrm>
          <a:prstGeom prst="rect">
            <a:avLst/>
          </a:prstGeom>
        </p:spPr>
      </p:pic>
      <p:sp>
        <p:nvSpPr>
          <p:cNvPr id="11" name="TextBox 10">
            <a:extLst>
              <a:ext uri="{FF2B5EF4-FFF2-40B4-BE49-F238E27FC236}">
                <a16:creationId xmlns:a16="http://schemas.microsoft.com/office/drawing/2014/main" id="{52842A31-83A0-BA90-7668-2F7951325AA9}"/>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large content placeholder for a variety of content types: text, image, table, chart, SmartArt. Or, delete it and add your content as desired.</a:t>
            </a:r>
            <a:endParaRPr lang="en-US" sz="900" dirty="0">
              <a:solidFill>
                <a:schemeClr val="tx1"/>
              </a:solidFill>
              <a:latin typeface="+mn-lt"/>
            </a:endParaRPr>
          </a:p>
        </p:txBody>
      </p:sp>
    </p:spTree>
    <p:extLst>
      <p:ext uri="{BB962C8B-B14F-4D97-AF65-F5344CB8AC3E}">
        <p14:creationId xmlns:p14="http://schemas.microsoft.com/office/powerpoint/2010/main" val="3348455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Flare Dark">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0B9F2B-B661-19B0-5091-B3F862846165}"/>
              </a:ext>
            </a:extLst>
          </p:cNvPr>
          <p:cNvSpPr>
            <a:spLocks noGrp="1"/>
          </p:cNvSpPr>
          <p:nvPr>
            <p:ph idx="1"/>
          </p:nvPr>
        </p:nvSpPr>
        <p:spPr>
          <a:xfrm>
            <a:off x="729129" y="1476188"/>
            <a:ext cx="6322512" cy="4556289"/>
          </a:xfrm>
        </p:spPr>
        <p:txBody>
          <a:bodyPr/>
          <a:lstStyle>
            <a:lvl1pPr>
              <a:defRPr>
                <a:solidFill>
                  <a:schemeClr val="tx1"/>
                </a:solidFill>
              </a:defRPr>
            </a:lvl1pPr>
            <a:lvl2pPr marL="228600" indent="-228600">
              <a:buFontTx/>
              <a:buBlip>
                <a:blip r:embed="rId2">
                  <a:extLst>
                    <a:ext uri="{96DAC541-7B7A-43D3-8B79-37D633B846F1}">
                      <asvg:svgBlip xmlns:asvg="http://schemas.microsoft.com/office/drawing/2016/SVG/main" r:embed="rId3"/>
                    </a:ext>
                  </a:extLst>
                </a:blip>
              </a:buBlip>
              <a:defRPr>
                <a:solidFill>
                  <a:schemeClr val="tx1"/>
                </a:solidFill>
              </a:defRPr>
            </a:lvl2pPr>
            <a:lvl3pPr marL="458788" indent="-114300">
              <a:defRPr>
                <a:solidFill>
                  <a:schemeClr val="tx1"/>
                </a:solidFill>
              </a:defRPr>
            </a:lvl3pPr>
            <a:lvl4pPr marL="628650" indent="-114300">
              <a:defRPr>
                <a:solidFill>
                  <a:schemeClr val="tx1"/>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F465EE78-86ED-ACC0-FEC1-4C630FDC58E4}"/>
              </a:ext>
            </a:extLst>
          </p:cNvPr>
          <p:cNvSpPr/>
          <p:nvPr userDrawn="1"/>
        </p:nvSpPr>
        <p:spPr>
          <a:xfrm>
            <a:off x="11401425" y="6219825"/>
            <a:ext cx="695325" cy="5619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C506AAE2-3467-26D8-8A30-1C5A774719D9}"/>
              </a:ext>
            </a:extLst>
          </p:cNvPr>
          <p:cNvSpPr>
            <a:spLocks noGrp="1"/>
          </p:cNvSpPr>
          <p:nvPr>
            <p:ph type="ftr" sz="quarter" idx="10"/>
          </p:nvPr>
        </p:nvSpPr>
        <p:spPr/>
        <p:txBody>
          <a:bodyPr/>
          <a:lstStyle>
            <a:lvl1pPr>
              <a:defRPr>
                <a:solidFill>
                  <a:schemeClr val="tx1"/>
                </a:solidFill>
              </a:defRPr>
            </a:lvl1pPr>
          </a:lstStyle>
          <a:p>
            <a:endParaRPr lang="en-US" dirty="0"/>
          </a:p>
        </p:txBody>
      </p:sp>
      <p:sp>
        <p:nvSpPr>
          <p:cNvPr id="10" name="Slide Number Placeholder 9">
            <a:extLst>
              <a:ext uri="{FF2B5EF4-FFF2-40B4-BE49-F238E27FC236}">
                <a16:creationId xmlns:a16="http://schemas.microsoft.com/office/drawing/2014/main" id="{F60D9307-AF1C-1D9C-DFF0-748194B857F4}"/>
              </a:ext>
            </a:extLst>
          </p:cNvPr>
          <p:cNvSpPr>
            <a:spLocks noGrp="1"/>
          </p:cNvSpPr>
          <p:nvPr>
            <p:ph type="sldNum" sz="quarter" idx="11"/>
          </p:nvPr>
        </p:nvSpPr>
        <p:spPr/>
        <p:txBody>
          <a:bodyPr/>
          <a:lstStyle>
            <a:lvl1pPr>
              <a:defRPr>
                <a:solidFill>
                  <a:schemeClr val="tx1"/>
                </a:solidFill>
              </a:defRPr>
            </a:lvl1pPr>
          </a:lstStyle>
          <a:p>
            <a:fld id="{3B713F2D-763E-4FA7-AA2D-3F7456ADA4C8}" type="slidenum">
              <a:rPr lang="en-US" smtClean="0"/>
              <a:pPr/>
              <a:t>‹#›</a:t>
            </a:fld>
            <a:endParaRPr lang="en-US" dirty="0"/>
          </a:p>
        </p:txBody>
      </p:sp>
      <p:pic>
        <p:nvPicPr>
          <p:cNvPr id="5" name="Picture 4" descr="A green logo on a black background&#10;&#10;Description automatically generated">
            <a:extLst>
              <a:ext uri="{FF2B5EF4-FFF2-40B4-BE49-F238E27FC236}">
                <a16:creationId xmlns:a16="http://schemas.microsoft.com/office/drawing/2014/main" id="{07692907-90D7-4EA0-8F66-899C3523F2A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632"/>
          <a:stretch/>
        </p:blipFill>
        <p:spPr>
          <a:xfrm>
            <a:off x="5563518" y="0"/>
            <a:ext cx="6627248" cy="6858000"/>
          </a:xfrm>
          <a:prstGeom prst="rect">
            <a:avLst/>
          </a:prstGeom>
        </p:spPr>
      </p:pic>
      <p:sp>
        <p:nvSpPr>
          <p:cNvPr id="26" name="Picture Placeholder 25">
            <a:extLst>
              <a:ext uri="{FF2B5EF4-FFF2-40B4-BE49-F238E27FC236}">
                <a16:creationId xmlns:a16="http://schemas.microsoft.com/office/drawing/2014/main" id="{E3EA3C7A-2A4C-E6CE-9BAB-1C829CD1AF43}"/>
              </a:ext>
            </a:extLst>
          </p:cNvPr>
          <p:cNvSpPr>
            <a:spLocks noGrp="1"/>
          </p:cNvSpPr>
          <p:nvPr>
            <p:ph type="pic" sz="quarter" idx="12" hasCustomPrompt="1"/>
          </p:nvPr>
        </p:nvSpPr>
        <p:spPr>
          <a:xfrm>
            <a:off x="7051641" y="1"/>
            <a:ext cx="5140359" cy="5119771"/>
          </a:xfrm>
          <a:custGeom>
            <a:avLst/>
            <a:gdLst>
              <a:gd name="connsiteX0" fmla="*/ 2520448 w 5140359"/>
              <a:gd name="connsiteY0" fmla="*/ 0 h 5119771"/>
              <a:gd name="connsiteX1" fmla="*/ 5140359 w 5140359"/>
              <a:gd name="connsiteY1" fmla="*/ 0 h 5119771"/>
              <a:gd name="connsiteX2" fmla="*/ 5140359 w 5140359"/>
              <a:gd name="connsiteY2" fmla="*/ 2619771 h 5119771"/>
              <a:gd name="connsiteX3" fmla="*/ 4797093 w 5140359"/>
              <a:gd name="connsiteY3" fmla="*/ 2276505 h 5119771"/>
              <a:gd name="connsiteX4" fmla="*/ 4797093 w 5140359"/>
              <a:gd name="connsiteY4" fmla="*/ 4328163 h 5119771"/>
              <a:gd name="connsiteX5" fmla="*/ 4659653 w 5140359"/>
              <a:gd name="connsiteY5" fmla="*/ 4660145 h 5119771"/>
              <a:gd name="connsiteX6" fmla="*/ 4199328 w 5140359"/>
              <a:gd name="connsiteY6" fmla="*/ 5119771 h 5119771"/>
              <a:gd name="connsiteX7" fmla="*/ 3740543 w 5140359"/>
              <a:gd name="connsiteY7" fmla="*/ 4660145 h 5119771"/>
              <a:gd name="connsiteX8" fmla="*/ 3603523 w 5140359"/>
              <a:gd name="connsiteY8" fmla="*/ 4328163 h 5119771"/>
              <a:gd name="connsiteX9" fmla="*/ 3599184 w 5140359"/>
              <a:gd name="connsiteY9" fmla="*/ 3471614 h 5119771"/>
              <a:gd name="connsiteX10" fmla="*/ 3599184 w 5140359"/>
              <a:gd name="connsiteY10" fmla="*/ 2276085 h 5119771"/>
              <a:gd name="connsiteX11" fmla="*/ 3598904 w 5140359"/>
              <a:gd name="connsiteY11" fmla="*/ 2275805 h 5119771"/>
              <a:gd name="connsiteX12" fmla="*/ 2766568 w 5140359"/>
              <a:gd name="connsiteY12" fmla="*/ 3108141 h 5119771"/>
              <a:gd name="connsiteX13" fmla="*/ 2470135 w 5140359"/>
              <a:gd name="connsiteY13" fmla="*/ 3231025 h 5119771"/>
              <a:gd name="connsiteX14" fmla="*/ 1888466 w 5140359"/>
              <a:gd name="connsiteY14" fmla="*/ 3231025 h 5119771"/>
              <a:gd name="connsiteX15" fmla="*/ 1889726 w 5140359"/>
              <a:gd name="connsiteY15" fmla="*/ 2651036 h 5119771"/>
              <a:gd name="connsiteX16" fmla="*/ 2012610 w 5140359"/>
              <a:gd name="connsiteY16" fmla="*/ 2354602 h 5119771"/>
              <a:gd name="connsiteX17" fmla="*/ 2848724 w 5140359"/>
              <a:gd name="connsiteY17" fmla="*/ 1518488 h 5119771"/>
              <a:gd name="connsiteX18" fmla="*/ 1649696 w 5140359"/>
              <a:gd name="connsiteY18" fmla="*/ 1521287 h 5119771"/>
              <a:gd name="connsiteX19" fmla="*/ 791608 w 5140359"/>
              <a:gd name="connsiteY19" fmla="*/ 1522127 h 5119771"/>
              <a:gd name="connsiteX20" fmla="*/ 459625 w 5140359"/>
              <a:gd name="connsiteY20" fmla="*/ 1384687 h 5119771"/>
              <a:gd name="connsiteX21" fmla="*/ 0 w 5140359"/>
              <a:gd name="connsiteY21" fmla="*/ 925202 h 5119771"/>
              <a:gd name="connsiteX22" fmla="*/ 459625 w 5140359"/>
              <a:gd name="connsiteY22" fmla="*/ 466136 h 5119771"/>
              <a:gd name="connsiteX23" fmla="*/ 791468 w 5140359"/>
              <a:gd name="connsiteY23" fmla="*/ 328137 h 5119771"/>
              <a:gd name="connsiteX24" fmla="*/ 2848584 w 5140359"/>
              <a:gd name="connsiteY24" fmla="*/ 328137 h 511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0359" h="5119771">
                <a:moveTo>
                  <a:pt x="2520448" y="0"/>
                </a:moveTo>
                <a:lnTo>
                  <a:pt x="5140359" y="0"/>
                </a:lnTo>
                <a:lnTo>
                  <a:pt x="5140359" y="2619771"/>
                </a:lnTo>
                <a:lnTo>
                  <a:pt x="4797093" y="2276505"/>
                </a:lnTo>
                <a:lnTo>
                  <a:pt x="4797093" y="4328163"/>
                </a:lnTo>
                <a:cubicBezTo>
                  <a:pt x="4797093" y="4452587"/>
                  <a:pt x="4747687" y="4572112"/>
                  <a:pt x="4659653" y="4660145"/>
                </a:cubicBezTo>
                <a:lnTo>
                  <a:pt x="4199328" y="5119771"/>
                </a:lnTo>
                <a:lnTo>
                  <a:pt x="3740543" y="4660145"/>
                </a:lnTo>
                <a:cubicBezTo>
                  <a:pt x="3652928" y="4572112"/>
                  <a:pt x="3603523" y="4452727"/>
                  <a:pt x="3603523" y="4328163"/>
                </a:cubicBezTo>
                <a:lnTo>
                  <a:pt x="3599184" y="3471614"/>
                </a:lnTo>
                <a:lnTo>
                  <a:pt x="3599184" y="2276085"/>
                </a:lnTo>
                <a:lnTo>
                  <a:pt x="3598904" y="2275805"/>
                </a:lnTo>
                <a:lnTo>
                  <a:pt x="2766568" y="3108141"/>
                </a:lnTo>
                <a:cubicBezTo>
                  <a:pt x="2687911" y="3186798"/>
                  <a:pt x="2581263" y="3230885"/>
                  <a:pt x="2470135" y="3231025"/>
                </a:cubicBezTo>
                <a:lnTo>
                  <a:pt x="1888466" y="3231025"/>
                </a:lnTo>
                <a:lnTo>
                  <a:pt x="1889726" y="2651036"/>
                </a:lnTo>
                <a:cubicBezTo>
                  <a:pt x="1889726" y="2539908"/>
                  <a:pt x="1933953" y="2433259"/>
                  <a:pt x="2012610" y="2354602"/>
                </a:cubicBezTo>
                <a:lnTo>
                  <a:pt x="2848724" y="1518488"/>
                </a:lnTo>
                <a:lnTo>
                  <a:pt x="1649696" y="1521287"/>
                </a:lnTo>
                <a:lnTo>
                  <a:pt x="791608" y="1522127"/>
                </a:lnTo>
                <a:cubicBezTo>
                  <a:pt x="667184" y="1522127"/>
                  <a:pt x="547659" y="1472721"/>
                  <a:pt x="459625" y="1384687"/>
                </a:cubicBezTo>
                <a:lnTo>
                  <a:pt x="0" y="925202"/>
                </a:lnTo>
                <a:lnTo>
                  <a:pt x="459625" y="466136"/>
                </a:lnTo>
                <a:cubicBezTo>
                  <a:pt x="547659" y="378102"/>
                  <a:pt x="666904" y="328137"/>
                  <a:pt x="791468" y="328137"/>
                </a:cubicBezTo>
                <a:lnTo>
                  <a:pt x="2848584" y="328137"/>
                </a:lnTo>
                <a:close/>
              </a:path>
            </a:pathLst>
          </a:custGeom>
        </p:spPr>
        <p:txBody>
          <a:bodyPr wrap="square" rIns="822960" bIns="914400" anchor="ctr">
            <a:noAutofit/>
          </a:bodyPr>
          <a:lstStyle>
            <a:lvl1pPr algn="r">
              <a:spcBef>
                <a:spcPts val="0"/>
              </a:spcBef>
              <a:defRPr/>
            </a:lvl1pPr>
          </a:lstStyle>
          <a:p>
            <a:r>
              <a:rPr lang="en-US" dirty="0"/>
              <a:t>Optional: click icon </a:t>
            </a:r>
            <a:br>
              <a:rPr lang="en-US" dirty="0"/>
            </a:br>
            <a:r>
              <a:rPr lang="en-US" dirty="0"/>
              <a:t>to add image</a:t>
            </a:r>
          </a:p>
        </p:txBody>
      </p:sp>
      <p:sp>
        <p:nvSpPr>
          <p:cNvPr id="27" name="Title 26">
            <a:extLst>
              <a:ext uri="{FF2B5EF4-FFF2-40B4-BE49-F238E27FC236}">
                <a16:creationId xmlns:a16="http://schemas.microsoft.com/office/drawing/2014/main" id="{046880EF-C53D-0845-51C1-053699EFA7A4}"/>
              </a:ext>
            </a:extLst>
          </p:cNvPr>
          <p:cNvSpPr>
            <a:spLocks noGrp="1"/>
          </p:cNvSpPr>
          <p:nvPr>
            <p:ph type="title"/>
          </p:nvPr>
        </p:nvSpPr>
        <p:spPr>
          <a:xfrm>
            <a:off x="729129" y="480460"/>
            <a:ext cx="4625789" cy="850425"/>
          </a:xfrm>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5F3F39F1-F153-7311-0738-9C95A3D2F9FF}"/>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mn-lt"/>
              </a:rPr>
              <a:t>TEMPLATE NOTES </a:t>
            </a:r>
            <a:br>
              <a:rPr kumimoji="0" lang="en-US" sz="900" b="1" i="0" u="none" strike="noStrike" kern="0" cap="none" spc="0" normalizeH="0" baseline="0" noProof="0" dirty="0">
                <a:ln>
                  <a:noFill/>
                </a:ln>
                <a:solidFill>
                  <a:schemeClr val="bg1"/>
                </a:solidFill>
                <a:effectLst/>
                <a:uLnTx/>
                <a:uFillTx/>
                <a:latin typeface="+mn-lt"/>
              </a:rPr>
            </a:br>
            <a:r>
              <a:rPr kumimoji="0" lang="en-US" sz="900" b="0" i="1" u="none" strike="noStrike" kern="0" cap="none" spc="0" normalizeH="0" baseline="0" noProof="0" dirty="0">
                <a:ln>
                  <a:noFill/>
                </a:ln>
                <a:solidFill>
                  <a:schemeClr val="bg1"/>
                </a:solidFill>
                <a:effectLst/>
                <a:uLnTx/>
                <a:uFillTx/>
                <a:latin typeface="+mn-lt"/>
              </a:rPr>
              <a:t>(these will not appear in print or on slideshow)</a:t>
            </a:r>
            <a:endParaRPr lang="en-US" sz="900" dirty="0">
              <a:solidFill>
                <a:schemeClr val="bg1"/>
              </a:solidFill>
              <a:latin typeface="+mn-lt"/>
            </a:endParaRPr>
          </a:p>
        </p:txBody>
      </p:sp>
      <p:pic>
        <p:nvPicPr>
          <p:cNvPr id="6" name="Graphic 5" descr="Text with solid fill">
            <a:extLst>
              <a:ext uri="{FF2B5EF4-FFF2-40B4-BE49-F238E27FC236}">
                <a16:creationId xmlns:a16="http://schemas.microsoft.com/office/drawing/2014/main" id="{B118249C-9165-010A-2D22-F72297C71A2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04" r="104"/>
          <a:stretch/>
        </p:blipFill>
        <p:spPr>
          <a:xfrm>
            <a:off x="-1877302" y="1890079"/>
            <a:ext cx="264850" cy="265403"/>
          </a:xfrm>
          <a:prstGeom prst="rect">
            <a:avLst/>
          </a:prstGeom>
        </p:spPr>
      </p:pic>
      <p:sp>
        <p:nvSpPr>
          <p:cNvPr id="7" name="TextBox 6">
            <a:extLst>
              <a:ext uri="{FF2B5EF4-FFF2-40B4-BE49-F238E27FC236}">
                <a16:creationId xmlns:a16="http://schemas.microsoft.com/office/drawing/2014/main" id="{0C123293-46B2-8ED8-D672-FD29D02B64B4}"/>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8" name="Graphic 7" descr="Document with solid fill">
            <a:extLst>
              <a:ext uri="{FF2B5EF4-FFF2-40B4-BE49-F238E27FC236}">
                <a16:creationId xmlns:a16="http://schemas.microsoft.com/office/drawing/2014/main" id="{AC140679-4771-30C4-5F41-6379D4E33E7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70479" y="671920"/>
            <a:ext cx="251752" cy="251752"/>
          </a:xfrm>
          <a:prstGeom prst="rect">
            <a:avLst/>
          </a:prstGeom>
        </p:spPr>
      </p:pic>
      <p:sp>
        <p:nvSpPr>
          <p:cNvPr id="11" name="TextBox 10">
            <a:extLst>
              <a:ext uri="{FF2B5EF4-FFF2-40B4-BE49-F238E27FC236}">
                <a16:creationId xmlns:a16="http://schemas.microsoft.com/office/drawing/2014/main" id="{81AC2AC4-4226-964A-AB73-30B339742245}"/>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large content placeholder for a variety of content types: text, image, table, chart, SmartArt. Or, delete it and add your content as desired.</a:t>
            </a:r>
            <a:endParaRPr lang="en-US" sz="900" dirty="0">
              <a:solidFill>
                <a:schemeClr val="bg1"/>
              </a:solidFill>
              <a:latin typeface="+mn-lt"/>
            </a:endParaRPr>
          </a:p>
        </p:txBody>
      </p:sp>
      <p:sp>
        <p:nvSpPr>
          <p:cNvPr id="12" name="TextBox 11">
            <a:extLst>
              <a:ext uri="{FF2B5EF4-FFF2-40B4-BE49-F238E27FC236}">
                <a16:creationId xmlns:a16="http://schemas.microsoft.com/office/drawing/2014/main" id="{76B06EED-7999-9FD5-00A7-F042114B3DED}"/>
              </a:ext>
            </a:extLst>
          </p:cNvPr>
          <p:cNvSpPr txBox="1"/>
          <p:nvPr userDrawn="1"/>
        </p:nvSpPr>
        <p:spPr>
          <a:xfrm>
            <a:off x="-1554858" y="3512862"/>
            <a:ext cx="1374916" cy="152349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To add an image, click on the image icon in the placeholder and navigate to your desired image. It will crop to fit the shape, but you may need to adjust the positioning of the image within the frame to get the image content to look good within the crop.</a:t>
            </a:r>
            <a:endParaRPr lang="en-US" sz="900" dirty="0">
              <a:solidFill>
                <a:schemeClr val="bg1"/>
              </a:solidFill>
              <a:latin typeface="+mn-lt"/>
            </a:endParaRPr>
          </a:p>
        </p:txBody>
      </p:sp>
      <p:pic>
        <p:nvPicPr>
          <p:cNvPr id="13" name="Graphic 12" descr="Image with solid fill">
            <a:extLst>
              <a:ext uri="{FF2B5EF4-FFF2-40B4-BE49-F238E27FC236}">
                <a16:creationId xmlns:a16="http://schemas.microsoft.com/office/drawing/2014/main" id="{CE05EF71-5F1A-9676-857E-595434410462}"/>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90952" y="3473288"/>
            <a:ext cx="265403" cy="265403"/>
          </a:xfrm>
          <a:prstGeom prst="rect">
            <a:avLst/>
          </a:prstGeom>
        </p:spPr>
      </p:pic>
    </p:spTree>
    <p:extLst>
      <p:ext uri="{BB962C8B-B14F-4D97-AF65-F5344CB8AC3E}">
        <p14:creationId xmlns:p14="http://schemas.microsoft.com/office/powerpoint/2010/main" val="105533564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close-up of a needle&#10;&#10;Description automatically generated">
            <a:extLst>
              <a:ext uri="{FF2B5EF4-FFF2-40B4-BE49-F238E27FC236}">
                <a16:creationId xmlns:a16="http://schemas.microsoft.com/office/drawing/2014/main" id="{71B40C3F-4CBE-32B2-12BA-676A0241A76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42"/>
          <a:stretch/>
        </p:blipFill>
        <p:spPr>
          <a:xfrm>
            <a:off x="1037890" y="-6555"/>
            <a:ext cx="12911657" cy="6864555"/>
          </a:xfrm>
          <a:prstGeom prst="rect">
            <a:avLst/>
          </a:prstGeom>
          <a:effectLst>
            <a:outerShdw blurRad="50800" dist="50800" dir="5400000" sx="56000" sy="56000" algn="ctr" rotWithShape="0">
              <a:srgbClr val="000000">
                <a:alpha val="31000"/>
              </a:srgbClr>
            </a:outerShdw>
          </a:effectLst>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6" name="Title 1">
            <a:extLst>
              <a:ext uri="{FF2B5EF4-FFF2-40B4-BE49-F238E27FC236}">
                <a16:creationId xmlns:a16="http://schemas.microsoft.com/office/drawing/2014/main" id="{3A40BA9D-3526-D15C-5EA9-D6A7E0FCDC7B}"/>
              </a:ext>
            </a:extLst>
          </p:cNvPr>
          <p:cNvSpPr txBox="1">
            <a:spLocks/>
          </p:cNvSpPr>
          <p:nvPr userDrawn="1"/>
        </p:nvSpPr>
        <p:spPr>
          <a:xfrm>
            <a:off x="229842" y="2857154"/>
            <a:ext cx="6255027" cy="2366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solidFill>
              </a:rPr>
              <a:t>Dental </a:t>
            </a:r>
            <a:br>
              <a:rPr lang="en-US" b="1" dirty="0">
                <a:solidFill>
                  <a:schemeClr val="bg1"/>
                </a:solidFill>
              </a:rPr>
            </a:br>
            <a:r>
              <a:rPr lang="en-US" b="1" dirty="0">
                <a:solidFill>
                  <a:schemeClr val="bg1"/>
                </a:solidFill>
              </a:rPr>
              <a:t>Plan </a:t>
            </a:r>
          </a:p>
        </p:txBody>
      </p:sp>
      <p:grpSp>
        <p:nvGrpSpPr>
          <p:cNvPr id="8" name="Group 7">
            <a:extLst>
              <a:ext uri="{FF2B5EF4-FFF2-40B4-BE49-F238E27FC236}">
                <a16:creationId xmlns:a16="http://schemas.microsoft.com/office/drawing/2014/main" id="{F4ACAEF1-3D14-7D7F-139E-8B8E6763CF4C}"/>
              </a:ext>
            </a:extLst>
          </p:cNvPr>
          <p:cNvGrpSpPr/>
          <p:nvPr userDrawn="1"/>
        </p:nvGrpSpPr>
        <p:grpSpPr>
          <a:xfrm>
            <a:off x="-228600" y="-298175"/>
            <a:ext cx="4674121" cy="7156175"/>
            <a:chOff x="-228600" y="-298175"/>
            <a:chExt cx="4674121" cy="7156175"/>
          </a:xfrm>
          <a:solidFill>
            <a:srgbClr val="016F53"/>
          </a:solidFill>
        </p:grpSpPr>
        <p:sp>
          <p:nvSpPr>
            <p:cNvPr id="9" name="Rectangle 8">
              <a:extLst>
                <a:ext uri="{FF2B5EF4-FFF2-40B4-BE49-F238E27FC236}">
                  <a16:creationId xmlns:a16="http://schemas.microsoft.com/office/drawing/2014/main" id="{78FF3F34-7150-7A5E-A543-12F8C310F0DE}"/>
                </a:ext>
              </a:extLst>
            </p:cNvPr>
            <p:cNvSpPr/>
            <p:nvPr userDrawn="1"/>
          </p:nvSpPr>
          <p:spPr>
            <a:xfrm>
              <a:off x="-228600" y="-298175"/>
              <a:ext cx="4674121" cy="7156175"/>
            </a:xfrm>
            <a:prstGeom prst="rect">
              <a:avLst/>
            </a:prstGeom>
            <a:solidFill>
              <a:srgbClr val="756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BD06D9-1165-4B2F-5A9B-0FE18CE51674}"/>
                </a:ext>
              </a:extLst>
            </p:cNvPr>
            <p:cNvSpPr/>
            <p:nvPr userDrawn="1"/>
          </p:nvSpPr>
          <p:spPr>
            <a:xfrm>
              <a:off x="4139573" y="-71120"/>
              <a:ext cx="305948" cy="6929120"/>
            </a:xfrm>
            <a:prstGeom prst="rect">
              <a:avLst/>
            </a:prstGeom>
            <a:solidFill>
              <a:srgbClr val="8701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76177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 2 Columns with Angl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E1CF94-539A-DD65-06CC-DA5E0E7C4687}"/>
              </a:ext>
            </a:extLst>
          </p:cNvPr>
          <p:cNvSpPr>
            <a:spLocks noGrp="1"/>
          </p:cNvSpPr>
          <p:nvPr>
            <p:ph sz="half" idx="1"/>
          </p:nvPr>
        </p:nvSpPr>
        <p:spPr>
          <a:xfrm>
            <a:off x="729129" y="1378334"/>
            <a:ext cx="8091020" cy="88385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0457F48-9702-E59D-578B-F3D636B1852D}"/>
              </a:ext>
            </a:extLst>
          </p:cNvPr>
          <p:cNvSpPr>
            <a:spLocks noGrp="1"/>
          </p:cNvSpPr>
          <p:nvPr>
            <p:ph sz="half" idx="2"/>
          </p:nvPr>
        </p:nvSpPr>
        <p:spPr>
          <a:xfrm>
            <a:off x="729129" y="2502812"/>
            <a:ext cx="4727510" cy="2839808"/>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0E13900-5919-EC5D-6531-C331681B1F98}"/>
              </a:ext>
            </a:extLst>
          </p:cNvPr>
          <p:cNvSpPr>
            <a:spLocks noGrp="1"/>
          </p:cNvSpPr>
          <p:nvPr>
            <p:ph type="dt" sz="half" idx="10"/>
          </p:nvPr>
        </p:nvSpPr>
        <p:spPr>
          <a:xfrm>
            <a:off x="0" y="7002236"/>
            <a:ext cx="596965" cy="257305"/>
          </a:xfrm>
          <a:prstGeom prst="rect">
            <a:avLst/>
          </a:prstGeom>
        </p:spPr>
        <p:txBody>
          <a:bodyPr vert="horz" lIns="0" tIns="0" rIns="0" bIns="0" rtlCol="0" anchor="ctr"/>
          <a:lstStyle>
            <a:defPPr>
              <a:defRPr lang="en-US"/>
            </a:defPPr>
            <a:lvl1pPr marL="0" algn="l" defTabSz="914400" rtl="0" eaLnBrk="1" latinLnBrk="0" hangingPunct="1">
              <a:defRPr sz="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ooter Placeholder 5">
            <a:extLst>
              <a:ext uri="{FF2B5EF4-FFF2-40B4-BE49-F238E27FC236}">
                <a16:creationId xmlns:a16="http://schemas.microsoft.com/office/drawing/2014/main" id="{6D14CD9F-EABA-5EE1-FFBF-4369C6E88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C7119-913E-000B-4902-8D6A9C63934B}"/>
              </a:ext>
            </a:extLst>
          </p:cNvPr>
          <p:cNvSpPr>
            <a:spLocks noGrp="1"/>
          </p:cNvSpPr>
          <p:nvPr>
            <p:ph type="sldNum" sz="quarter" idx="12"/>
          </p:nvPr>
        </p:nvSpPr>
        <p:spPr/>
        <p:txBody>
          <a:bodyPr/>
          <a:lstStyle/>
          <a:p>
            <a:fld id="{2A15FDBA-45E3-4D4B-ABF6-67F2E746D7D4}" type="slidenum">
              <a:rPr lang="en-US" smtClean="0"/>
              <a:t>‹#›</a:t>
            </a:fld>
            <a:endParaRPr lang="en-US"/>
          </a:p>
        </p:txBody>
      </p:sp>
      <p:sp>
        <p:nvSpPr>
          <p:cNvPr id="9" name="Content Placeholder 3">
            <a:extLst>
              <a:ext uri="{FF2B5EF4-FFF2-40B4-BE49-F238E27FC236}">
                <a16:creationId xmlns:a16="http://schemas.microsoft.com/office/drawing/2014/main" id="{DAB99D09-90D3-4506-C822-5D3CE3F2FCC8}"/>
              </a:ext>
            </a:extLst>
          </p:cNvPr>
          <p:cNvSpPr>
            <a:spLocks noGrp="1"/>
          </p:cNvSpPr>
          <p:nvPr>
            <p:ph sz="half" idx="16"/>
          </p:nvPr>
        </p:nvSpPr>
        <p:spPr>
          <a:xfrm>
            <a:off x="5863104" y="2502812"/>
            <a:ext cx="4727510" cy="2839808"/>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Graphic 11">
            <a:extLst>
              <a:ext uri="{FF2B5EF4-FFF2-40B4-BE49-F238E27FC236}">
                <a16:creationId xmlns:a16="http://schemas.microsoft.com/office/drawing/2014/main" id="{E5DB32DA-74AC-D222-0C55-3D39FE2986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28167" y="-3063833"/>
            <a:ext cx="6127665" cy="6127665"/>
          </a:xfrm>
          <a:prstGeom prst="rect">
            <a:avLst/>
          </a:prstGeom>
        </p:spPr>
      </p:pic>
      <p:sp>
        <p:nvSpPr>
          <p:cNvPr id="13" name="Title 12">
            <a:extLst>
              <a:ext uri="{FF2B5EF4-FFF2-40B4-BE49-F238E27FC236}">
                <a16:creationId xmlns:a16="http://schemas.microsoft.com/office/drawing/2014/main" id="{66BBF12D-60DD-811B-1FD9-2C7F5453DD84}"/>
              </a:ext>
            </a:extLst>
          </p:cNvPr>
          <p:cNvSpPr>
            <a:spLocks noGrp="1"/>
          </p:cNvSpPr>
          <p:nvPr>
            <p:ph type="title"/>
          </p:nvPr>
        </p:nvSpPr>
        <p:spPr>
          <a:xfrm>
            <a:off x="729129" y="480460"/>
            <a:ext cx="8091020" cy="850425"/>
          </a:xfrm>
        </p:spPr>
        <p:txBody>
          <a:bodyPr/>
          <a:lstStyle/>
          <a:p>
            <a:r>
              <a:rPr lang="en-US"/>
              <a:t>Click to edit Master title style</a:t>
            </a:r>
          </a:p>
        </p:txBody>
      </p:sp>
      <p:sp>
        <p:nvSpPr>
          <p:cNvPr id="8" name="TextBox 7">
            <a:extLst>
              <a:ext uri="{FF2B5EF4-FFF2-40B4-BE49-F238E27FC236}">
                <a16:creationId xmlns:a16="http://schemas.microsoft.com/office/drawing/2014/main" id="{43D4EE4E-63F6-74A2-5E93-EE510DC06405}"/>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14" name="Graphic 13" descr="Text with solid fill">
            <a:extLst>
              <a:ext uri="{FF2B5EF4-FFF2-40B4-BE49-F238E27FC236}">
                <a16:creationId xmlns:a16="http://schemas.microsoft.com/office/drawing/2014/main" id="{9D082764-C0A1-DE52-8E54-F0BD2CE2981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4" r="104"/>
          <a:stretch/>
        </p:blipFill>
        <p:spPr>
          <a:xfrm>
            <a:off x="-1877302" y="1890079"/>
            <a:ext cx="264850" cy="265403"/>
          </a:xfrm>
          <a:prstGeom prst="rect">
            <a:avLst/>
          </a:prstGeom>
        </p:spPr>
      </p:pic>
      <p:sp>
        <p:nvSpPr>
          <p:cNvPr id="15" name="TextBox 14">
            <a:extLst>
              <a:ext uri="{FF2B5EF4-FFF2-40B4-BE49-F238E27FC236}">
                <a16:creationId xmlns:a16="http://schemas.microsoft.com/office/drawing/2014/main" id="{1440BC93-773F-2702-0178-1A58C762142F}"/>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8" name="Graphic 17" descr="Document with solid fill">
            <a:extLst>
              <a:ext uri="{FF2B5EF4-FFF2-40B4-BE49-F238E27FC236}">
                <a16:creationId xmlns:a16="http://schemas.microsoft.com/office/drawing/2014/main" id="{B7136525-8FE7-750F-54CB-FC76AFD6B93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70479" y="671920"/>
            <a:ext cx="251752" cy="251752"/>
          </a:xfrm>
          <a:prstGeom prst="rect">
            <a:avLst/>
          </a:prstGeom>
        </p:spPr>
      </p:pic>
      <p:sp>
        <p:nvSpPr>
          <p:cNvPr id="19" name="TextBox 18">
            <a:extLst>
              <a:ext uri="{FF2B5EF4-FFF2-40B4-BE49-F238E27FC236}">
                <a16:creationId xmlns:a16="http://schemas.microsoft.com/office/drawing/2014/main" id="{B25748EE-F933-FDDB-4BDB-5F68047C0C2D}"/>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content placeholders for a variety of content types: text, image, table, chart, SmartArt. Or, delete it and add your content as desired.</a:t>
            </a:r>
            <a:endParaRPr lang="en-US" sz="900" dirty="0">
              <a:solidFill>
                <a:schemeClr val="tx1"/>
              </a:solidFill>
              <a:latin typeface="+mn-lt"/>
            </a:endParaRPr>
          </a:p>
        </p:txBody>
      </p:sp>
    </p:spTree>
    <p:extLst>
      <p:ext uri="{BB962C8B-B14F-4D97-AF65-F5344CB8AC3E}">
        <p14:creationId xmlns:p14="http://schemas.microsoft.com/office/powerpoint/2010/main" val="35670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Dark">
    <p:bg>
      <p:bgRef idx="1001">
        <a:schemeClr val="bg2"/>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C77BD41-4190-585D-F49A-60F4E68A6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70385" y="703385"/>
            <a:ext cx="5451231" cy="5451231"/>
          </a:xfrm>
          <a:prstGeom prst="rect">
            <a:avLst/>
          </a:prstGeom>
        </p:spPr>
      </p:pic>
      <p:sp>
        <p:nvSpPr>
          <p:cNvPr id="3" name="Content Placeholder 2">
            <a:extLst>
              <a:ext uri="{FF2B5EF4-FFF2-40B4-BE49-F238E27FC236}">
                <a16:creationId xmlns:a16="http://schemas.microsoft.com/office/drawing/2014/main" id="{958574EE-DBAB-B123-5786-9AFAA7D5DB42}"/>
              </a:ext>
            </a:extLst>
          </p:cNvPr>
          <p:cNvSpPr>
            <a:spLocks noGrp="1"/>
          </p:cNvSpPr>
          <p:nvPr>
            <p:ph sz="half" idx="1"/>
          </p:nvPr>
        </p:nvSpPr>
        <p:spPr>
          <a:xfrm>
            <a:off x="729129" y="1675431"/>
            <a:ext cx="4989015" cy="4351338"/>
          </a:xfrm>
        </p:spPr>
        <p:txBody>
          <a:bodyPr/>
          <a:lstStyle>
            <a:lvl2pPr marL="228600" indent="-228600">
              <a:buFontTx/>
              <a:buBlip>
                <a:blip r:embed="rId4">
                  <a:extLst>
                    <a:ext uri="{96DAC541-7B7A-43D3-8B79-37D633B846F1}">
                      <asvg:svgBlip xmlns:asvg="http://schemas.microsoft.com/office/drawing/2016/SVG/main" r:embed="rId5"/>
                    </a:ext>
                  </a:extLst>
                </a:blip>
              </a:buBlip>
              <a:defRPr/>
            </a:lvl2pPr>
            <a:lvl3pPr marL="458788" indent="-114300">
              <a:defRPr/>
            </a:lvl3pPr>
            <a:lvl4pPr marL="628650" indent="-114300">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6B8436-FFE5-198D-16AF-5E8244E52B5D}"/>
              </a:ext>
            </a:extLst>
          </p:cNvPr>
          <p:cNvSpPr>
            <a:spLocks noGrp="1"/>
          </p:cNvSpPr>
          <p:nvPr>
            <p:ph sz="half" idx="2"/>
          </p:nvPr>
        </p:nvSpPr>
        <p:spPr>
          <a:xfrm>
            <a:off x="6471841" y="1675431"/>
            <a:ext cx="4991030" cy="4351338"/>
          </a:xfrm>
        </p:spPr>
        <p:txBody>
          <a:bodyPr/>
          <a:lstStyle>
            <a:lvl2pPr marL="228600" indent="-228600">
              <a:buFontTx/>
              <a:buBlip>
                <a:blip r:embed="rId4">
                  <a:extLst>
                    <a:ext uri="{96DAC541-7B7A-43D3-8B79-37D633B846F1}">
                      <asvg:svgBlip xmlns:asvg="http://schemas.microsoft.com/office/drawing/2016/SVG/main" r:embed="rId5"/>
                    </a:ext>
                  </a:extLst>
                </a:blip>
              </a:buBlip>
              <a:defRPr/>
            </a:lvl2pPr>
            <a:lvl3pPr marL="458788" indent="-114300">
              <a:defRPr/>
            </a:lvl3pPr>
            <a:lvl4pPr marL="628650" indent="-114300">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D9DB16CE-A8B2-CD3F-355E-D2C11D6842EA}"/>
              </a:ext>
            </a:extLst>
          </p:cNvPr>
          <p:cNvSpPr>
            <a:spLocks noGrp="1"/>
          </p:cNvSpPr>
          <p:nvPr>
            <p:ph type="ftr" sz="quarter" idx="10"/>
          </p:nvPr>
        </p:nvSpPr>
        <p:spPr>
          <a:xfrm>
            <a:off x="907055" y="6310313"/>
            <a:ext cx="9577332" cy="288791"/>
          </a:xfrm>
        </p:spPr>
        <p:txBody>
          <a:bodyPr/>
          <a:lstStyle>
            <a:lvl1pPr>
              <a:defRPr>
                <a:solidFill>
                  <a:schemeClr val="tx1"/>
                </a:solidFill>
              </a:defRPr>
            </a:lvl1pPr>
          </a:lstStyle>
          <a:p>
            <a:endParaRPr lang="en-US" dirty="0"/>
          </a:p>
        </p:txBody>
      </p:sp>
      <p:sp>
        <p:nvSpPr>
          <p:cNvPr id="9" name="Slide Number Placeholder 8">
            <a:extLst>
              <a:ext uri="{FF2B5EF4-FFF2-40B4-BE49-F238E27FC236}">
                <a16:creationId xmlns:a16="http://schemas.microsoft.com/office/drawing/2014/main" id="{0C4F17A5-FA7F-D050-4053-02DEA2FF2002}"/>
              </a:ext>
            </a:extLst>
          </p:cNvPr>
          <p:cNvSpPr>
            <a:spLocks noGrp="1"/>
          </p:cNvSpPr>
          <p:nvPr>
            <p:ph type="sldNum" sz="quarter" idx="11"/>
          </p:nvPr>
        </p:nvSpPr>
        <p:spPr/>
        <p:txBody>
          <a:bodyPr/>
          <a:lstStyle>
            <a:lvl1pPr>
              <a:defRPr>
                <a:solidFill>
                  <a:schemeClr val="tx1"/>
                </a:solidFill>
              </a:defRPr>
            </a:lvl1pPr>
          </a:lstStyle>
          <a:p>
            <a:fld id="{3B713F2D-763E-4FA7-AA2D-3F7456ADA4C8}" type="slidenum">
              <a:rPr lang="en-US" smtClean="0"/>
              <a:pPr/>
              <a:t>‹#›</a:t>
            </a:fld>
            <a:endParaRPr lang="en-US"/>
          </a:p>
        </p:txBody>
      </p:sp>
      <p:sp>
        <p:nvSpPr>
          <p:cNvPr id="5" name="Rectangle 4">
            <a:extLst>
              <a:ext uri="{FF2B5EF4-FFF2-40B4-BE49-F238E27FC236}">
                <a16:creationId xmlns:a16="http://schemas.microsoft.com/office/drawing/2014/main" id="{2EC5E295-20D5-8956-266D-C064E624C155}"/>
              </a:ext>
            </a:extLst>
          </p:cNvPr>
          <p:cNvSpPr/>
          <p:nvPr userDrawn="1"/>
        </p:nvSpPr>
        <p:spPr>
          <a:xfrm>
            <a:off x="11401425" y="6219825"/>
            <a:ext cx="695325" cy="5619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82DB1D-978D-2FEE-9C92-FF4DE9503490}"/>
              </a:ext>
            </a:extLst>
          </p:cNvPr>
          <p:cNvSpPr/>
          <p:nvPr userDrawn="1"/>
        </p:nvSpPr>
        <p:spPr>
          <a:xfrm>
            <a:off x="11401425" y="6219825"/>
            <a:ext cx="695325" cy="5619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68A993E-1545-EEA7-4D2C-9401DE81EE69}"/>
              </a:ext>
            </a:extLst>
          </p:cNvPr>
          <p:cNvSpPr>
            <a:spLocks noGrp="1"/>
          </p:cNvSpPr>
          <p:nvPr>
            <p:ph type="title"/>
          </p:nvPr>
        </p:nvSpPr>
        <p:spPr/>
        <p:txBody>
          <a:bodyPr/>
          <a:lstStyle/>
          <a:p>
            <a:r>
              <a:rPr lang="en-US"/>
              <a:t>Click to edit Master title style</a:t>
            </a:r>
          </a:p>
        </p:txBody>
      </p:sp>
      <p:sp>
        <p:nvSpPr>
          <p:cNvPr id="2" name="TextBox 1">
            <a:extLst>
              <a:ext uri="{FF2B5EF4-FFF2-40B4-BE49-F238E27FC236}">
                <a16:creationId xmlns:a16="http://schemas.microsoft.com/office/drawing/2014/main" id="{13A875AA-72A5-5CD9-8420-8441A8F1644A}"/>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mn-lt"/>
              </a:rPr>
              <a:t>TEMPLATE NOTES </a:t>
            </a:r>
            <a:br>
              <a:rPr kumimoji="0" lang="en-US" sz="900" b="1" i="0" u="none" strike="noStrike" kern="0" cap="none" spc="0" normalizeH="0" baseline="0" noProof="0" dirty="0">
                <a:ln>
                  <a:noFill/>
                </a:ln>
                <a:solidFill>
                  <a:schemeClr val="bg1"/>
                </a:solidFill>
                <a:effectLst/>
                <a:uLnTx/>
                <a:uFillTx/>
                <a:latin typeface="+mn-lt"/>
              </a:rPr>
            </a:br>
            <a:r>
              <a:rPr kumimoji="0" lang="en-US" sz="900" b="0" i="1" u="none" strike="noStrike" kern="0" cap="none" spc="0" normalizeH="0" baseline="0" noProof="0" dirty="0">
                <a:ln>
                  <a:noFill/>
                </a:ln>
                <a:solidFill>
                  <a:schemeClr val="bg1"/>
                </a:solidFill>
                <a:effectLst/>
                <a:uLnTx/>
                <a:uFillTx/>
                <a:latin typeface="+mn-lt"/>
              </a:rPr>
              <a:t>(these will not appear in print or on slideshow)</a:t>
            </a:r>
            <a:endParaRPr lang="en-US" sz="900" dirty="0">
              <a:solidFill>
                <a:schemeClr val="bg1"/>
              </a:solidFill>
              <a:latin typeface="+mn-lt"/>
            </a:endParaRPr>
          </a:p>
        </p:txBody>
      </p:sp>
      <p:pic>
        <p:nvPicPr>
          <p:cNvPr id="12" name="Graphic 11" descr="Text with solid fill">
            <a:extLst>
              <a:ext uri="{FF2B5EF4-FFF2-40B4-BE49-F238E27FC236}">
                <a16:creationId xmlns:a16="http://schemas.microsoft.com/office/drawing/2014/main" id="{725E2616-4E9B-2F42-6C12-CD69552D3D6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04" r="104"/>
          <a:stretch/>
        </p:blipFill>
        <p:spPr>
          <a:xfrm>
            <a:off x="-1877302" y="1890079"/>
            <a:ext cx="264850" cy="265403"/>
          </a:xfrm>
          <a:prstGeom prst="rect">
            <a:avLst/>
          </a:prstGeom>
        </p:spPr>
      </p:pic>
      <p:sp>
        <p:nvSpPr>
          <p:cNvPr id="13" name="TextBox 12">
            <a:extLst>
              <a:ext uri="{FF2B5EF4-FFF2-40B4-BE49-F238E27FC236}">
                <a16:creationId xmlns:a16="http://schemas.microsoft.com/office/drawing/2014/main" id="{37404464-EAA5-C6D9-2FB5-4F4398E11E56}"/>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4" name="Graphic 13" descr="Document with solid fill">
            <a:extLst>
              <a:ext uri="{FF2B5EF4-FFF2-40B4-BE49-F238E27FC236}">
                <a16:creationId xmlns:a16="http://schemas.microsoft.com/office/drawing/2014/main" id="{4242F9A7-64BF-DE76-1DB1-5323B8C34C7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0479" y="671920"/>
            <a:ext cx="251752" cy="251752"/>
          </a:xfrm>
          <a:prstGeom prst="rect">
            <a:avLst/>
          </a:prstGeom>
        </p:spPr>
      </p:pic>
      <p:sp>
        <p:nvSpPr>
          <p:cNvPr id="15" name="TextBox 14">
            <a:extLst>
              <a:ext uri="{FF2B5EF4-FFF2-40B4-BE49-F238E27FC236}">
                <a16:creationId xmlns:a16="http://schemas.microsoft.com/office/drawing/2014/main" id="{A2585DAB-9179-1874-2A57-B328067FF7D8}"/>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content placeholders for a variety of content types: text, image, table, chart, SmartArt. Or, delete it and add your content as desired.</a:t>
            </a:r>
            <a:endParaRPr lang="en-US" sz="900" dirty="0">
              <a:solidFill>
                <a:schemeClr val="bg1"/>
              </a:solidFill>
              <a:latin typeface="+mn-lt"/>
            </a:endParaRPr>
          </a:p>
        </p:txBody>
      </p:sp>
      <p:pic>
        <p:nvPicPr>
          <p:cNvPr id="19" name="Picture 18" descr="A picture containing text, clipart&#10;&#10;Description automatically generated">
            <a:extLst>
              <a:ext uri="{FF2B5EF4-FFF2-40B4-BE49-F238E27FC236}">
                <a16:creationId xmlns:a16="http://schemas.microsoft.com/office/drawing/2014/main" id="{E9CE4B4F-FC12-8B49-9CED-DA27F13F781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85505" y="6346718"/>
            <a:ext cx="1219200" cy="203200"/>
          </a:xfrm>
          <a:prstGeom prst="rect">
            <a:avLst/>
          </a:prstGeom>
        </p:spPr>
      </p:pic>
    </p:spTree>
    <p:extLst>
      <p:ext uri="{BB962C8B-B14F-4D97-AF65-F5344CB8AC3E}">
        <p14:creationId xmlns:p14="http://schemas.microsoft.com/office/powerpoint/2010/main" val="102818179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BF36D1-64E4-F46C-CB4F-36FF5C33F3EF}"/>
              </a:ext>
            </a:extLst>
          </p:cNvPr>
          <p:cNvSpPr>
            <a:spLocks noGrp="1"/>
          </p:cNvSpPr>
          <p:nvPr>
            <p:ph type="body" idx="1"/>
          </p:nvPr>
        </p:nvSpPr>
        <p:spPr>
          <a:xfrm>
            <a:off x="849713" y="1434771"/>
            <a:ext cx="4945492" cy="429101"/>
          </a:xfrm>
        </p:spPr>
        <p:txBody>
          <a:bodyPr anchor="b"/>
          <a:lstStyle>
            <a:lvl1pPr marL="0" indent="0" algn="ctr">
              <a:buNone/>
              <a:defRPr sz="1400" b="1" cap="all" spc="100"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A9146-47DC-4CCF-2982-82AEC1F7AF97}"/>
              </a:ext>
            </a:extLst>
          </p:cNvPr>
          <p:cNvSpPr>
            <a:spLocks noGrp="1"/>
          </p:cNvSpPr>
          <p:nvPr>
            <p:ph sz="half" idx="2"/>
          </p:nvPr>
        </p:nvSpPr>
        <p:spPr>
          <a:xfrm>
            <a:off x="849713" y="1976177"/>
            <a:ext cx="4945492" cy="3684588"/>
          </a:xfrm>
        </p:spPr>
        <p:txBody>
          <a:bodyPr/>
          <a:lstStyle>
            <a:lvl1pPr algn="ctr">
              <a:defRPr/>
            </a:lvl1pPr>
            <a:lvl2pPr marL="0" indent="0" algn="ctr">
              <a:buFont typeface="Arial" panose="020B0604020202020204" pitchFamily="34" charset="0"/>
              <a:buChar char="​"/>
              <a:defRPr/>
            </a:lvl2pPr>
            <a:lvl3pPr marL="0" indent="0" algn="ctr">
              <a:buFont typeface="Arial" panose="020B0604020202020204" pitchFamily="34" charset="0"/>
              <a:buChar char="​"/>
              <a:defRPr/>
            </a:lvl3pPr>
            <a:lvl4pPr marL="0" indent="0" algn="ctr">
              <a:buFont typeface="Arial" panose="020B0604020202020204" pitchFamily="34" charset="0"/>
              <a:buChar char="​"/>
              <a:defRPr>
                <a:solidFill>
                  <a:schemeClr val="tx1"/>
                </a:solidFill>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882D4C8-CF92-CEAA-32E5-F8B56699900A}"/>
              </a:ext>
            </a:extLst>
          </p:cNvPr>
          <p:cNvSpPr>
            <a:spLocks noGrp="1"/>
          </p:cNvSpPr>
          <p:nvPr>
            <p:ph type="body" sz="quarter" idx="3"/>
          </p:nvPr>
        </p:nvSpPr>
        <p:spPr>
          <a:xfrm>
            <a:off x="6475862" y="1434771"/>
            <a:ext cx="4983034" cy="429101"/>
          </a:xfrm>
        </p:spPr>
        <p:txBody>
          <a:bodyPr anchor="b"/>
          <a:lstStyle>
            <a:lvl1pPr marL="0" indent="0" algn="ctr">
              <a:buNone/>
              <a:defRPr sz="1400" b="1" cap="all" spc="100"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Footer Placeholder 9">
            <a:extLst>
              <a:ext uri="{FF2B5EF4-FFF2-40B4-BE49-F238E27FC236}">
                <a16:creationId xmlns:a16="http://schemas.microsoft.com/office/drawing/2014/main" id="{3077D891-AB5E-59A2-4F83-1A72FCAAC169}"/>
              </a:ext>
            </a:extLst>
          </p:cNvPr>
          <p:cNvSpPr>
            <a:spLocks noGrp="1"/>
          </p:cNvSpPr>
          <p:nvPr>
            <p:ph type="ftr" sz="quarter" idx="10"/>
          </p:nvPr>
        </p:nvSpPr>
        <p:spPr/>
        <p:txBody>
          <a:bodyPr/>
          <a:lstStyle/>
          <a:p>
            <a:endParaRPr lang="en-US"/>
          </a:p>
        </p:txBody>
      </p:sp>
      <p:sp>
        <p:nvSpPr>
          <p:cNvPr id="11" name="Slide Number Placeholder 10">
            <a:extLst>
              <a:ext uri="{FF2B5EF4-FFF2-40B4-BE49-F238E27FC236}">
                <a16:creationId xmlns:a16="http://schemas.microsoft.com/office/drawing/2014/main" id="{391DC162-15EE-D898-3D76-79C98339D661}"/>
              </a:ext>
            </a:extLst>
          </p:cNvPr>
          <p:cNvSpPr>
            <a:spLocks noGrp="1"/>
          </p:cNvSpPr>
          <p:nvPr>
            <p:ph type="sldNum" sz="quarter" idx="11"/>
          </p:nvPr>
        </p:nvSpPr>
        <p:spPr/>
        <p:txBody>
          <a:bodyPr/>
          <a:lstStyle/>
          <a:p>
            <a:fld id="{3B713F2D-763E-4FA7-AA2D-3F7456ADA4C8}" type="slidenum">
              <a:rPr lang="en-US" smtClean="0"/>
              <a:t>‹#›</a:t>
            </a:fld>
            <a:endParaRPr lang="en-US"/>
          </a:p>
        </p:txBody>
      </p:sp>
      <p:sp>
        <p:nvSpPr>
          <p:cNvPr id="12" name="Title 11">
            <a:extLst>
              <a:ext uri="{FF2B5EF4-FFF2-40B4-BE49-F238E27FC236}">
                <a16:creationId xmlns:a16="http://schemas.microsoft.com/office/drawing/2014/main" id="{5376B328-8173-236E-0B16-1471D70B801A}"/>
              </a:ext>
            </a:extLst>
          </p:cNvPr>
          <p:cNvSpPr>
            <a:spLocks noGrp="1"/>
          </p:cNvSpPr>
          <p:nvPr>
            <p:ph type="title"/>
          </p:nvPr>
        </p:nvSpPr>
        <p:spPr/>
        <p:txBody>
          <a:bodyPr/>
          <a:lstStyle>
            <a:lvl1pPr algn="ctr">
              <a:defRPr/>
            </a:lvl1pPr>
          </a:lstStyle>
          <a:p>
            <a:r>
              <a:rPr lang="en-US"/>
              <a:t>Click to edit Master title style</a:t>
            </a:r>
            <a:endParaRPr lang="en-US" dirty="0"/>
          </a:p>
        </p:txBody>
      </p:sp>
      <p:pic>
        <p:nvPicPr>
          <p:cNvPr id="2" name="Picture 1" descr="A logo of a company&#10;&#10;Description automatically generated">
            <a:extLst>
              <a:ext uri="{FF2B5EF4-FFF2-40B4-BE49-F238E27FC236}">
                <a16:creationId xmlns:a16="http://schemas.microsoft.com/office/drawing/2014/main" id="{158D214F-A7AF-D1F4-8D4E-F012E364C6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1159" y="6242050"/>
            <a:ext cx="501320" cy="501650"/>
          </a:xfrm>
          <a:prstGeom prst="rect">
            <a:avLst/>
          </a:prstGeom>
        </p:spPr>
      </p:pic>
      <p:sp>
        <p:nvSpPr>
          <p:cNvPr id="7" name="Content Placeholder 3">
            <a:extLst>
              <a:ext uri="{FF2B5EF4-FFF2-40B4-BE49-F238E27FC236}">
                <a16:creationId xmlns:a16="http://schemas.microsoft.com/office/drawing/2014/main" id="{007E2100-F47F-2200-8F1C-A6011E5AE1D3}"/>
              </a:ext>
            </a:extLst>
          </p:cNvPr>
          <p:cNvSpPr>
            <a:spLocks noGrp="1"/>
          </p:cNvSpPr>
          <p:nvPr>
            <p:ph sz="half" idx="12"/>
          </p:nvPr>
        </p:nvSpPr>
        <p:spPr>
          <a:xfrm>
            <a:off x="6479415" y="1976177"/>
            <a:ext cx="5001764" cy="3684588"/>
          </a:xfrm>
        </p:spPr>
        <p:txBody>
          <a:bodyPr/>
          <a:lstStyle>
            <a:lvl1pPr algn="ctr">
              <a:defRPr/>
            </a:lvl1pPr>
            <a:lvl2pPr marL="0" indent="0" algn="ctr">
              <a:buFont typeface="Arial" panose="020B0604020202020204" pitchFamily="34" charset="0"/>
              <a:buChar char="​"/>
              <a:defRPr/>
            </a:lvl2pPr>
            <a:lvl3pPr marL="0" indent="0" algn="ctr">
              <a:buFont typeface="Arial" panose="020B0604020202020204" pitchFamily="34" charset="0"/>
              <a:buChar char="​"/>
              <a:defRPr/>
            </a:lvl3pPr>
            <a:lvl4pPr marL="0" indent="0" algn="ctr">
              <a:buFont typeface="Arial" panose="020B0604020202020204" pitchFamily="34" charset="0"/>
              <a:buChar char="​"/>
              <a:defRPr>
                <a:solidFill>
                  <a:schemeClr val="tx1"/>
                </a:solidFill>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3326BE95-49C7-8B84-48EA-7B22F5124AEF}"/>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8" name="Graphic 7" descr="Text with solid fill">
            <a:extLst>
              <a:ext uri="{FF2B5EF4-FFF2-40B4-BE49-F238E27FC236}">
                <a16:creationId xmlns:a16="http://schemas.microsoft.com/office/drawing/2014/main" id="{F87D6A9F-ADB3-0C88-6F3E-8D1A927641B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 r="104"/>
          <a:stretch/>
        </p:blipFill>
        <p:spPr>
          <a:xfrm>
            <a:off x="-1877302" y="1890079"/>
            <a:ext cx="264850" cy="265403"/>
          </a:xfrm>
          <a:prstGeom prst="rect">
            <a:avLst/>
          </a:prstGeom>
        </p:spPr>
      </p:pic>
      <p:sp>
        <p:nvSpPr>
          <p:cNvPr id="9" name="TextBox 8">
            <a:extLst>
              <a:ext uri="{FF2B5EF4-FFF2-40B4-BE49-F238E27FC236}">
                <a16:creationId xmlns:a16="http://schemas.microsoft.com/office/drawing/2014/main" id="{B7F20057-491F-7BF5-5E6B-CC0A2FF7EA61}"/>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3" name="Graphic 12" descr="Document with solid fill">
            <a:extLst>
              <a:ext uri="{FF2B5EF4-FFF2-40B4-BE49-F238E27FC236}">
                <a16:creationId xmlns:a16="http://schemas.microsoft.com/office/drawing/2014/main" id="{2D429014-AB01-1AEA-8405-1D71A129E32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0479" y="671920"/>
            <a:ext cx="251752" cy="251752"/>
          </a:xfrm>
          <a:prstGeom prst="rect">
            <a:avLst/>
          </a:prstGeom>
        </p:spPr>
      </p:pic>
      <p:sp>
        <p:nvSpPr>
          <p:cNvPr id="14" name="TextBox 13">
            <a:extLst>
              <a:ext uri="{FF2B5EF4-FFF2-40B4-BE49-F238E27FC236}">
                <a16:creationId xmlns:a16="http://schemas.microsoft.com/office/drawing/2014/main" id="{3675C233-391D-D61D-6CF3-0D85D7A7788C}"/>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content placeholders for a variety of content types: text, image, table, chart, SmartArt. Or, delete it and add your content as desired.</a:t>
            </a:r>
            <a:endParaRPr lang="en-US" sz="900" dirty="0">
              <a:solidFill>
                <a:schemeClr val="tx1"/>
              </a:solidFill>
              <a:latin typeface="+mn-lt"/>
            </a:endParaRPr>
          </a:p>
        </p:txBody>
      </p:sp>
    </p:spTree>
    <p:extLst>
      <p:ext uri="{BB962C8B-B14F-4D97-AF65-F5344CB8AC3E}">
        <p14:creationId xmlns:p14="http://schemas.microsoft.com/office/powerpoint/2010/main" val="191200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Dark">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B0AE219-89EB-BA21-7AE6-F57CA8CD3F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70385" y="703385"/>
            <a:ext cx="5451231" cy="5451231"/>
          </a:xfrm>
          <a:prstGeom prst="rect">
            <a:avLst/>
          </a:prstGeom>
        </p:spPr>
      </p:pic>
      <p:sp>
        <p:nvSpPr>
          <p:cNvPr id="3" name="Text Placeholder 2">
            <a:extLst>
              <a:ext uri="{FF2B5EF4-FFF2-40B4-BE49-F238E27FC236}">
                <a16:creationId xmlns:a16="http://schemas.microsoft.com/office/drawing/2014/main" id="{73BF36D1-64E4-F46C-CB4F-36FF5C33F3EF}"/>
              </a:ext>
            </a:extLst>
          </p:cNvPr>
          <p:cNvSpPr>
            <a:spLocks noGrp="1"/>
          </p:cNvSpPr>
          <p:nvPr>
            <p:ph type="body" idx="1"/>
          </p:nvPr>
        </p:nvSpPr>
        <p:spPr>
          <a:xfrm>
            <a:off x="821139" y="1390964"/>
            <a:ext cx="4915801" cy="711608"/>
          </a:xfrm>
          <a:ln w="0" cap="flat">
            <a:noFill/>
            <a:prstDash val="solid"/>
            <a:miter/>
          </a:ln>
        </p:spPr>
        <p:txBody>
          <a:bodyPr anchor="b"/>
          <a:lstStyle>
            <a:lvl1pPr marL="0" indent="0" algn="ctr">
              <a:buNone/>
              <a:defRPr sz="1400" b="1" cap="all" spc="10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A9146-47DC-4CCF-2982-82AEC1F7AF97}"/>
              </a:ext>
            </a:extLst>
          </p:cNvPr>
          <p:cNvSpPr>
            <a:spLocks noGrp="1"/>
          </p:cNvSpPr>
          <p:nvPr>
            <p:ph sz="half" idx="2"/>
          </p:nvPr>
        </p:nvSpPr>
        <p:spPr>
          <a:xfrm>
            <a:off x="821139" y="2214876"/>
            <a:ext cx="4915801" cy="3684588"/>
          </a:xfrm>
        </p:spPr>
        <p:txBody>
          <a:bodyPr/>
          <a:lstStyle>
            <a:lvl1pPr algn="ctr">
              <a:defRPr/>
            </a:lvl1pPr>
            <a:lvl2pPr marL="0" indent="0" algn="ctr">
              <a:buFont typeface="Arial" panose="020B0604020202020204" pitchFamily="34" charset="0"/>
              <a:buChar char="​"/>
              <a:defRPr/>
            </a:lvl2pPr>
            <a:lvl3pPr marL="0" indent="0" algn="ctr">
              <a:buFont typeface="Arial" panose="020B0604020202020204" pitchFamily="34" charset="0"/>
              <a:buChar char="​"/>
              <a:defRPr/>
            </a:lvl3pPr>
            <a:lvl4pPr marL="0" indent="0" algn="ctr">
              <a:buFont typeface="Arial" panose="020B0604020202020204" pitchFamily="34" charset="0"/>
              <a:buChar cha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882D4C8-CF92-CEAA-32E5-F8B56699900A}"/>
              </a:ext>
            </a:extLst>
          </p:cNvPr>
          <p:cNvSpPr>
            <a:spLocks noGrp="1"/>
          </p:cNvSpPr>
          <p:nvPr>
            <p:ph type="body" sz="quarter" idx="3"/>
          </p:nvPr>
        </p:nvSpPr>
        <p:spPr>
          <a:xfrm>
            <a:off x="6447289" y="1390964"/>
            <a:ext cx="4953117" cy="711608"/>
          </a:xfrm>
        </p:spPr>
        <p:txBody>
          <a:bodyPr anchor="b"/>
          <a:lstStyle>
            <a:lvl1pPr marL="0" indent="0" algn="ctr">
              <a:buNone/>
              <a:defRPr sz="1400" b="1" cap="all" spc="10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Footer Placeholder 9">
            <a:extLst>
              <a:ext uri="{FF2B5EF4-FFF2-40B4-BE49-F238E27FC236}">
                <a16:creationId xmlns:a16="http://schemas.microsoft.com/office/drawing/2014/main" id="{3077D891-AB5E-59A2-4F83-1A72FCAAC169}"/>
              </a:ext>
            </a:extLst>
          </p:cNvPr>
          <p:cNvSpPr>
            <a:spLocks noGrp="1"/>
          </p:cNvSpPr>
          <p:nvPr>
            <p:ph type="ftr" sz="quarter" idx="10"/>
          </p:nvPr>
        </p:nvSpPr>
        <p:spPr>
          <a:xfrm>
            <a:off x="907054" y="6310313"/>
            <a:ext cx="9544281" cy="288791"/>
          </a:xfrm>
        </p:spPr>
        <p:txBody>
          <a:bodyPr/>
          <a:lstStyle>
            <a:lvl1pPr>
              <a:defRPr>
                <a:solidFill>
                  <a:schemeClr val="tx1"/>
                </a:solidFill>
              </a:defRPr>
            </a:lvl1pPr>
          </a:lstStyle>
          <a:p>
            <a:endParaRPr lang="en-US" dirty="0"/>
          </a:p>
        </p:txBody>
      </p:sp>
      <p:sp>
        <p:nvSpPr>
          <p:cNvPr id="11" name="Slide Number Placeholder 10">
            <a:extLst>
              <a:ext uri="{FF2B5EF4-FFF2-40B4-BE49-F238E27FC236}">
                <a16:creationId xmlns:a16="http://schemas.microsoft.com/office/drawing/2014/main" id="{391DC162-15EE-D898-3D76-79C98339D661}"/>
              </a:ext>
            </a:extLst>
          </p:cNvPr>
          <p:cNvSpPr>
            <a:spLocks noGrp="1"/>
          </p:cNvSpPr>
          <p:nvPr>
            <p:ph type="sldNum" sz="quarter" idx="11"/>
          </p:nvPr>
        </p:nvSpPr>
        <p:spPr/>
        <p:txBody>
          <a:bodyPr/>
          <a:lstStyle>
            <a:lvl1pPr>
              <a:defRPr>
                <a:solidFill>
                  <a:schemeClr val="tx1"/>
                </a:solidFill>
              </a:defRPr>
            </a:lvl1pPr>
          </a:lstStyle>
          <a:p>
            <a:fld id="{3B713F2D-763E-4FA7-AA2D-3F7456ADA4C8}" type="slidenum">
              <a:rPr lang="en-US" smtClean="0"/>
              <a:pPr/>
              <a:t>‹#›</a:t>
            </a:fld>
            <a:endParaRPr lang="en-US"/>
          </a:p>
        </p:txBody>
      </p:sp>
      <p:sp>
        <p:nvSpPr>
          <p:cNvPr id="12" name="Title 11">
            <a:extLst>
              <a:ext uri="{FF2B5EF4-FFF2-40B4-BE49-F238E27FC236}">
                <a16:creationId xmlns:a16="http://schemas.microsoft.com/office/drawing/2014/main" id="{5376B328-8173-236E-0B16-1471D70B801A}"/>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E12126F6-9CC7-3DE5-8F66-CB8254153FFB}"/>
              </a:ext>
            </a:extLst>
          </p:cNvPr>
          <p:cNvSpPr/>
          <p:nvPr userDrawn="1"/>
        </p:nvSpPr>
        <p:spPr>
          <a:xfrm>
            <a:off x="11401425" y="6219825"/>
            <a:ext cx="695325" cy="5619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2CE468C1-4048-90A7-CE02-343BE5962F97}"/>
              </a:ext>
            </a:extLst>
          </p:cNvPr>
          <p:cNvSpPr>
            <a:spLocks noGrp="1"/>
          </p:cNvSpPr>
          <p:nvPr>
            <p:ph sz="half" idx="12"/>
          </p:nvPr>
        </p:nvSpPr>
        <p:spPr>
          <a:xfrm>
            <a:off x="6457664" y="2214876"/>
            <a:ext cx="4943761" cy="3684588"/>
          </a:xfrm>
        </p:spPr>
        <p:txBody>
          <a:bodyPr/>
          <a:lstStyle>
            <a:lvl1pPr algn="ctr">
              <a:defRPr/>
            </a:lvl1pPr>
            <a:lvl2pPr marL="0" indent="0" algn="ctr">
              <a:buFont typeface="Arial" panose="020B0604020202020204" pitchFamily="34" charset="0"/>
              <a:buChar char="​"/>
              <a:defRPr/>
            </a:lvl2pPr>
            <a:lvl3pPr marL="0" indent="0" algn="ctr">
              <a:buFont typeface="Arial" panose="020B0604020202020204" pitchFamily="34" charset="0"/>
              <a:buChar char="​"/>
              <a:defRPr/>
            </a:lvl3pPr>
            <a:lvl4pPr marL="0" indent="0" algn="ctr">
              <a:buFont typeface="Arial" panose="020B0604020202020204" pitchFamily="34" charset="0"/>
              <a:buChar char="​"/>
              <a:defRPr/>
            </a:lvl4pPr>
            <a:lvl5pPr algn="ct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1849879F-D67E-7F2B-3749-A52229C6C3A3}"/>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mn-lt"/>
              </a:rPr>
              <a:t>TEMPLATE NOTES </a:t>
            </a:r>
            <a:br>
              <a:rPr kumimoji="0" lang="en-US" sz="900" b="1" i="0" u="none" strike="noStrike" kern="0" cap="none" spc="0" normalizeH="0" baseline="0" noProof="0" dirty="0">
                <a:ln>
                  <a:noFill/>
                </a:ln>
                <a:solidFill>
                  <a:schemeClr val="bg1"/>
                </a:solidFill>
                <a:effectLst/>
                <a:uLnTx/>
                <a:uFillTx/>
                <a:latin typeface="+mn-lt"/>
              </a:rPr>
            </a:br>
            <a:r>
              <a:rPr kumimoji="0" lang="en-US" sz="900" b="0" i="1" u="none" strike="noStrike" kern="0" cap="none" spc="0" normalizeH="0" baseline="0" noProof="0" dirty="0">
                <a:ln>
                  <a:noFill/>
                </a:ln>
                <a:solidFill>
                  <a:schemeClr val="bg1"/>
                </a:solidFill>
                <a:effectLst/>
                <a:uLnTx/>
                <a:uFillTx/>
                <a:latin typeface="+mn-lt"/>
              </a:rPr>
              <a:t>(these will not appear in print or on slideshow)</a:t>
            </a:r>
            <a:endParaRPr lang="en-US" sz="900" dirty="0">
              <a:solidFill>
                <a:schemeClr val="bg1"/>
              </a:solidFill>
              <a:latin typeface="+mn-lt"/>
            </a:endParaRPr>
          </a:p>
        </p:txBody>
      </p:sp>
      <p:pic>
        <p:nvPicPr>
          <p:cNvPr id="13" name="Graphic 12" descr="Text with solid fill">
            <a:extLst>
              <a:ext uri="{FF2B5EF4-FFF2-40B4-BE49-F238E27FC236}">
                <a16:creationId xmlns:a16="http://schemas.microsoft.com/office/drawing/2014/main" id="{445035E0-A3B1-BEE8-020F-56A2320262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4" r="104"/>
          <a:stretch/>
        </p:blipFill>
        <p:spPr>
          <a:xfrm>
            <a:off x="-1877302" y="1890079"/>
            <a:ext cx="264850" cy="265403"/>
          </a:xfrm>
          <a:prstGeom prst="rect">
            <a:avLst/>
          </a:prstGeom>
        </p:spPr>
      </p:pic>
      <p:sp>
        <p:nvSpPr>
          <p:cNvPr id="14" name="TextBox 13">
            <a:extLst>
              <a:ext uri="{FF2B5EF4-FFF2-40B4-BE49-F238E27FC236}">
                <a16:creationId xmlns:a16="http://schemas.microsoft.com/office/drawing/2014/main" id="{FB72991F-AA72-8EA8-3D52-E796AED96F71}"/>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5" name="Graphic 14" descr="Document with solid fill">
            <a:extLst>
              <a:ext uri="{FF2B5EF4-FFF2-40B4-BE49-F238E27FC236}">
                <a16:creationId xmlns:a16="http://schemas.microsoft.com/office/drawing/2014/main" id="{1CA1A2E3-E32A-3EC8-2092-3E84967224A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70479" y="671920"/>
            <a:ext cx="251752" cy="251752"/>
          </a:xfrm>
          <a:prstGeom prst="rect">
            <a:avLst/>
          </a:prstGeom>
        </p:spPr>
      </p:pic>
      <p:sp>
        <p:nvSpPr>
          <p:cNvPr id="16" name="TextBox 15">
            <a:extLst>
              <a:ext uri="{FF2B5EF4-FFF2-40B4-BE49-F238E27FC236}">
                <a16:creationId xmlns:a16="http://schemas.microsoft.com/office/drawing/2014/main" id="{6650BDFA-C307-7CDB-4C5F-69CFEE7D78BD}"/>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content placeholders for a variety of content types: text, image, table, chart, SmartArt. Or, delete it and add your content as desired.</a:t>
            </a:r>
            <a:endParaRPr lang="en-US" sz="900" dirty="0">
              <a:solidFill>
                <a:schemeClr val="bg1"/>
              </a:solidFill>
              <a:latin typeface="+mn-lt"/>
            </a:endParaRPr>
          </a:p>
        </p:txBody>
      </p:sp>
      <p:pic>
        <p:nvPicPr>
          <p:cNvPr id="17" name="Picture 16" descr="A picture containing text, clipart&#10;&#10;Description automatically generated">
            <a:extLst>
              <a:ext uri="{FF2B5EF4-FFF2-40B4-BE49-F238E27FC236}">
                <a16:creationId xmlns:a16="http://schemas.microsoft.com/office/drawing/2014/main" id="{95284CB5-0454-01CF-E044-99B598E3B02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685505" y="6346718"/>
            <a:ext cx="1219200" cy="203200"/>
          </a:xfrm>
          <a:prstGeom prst="rect">
            <a:avLst/>
          </a:prstGeom>
        </p:spPr>
      </p:pic>
    </p:spTree>
    <p:extLst>
      <p:ext uri="{BB962C8B-B14F-4D97-AF65-F5344CB8AC3E}">
        <p14:creationId xmlns:p14="http://schemas.microsoft.com/office/powerpoint/2010/main" val="3864116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459AE-F01F-D92F-D2ED-5BDB185E19A7}"/>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52774" r="3"/>
          <a:stretch/>
        </p:blipFill>
        <p:spPr>
          <a:xfrm>
            <a:off x="6433850" y="0"/>
            <a:ext cx="5756281" cy="6858000"/>
          </a:xfrm>
          <a:prstGeom prst="rect">
            <a:avLst/>
          </a:prstGeom>
        </p:spPr>
      </p:pic>
      <p:sp>
        <p:nvSpPr>
          <p:cNvPr id="2" name="Title 1">
            <a:extLst>
              <a:ext uri="{FF2B5EF4-FFF2-40B4-BE49-F238E27FC236}">
                <a16:creationId xmlns:a16="http://schemas.microsoft.com/office/drawing/2014/main" id="{34DB0C5D-0A67-6AFB-8492-6DF72AFD1C01}"/>
              </a:ext>
            </a:extLst>
          </p:cNvPr>
          <p:cNvSpPr>
            <a:spLocks noGrp="1"/>
          </p:cNvSpPr>
          <p:nvPr>
            <p:ph type="title"/>
          </p:nvPr>
        </p:nvSpPr>
        <p:spPr>
          <a:xfrm>
            <a:off x="793215" y="1478223"/>
            <a:ext cx="38649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14798A-B94F-4EA4-5F00-46F44D94EEE6}"/>
              </a:ext>
            </a:extLst>
          </p:cNvPr>
          <p:cNvSpPr>
            <a:spLocks noGrp="1"/>
          </p:cNvSpPr>
          <p:nvPr>
            <p:ph idx="1"/>
          </p:nvPr>
        </p:nvSpPr>
        <p:spPr>
          <a:xfrm>
            <a:off x="5183188" y="1085353"/>
            <a:ext cx="6285659" cy="4775697"/>
          </a:xfrm>
        </p:spPr>
        <p:txBody>
          <a:bodyPr/>
          <a:lstStyle>
            <a:lvl1pPr>
              <a:defRPr sz="2400"/>
            </a:lvl1pPr>
            <a:lvl2pPr marL="228600" indent="-228600">
              <a:defRPr sz="2400"/>
            </a:lvl2pPr>
            <a:lvl3pPr marL="398463" indent="-114300">
              <a:defRPr sz="2000"/>
            </a:lvl3pPr>
            <a:lvl4pPr marL="573088" indent="-114300">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C833153B-F224-5451-D9D6-103D3F1A5186}"/>
              </a:ext>
            </a:extLst>
          </p:cNvPr>
          <p:cNvSpPr>
            <a:spLocks noGrp="1"/>
          </p:cNvSpPr>
          <p:nvPr>
            <p:ph type="ftr" sz="quarter" idx="10"/>
          </p:nvPr>
        </p:nvSpPr>
        <p:spPr>
          <a:xfrm>
            <a:off x="907054" y="6310313"/>
            <a:ext cx="10758054" cy="288791"/>
          </a:xfrm>
        </p:spPr>
        <p:txBody>
          <a:bodyPr/>
          <a:lstStyle/>
          <a:p>
            <a:endParaRPr lang="en-US" dirty="0"/>
          </a:p>
        </p:txBody>
      </p:sp>
      <p:sp>
        <p:nvSpPr>
          <p:cNvPr id="9" name="Slide Number Placeholder 8">
            <a:extLst>
              <a:ext uri="{FF2B5EF4-FFF2-40B4-BE49-F238E27FC236}">
                <a16:creationId xmlns:a16="http://schemas.microsoft.com/office/drawing/2014/main" id="{82A939DB-4E35-9BEF-286D-C8ED18BE7648}"/>
              </a:ext>
            </a:extLst>
          </p:cNvPr>
          <p:cNvSpPr>
            <a:spLocks noGrp="1"/>
          </p:cNvSpPr>
          <p:nvPr>
            <p:ph type="sldNum" sz="quarter" idx="11"/>
          </p:nvPr>
        </p:nvSpPr>
        <p:spPr/>
        <p:txBody>
          <a:bodyPr/>
          <a:lstStyle/>
          <a:p>
            <a:fld id="{3B713F2D-763E-4FA7-AA2D-3F7456ADA4C8}" type="slidenum">
              <a:rPr lang="en-US" smtClean="0"/>
              <a:t>‹#›</a:t>
            </a:fld>
            <a:endParaRPr lang="en-US"/>
          </a:p>
        </p:txBody>
      </p:sp>
      <p:sp>
        <p:nvSpPr>
          <p:cNvPr id="7" name="Text Placeholder 6">
            <a:extLst>
              <a:ext uri="{FF2B5EF4-FFF2-40B4-BE49-F238E27FC236}">
                <a16:creationId xmlns:a16="http://schemas.microsoft.com/office/drawing/2014/main" id="{5D0FD168-B0F8-0B62-15AE-81A18A61250F}"/>
              </a:ext>
            </a:extLst>
          </p:cNvPr>
          <p:cNvSpPr>
            <a:spLocks noGrp="1"/>
          </p:cNvSpPr>
          <p:nvPr>
            <p:ph type="body" sz="quarter" idx="12"/>
          </p:nvPr>
        </p:nvSpPr>
        <p:spPr>
          <a:xfrm>
            <a:off x="793374" y="3218610"/>
            <a:ext cx="3864791" cy="2349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4FA53C02-01D5-DF7E-B09F-110BD34DDF2F}"/>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6" name="Graphic 5" descr="Text with solid fill">
            <a:extLst>
              <a:ext uri="{FF2B5EF4-FFF2-40B4-BE49-F238E27FC236}">
                <a16:creationId xmlns:a16="http://schemas.microsoft.com/office/drawing/2014/main" id="{46DBD563-1C4C-EEA8-FF53-D57FD1FC28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 r="104"/>
          <a:stretch/>
        </p:blipFill>
        <p:spPr>
          <a:xfrm>
            <a:off x="-1877302" y="1890079"/>
            <a:ext cx="264850" cy="265403"/>
          </a:xfrm>
          <a:prstGeom prst="rect">
            <a:avLst/>
          </a:prstGeom>
        </p:spPr>
      </p:pic>
      <p:sp>
        <p:nvSpPr>
          <p:cNvPr id="10" name="TextBox 9">
            <a:extLst>
              <a:ext uri="{FF2B5EF4-FFF2-40B4-BE49-F238E27FC236}">
                <a16:creationId xmlns:a16="http://schemas.microsoft.com/office/drawing/2014/main" id="{05283E3A-3733-A398-BB61-22EB3EF2EE38}"/>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1" name="Graphic 10" descr="Document with solid fill">
            <a:extLst>
              <a:ext uri="{FF2B5EF4-FFF2-40B4-BE49-F238E27FC236}">
                <a16:creationId xmlns:a16="http://schemas.microsoft.com/office/drawing/2014/main" id="{58FADCEC-6E7A-5F10-5D90-3D3F8641DBF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0479" y="671920"/>
            <a:ext cx="251752" cy="251752"/>
          </a:xfrm>
          <a:prstGeom prst="rect">
            <a:avLst/>
          </a:prstGeom>
        </p:spPr>
      </p:pic>
      <p:sp>
        <p:nvSpPr>
          <p:cNvPr id="12" name="TextBox 11">
            <a:extLst>
              <a:ext uri="{FF2B5EF4-FFF2-40B4-BE49-F238E27FC236}">
                <a16:creationId xmlns:a16="http://schemas.microsoft.com/office/drawing/2014/main" id="{F37763DE-A01C-9370-EBA0-24441685053C}"/>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large content placeholder for a variety of content types: text, image, table, chart, SmartArt. Or, delete it and add your content as desired.</a:t>
            </a:r>
            <a:endParaRPr lang="en-US" sz="900" dirty="0">
              <a:solidFill>
                <a:schemeClr val="tx1"/>
              </a:solidFill>
              <a:latin typeface="+mn-lt"/>
            </a:endParaRPr>
          </a:p>
        </p:txBody>
      </p:sp>
    </p:spTree>
    <p:extLst>
      <p:ext uri="{BB962C8B-B14F-4D97-AF65-F5344CB8AC3E}">
        <p14:creationId xmlns:p14="http://schemas.microsoft.com/office/powerpoint/2010/main" val="128477047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0C5D-0A67-6AFB-8492-6DF72AFD1C01}"/>
              </a:ext>
            </a:extLst>
          </p:cNvPr>
          <p:cNvSpPr>
            <a:spLocks noGrp="1"/>
          </p:cNvSpPr>
          <p:nvPr>
            <p:ph type="title"/>
          </p:nvPr>
        </p:nvSpPr>
        <p:spPr>
          <a:xfrm>
            <a:off x="793215" y="1478223"/>
            <a:ext cx="38649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14798A-B94F-4EA4-5F00-46F44D94EEE6}"/>
              </a:ext>
            </a:extLst>
          </p:cNvPr>
          <p:cNvSpPr>
            <a:spLocks noGrp="1"/>
          </p:cNvSpPr>
          <p:nvPr>
            <p:ph idx="1"/>
          </p:nvPr>
        </p:nvSpPr>
        <p:spPr>
          <a:xfrm>
            <a:off x="5183188" y="1085353"/>
            <a:ext cx="6285659" cy="4775697"/>
          </a:xfrm>
        </p:spPr>
        <p:txBody>
          <a:bodyPr/>
          <a:lstStyle>
            <a:lvl1pPr>
              <a:defRPr sz="2400"/>
            </a:lvl1pPr>
            <a:lvl2pPr marL="228600" indent="-228600">
              <a:defRPr sz="2400"/>
            </a:lvl2pPr>
            <a:lvl3pPr marL="398463" indent="-114300">
              <a:defRPr sz="2000"/>
            </a:lvl3pPr>
            <a:lvl4pPr marL="573088" indent="-114300">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C833153B-F224-5451-D9D6-103D3F1A5186}"/>
              </a:ext>
            </a:extLst>
          </p:cNvPr>
          <p:cNvSpPr>
            <a:spLocks noGrp="1"/>
          </p:cNvSpPr>
          <p:nvPr>
            <p:ph type="ftr" sz="quarter" idx="10"/>
          </p:nvPr>
        </p:nvSpPr>
        <p:spPr>
          <a:xfrm>
            <a:off x="907054" y="6310313"/>
            <a:ext cx="10758054" cy="288791"/>
          </a:xfrm>
        </p:spPr>
        <p:txBody>
          <a:bodyPr/>
          <a:lstStyle/>
          <a:p>
            <a:endParaRPr lang="en-US" dirty="0"/>
          </a:p>
        </p:txBody>
      </p:sp>
      <p:sp>
        <p:nvSpPr>
          <p:cNvPr id="9" name="Slide Number Placeholder 8">
            <a:extLst>
              <a:ext uri="{FF2B5EF4-FFF2-40B4-BE49-F238E27FC236}">
                <a16:creationId xmlns:a16="http://schemas.microsoft.com/office/drawing/2014/main" id="{82A939DB-4E35-9BEF-286D-C8ED18BE7648}"/>
              </a:ext>
            </a:extLst>
          </p:cNvPr>
          <p:cNvSpPr>
            <a:spLocks noGrp="1"/>
          </p:cNvSpPr>
          <p:nvPr>
            <p:ph type="sldNum" sz="quarter" idx="11"/>
          </p:nvPr>
        </p:nvSpPr>
        <p:spPr/>
        <p:txBody>
          <a:bodyPr/>
          <a:lstStyle/>
          <a:p>
            <a:fld id="{3B713F2D-763E-4FA7-AA2D-3F7456ADA4C8}" type="slidenum">
              <a:rPr lang="en-US" smtClean="0"/>
              <a:t>‹#›</a:t>
            </a:fld>
            <a:endParaRPr lang="en-US"/>
          </a:p>
        </p:txBody>
      </p:sp>
      <p:sp>
        <p:nvSpPr>
          <p:cNvPr id="7" name="Text Placeholder 6">
            <a:extLst>
              <a:ext uri="{FF2B5EF4-FFF2-40B4-BE49-F238E27FC236}">
                <a16:creationId xmlns:a16="http://schemas.microsoft.com/office/drawing/2014/main" id="{5D0FD168-B0F8-0B62-15AE-81A18A61250F}"/>
              </a:ext>
            </a:extLst>
          </p:cNvPr>
          <p:cNvSpPr>
            <a:spLocks noGrp="1"/>
          </p:cNvSpPr>
          <p:nvPr>
            <p:ph type="body" sz="quarter" idx="12"/>
          </p:nvPr>
        </p:nvSpPr>
        <p:spPr>
          <a:xfrm>
            <a:off x="793374" y="3218610"/>
            <a:ext cx="3864791" cy="2349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4FA53C02-01D5-DF7E-B09F-110BD34DDF2F}"/>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6" name="Graphic 5" descr="Text with solid fill">
            <a:extLst>
              <a:ext uri="{FF2B5EF4-FFF2-40B4-BE49-F238E27FC236}">
                <a16:creationId xmlns:a16="http://schemas.microsoft.com/office/drawing/2014/main" id="{46DBD563-1C4C-EEA8-FF53-D57FD1FC28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4" r="104"/>
          <a:stretch/>
        </p:blipFill>
        <p:spPr>
          <a:xfrm>
            <a:off x="-1877302" y="1890079"/>
            <a:ext cx="264850" cy="265403"/>
          </a:xfrm>
          <a:prstGeom prst="rect">
            <a:avLst/>
          </a:prstGeom>
        </p:spPr>
      </p:pic>
      <p:sp>
        <p:nvSpPr>
          <p:cNvPr id="10" name="TextBox 9">
            <a:extLst>
              <a:ext uri="{FF2B5EF4-FFF2-40B4-BE49-F238E27FC236}">
                <a16:creationId xmlns:a16="http://schemas.microsoft.com/office/drawing/2014/main" id="{05283E3A-3733-A398-BB61-22EB3EF2EE38}"/>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1" name="Graphic 10" descr="Document with solid fill">
            <a:extLst>
              <a:ext uri="{FF2B5EF4-FFF2-40B4-BE49-F238E27FC236}">
                <a16:creationId xmlns:a16="http://schemas.microsoft.com/office/drawing/2014/main" id="{58FADCEC-6E7A-5F10-5D90-3D3F8641DBF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0479" y="671920"/>
            <a:ext cx="251752" cy="251752"/>
          </a:xfrm>
          <a:prstGeom prst="rect">
            <a:avLst/>
          </a:prstGeom>
        </p:spPr>
      </p:pic>
      <p:sp>
        <p:nvSpPr>
          <p:cNvPr id="12" name="TextBox 11">
            <a:extLst>
              <a:ext uri="{FF2B5EF4-FFF2-40B4-BE49-F238E27FC236}">
                <a16:creationId xmlns:a16="http://schemas.microsoft.com/office/drawing/2014/main" id="{F37763DE-A01C-9370-EBA0-24441685053C}"/>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large content placeholder for a variety of content types: text, image, table, chart, SmartArt. Or, delete it and add your content as desired.</a:t>
            </a:r>
            <a:endParaRPr lang="en-US" sz="900" dirty="0">
              <a:solidFill>
                <a:schemeClr val="tx1"/>
              </a:solidFill>
              <a:latin typeface="+mn-lt"/>
            </a:endParaRPr>
          </a:p>
        </p:txBody>
      </p:sp>
    </p:spTree>
    <p:extLst>
      <p:ext uri="{BB962C8B-B14F-4D97-AF65-F5344CB8AC3E}">
        <p14:creationId xmlns:p14="http://schemas.microsoft.com/office/powerpoint/2010/main" val="6290861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lumns with Numbers 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1A5DE273-2AEC-4816-9BDA-FB9DAB800971}"/>
              </a:ext>
            </a:extLst>
          </p:cNvPr>
          <p:cNvSpPr>
            <a:spLocks noGrp="1"/>
          </p:cNvSpPr>
          <p:nvPr>
            <p:ph type="ftr" sz="quarter" idx="11"/>
          </p:nvPr>
        </p:nvSpPr>
        <p:spPr>
          <a:xfrm>
            <a:off x="907055" y="6310313"/>
            <a:ext cx="9608546" cy="288791"/>
          </a:xfrm>
        </p:spPr>
        <p:txBody>
          <a:bodyPr/>
          <a:lstStyle/>
          <a:p>
            <a:endParaRPr lang="en-US" dirty="0"/>
          </a:p>
        </p:txBody>
      </p:sp>
      <p:sp>
        <p:nvSpPr>
          <p:cNvPr id="9" name="Slide Number Placeholder 8">
            <a:extLst>
              <a:ext uri="{FF2B5EF4-FFF2-40B4-BE49-F238E27FC236}">
                <a16:creationId xmlns:a16="http://schemas.microsoft.com/office/drawing/2014/main" id="{3571E319-D37C-47B6-A76D-D7628825C5F4}"/>
              </a:ext>
            </a:extLst>
          </p:cNvPr>
          <p:cNvSpPr>
            <a:spLocks noGrp="1"/>
          </p:cNvSpPr>
          <p:nvPr>
            <p:ph type="sldNum" sz="quarter" idx="12"/>
          </p:nvPr>
        </p:nvSpPr>
        <p:spPr/>
        <p:txBody>
          <a:bodyPr/>
          <a:lstStyle/>
          <a:p>
            <a:fld id="{718787B9-B4F1-45D2-9C05-EBCAE653A4AD}" type="slidenum">
              <a:rPr lang="en-US" smtClean="0"/>
              <a:t>‹#›</a:t>
            </a:fld>
            <a:endParaRPr lang="en-US"/>
          </a:p>
        </p:txBody>
      </p:sp>
      <p:sp>
        <p:nvSpPr>
          <p:cNvPr id="15" name="Content Placeholder 14">
            <a:extLst>
              <a:ext uri="{FF2B5EF4-FFF2-40B4-BE49-F238E27FC236}">
                <a16:creationId xmlns:a16="http://schemas.microsoft.com/office/drawing/2014/main" id="{B390CB35-90E2-4A26-9330-26358D5A0733}"/>
              </a:ext>
            </a:extLst>
          </p:cNvPr>
          <p:cNvSpPr>
            <a:spLocks noGrp="1"/>
          </p:cNvSpPr>
          <p:nvPr>
            <p:ph sz="quarter" idx="17" hasCustomPrompt="1"/>
          </p:nvPr>
        </p:nvSpPr>
        <p:spPr>
          <a:xfrm>
            <a:off x="729129" y="1723586"/>
            <a:ext cx="720177" cy="734244"/>
          </a:xfrm>
          <a:prstGeom prst="round2DiagRect">
            <a:avLst/>
          </a:prstGeom>
          <a:ln w="15875">
            <a:solidFill>
              <a:schemeClr val="accent2"/>
            </a:solidFill>
          </a:ln>
        </p:spPr>
        <p:txBody>
          <a:bodyPr lIns="182880" tIns="182880" rIns="182880" bIns="182880" anchor="ctr"/>
          <a:lstStyle>
            <a:lvl1pPr marL="0" indent="0" algn="ctr">
              <a:buNone/>
              <a:defRPr sz="4400" b="0">
                <a:solidFill>
                  <a:schemeClr val="accent2"/>
                </a:solidFill>
                <a:latin typeface="+mn-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dirty="0"/>
              <a:t>#</a:t>
            </a:r>
          </a:p>
        </p:txBody>
      </p:sp>
      <p:sp>
        <p:nvSpPr>
          <p:cNvPr id="16" name="Content Placeholder 14">
            <a:extLst>
              <a:ext uri="{FF2B5EF4-FFF2-40B4-BE49-F238E27FC236}">
                <a16:creationId xmlns:a16="http://schemas.microsoft.com/office/drawing/2014/main" id="{C18F8FF0-8CA4-49A2-B885-5B0A99563488}"/>
              </a:ext>
            </a:extLst>
          </p:cNvPr>
          <p:cNvSpPr>
            <a:spLocks noGrp="1"/>
          </p:cNvSpPr>
          <p:nvPr>
            <p:ph sz="quarter" idx="18" hasCustomPrompt="1"/>
          </p:nvPr>
        </p:nvSpPr>
        <p:spPr>
          <a:xfrm>
            <a:off x="3546318" y="1725600"/>
            <a:ext cx="720177" cy="734244"/>
          </a:xfrm>
          <a:prstGeom prst="round2DiagRect">
            <a:avLst/>
          </a:prstGeom>
          <a:ln w="15875">
            <a:solidFill>
              <a:schemeClr val="accent2"/>
            </a:solidFill>
          </a:ln>
        </p:spPr>
        <p:txBody>
          <a:bodyPr lIns="182880" tIns="182880" rIns="182880" bIns="182880" anchor="ctr"/>
          <a:lstStyle>
            <a:lvl1pPr marL="0" indent="0" algn="ctr">
              <a:buNone/>
              <a:defRPr sz="4400" b="0">
                <a:solidFill>
                  <a:schemeClr val="accent2"/>
                </a:solidFill>
                <a:latin typeface="+mn-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dirty="0"/>
              <a:t>#</a:t>
            </a:r>
          </a:p>
        </p:txBody>
      </p:sp>
      <p:sp>
        <p:nvSpPr>
          <p:cNvPr id="3" name="Content Placeholder 14">
            <a:extLst>
              <a:ext uri="{FF2B5EF4-FFF2-40B4-BE49-F238E27FC236}">
                <a16:creationId xmlns:a16="http://schemas.microsoft.com/office/drawing/2014/main" id="{3C26B1A8-0814-643E-F311-265700C94E49}"/>
              </a:ext>
            </a:extLst>
          </p:cNvPr>
          <p:cNvSpPr>
            <a:spLocks noGrp="1"/>
          </p:cNvSpPr>
          <p:nvPr>
            <p:ph sz="quarter" idx="21" hasCustomPrompt="1"/>
          </p:nvPr>
        </p:nvSpPr>
        <p:spPr>
          <a:xfrm>
            <a:off x="6362195" y="1725600"/>
            <a:ext cx="720177" cy="734244"/>
          </a:xfrm>
          <a:prstGeom prst="round2DiagRect">
            <a:avLst/>
          </a:prstGeom>
          <a:ln w="15875">
            <a:solidFill>
              <a:schemeClr val="accent2"/>
            </a:solidFill>
          </a:ln>
        </p:spPr>
        <p:txBody>
          <a:bodyPr lIns="182880" tIns="182880" rIns="182880" bIns="182880" anchor="ctr"/>
          <a:lstStyle>
            <a:lvl1pPr marL="0" indent="0" algn="ctr">
              <a:buNone/>
              <a:defRPr sz="4400" b="0">
                <a:solidFill>
                  <a:schemeClr val="accent2"/>
                </a:solidFill>
                <a:latin typeface="+mn-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dirty="0"/>
              <a:t>#</a:t>
            </a:r>
          </a:p>
        </p:txBody>
      </p:sp>
      <p:sp>
        <p:nvSpPr>
          <p:cNvPr id="6" name="Content Placeholder 14">
            <a:extLst>
              <a:ext uri="{FF2B5EF4-FFF2-40B4-BE49-F238E27FC236}">
                <a16:creationId xmlns:a16="http://schemas.microsoft.com/office/drawing/2014/main" id="{249FB4C8-6562-A21D-5752-B1CE1897285A}"/>
              </a:ext>
            </a:extLst>
          </p:cNvPr>
          <p:cNvSpPr>
            <a:spLocks noGrp="1"/>
          </p:cNvSpPr>
          <p:nvPr>
            <p:ph sz="quarter" idx="23" hasCustomPrompt="1"/>
          </p:nvPr>
        </p:nvSpPr>
        <p:spPr>
          <a:xfrm>
            <a:off x="9178072" y="1725600"/>
            <a:ext cx="720177" cy="734244"/>
          </a:xfrm>
          <a:prstGeom prst="round2DiagRect">
            <a:avLst/>
          </a:prstGeom>
          <a:ln w="15875">
            <a:solidFill>
              <a:schemeClr val="accent2"/>
            </a:solidFill>
          </a:ln>
        </p:spPr>
        <p:txBody>
          <a:bodyPr lIns="182880" tIns="182880" rIns="182880" bIns="182880" anchor="ctr"/>
          <a:lstStyle>
            <a:lvl1pPr marL="0" indent="0" algn="ctr">
              <a:buNone/>
              <a:defRPr sz="4400" b="0">
                <a:solidFill>
                  <a:schemeClr val="accent2"/>
                </a:solidFill>
                <a:latin typeface="+mn-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dirty="0"/>
              <a:t>#</a:t>
            </a:r>
          </a:p>
        </p:txBody>
      </p:sp>
      <p:sp>
        <p:nvSpPr>
          <p:cNvPr id="4" name="Content Placeholder 2">
            <a:extLst>
              <a:ext uri="{FF2B5EF4-FFF2-40B4-BE49-F238E27FC236}">
                <a16:creationId xmlns:a16="http://schemas.microsoft.com/office/drawing/2014/main" id="{BF85C81B-AF30-799C-F3EF-CFD782379CBF}"/>
              </a:ext>
            </a:extLst>
          </p:cNvPr>
          <p:cNvSpPr>
            <a:spLocks noGrp="1"/>
          </p:cNvSpPr>
          <p:nvPr>
            <p:ph sz="half" idx="1"/>
          </p:nvPr>
        </p:nvSpPr>
        <p:spPr>
          <a:xfrm>
            <a:off x="729130" y="2684205"/>
            <a:ext cx="2297061" cy="3053019"/>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6F6DF416-7F24-38B4-762E-74E4B7386CC9}"/>
              </a:ext>
            </a:extLst>
          </p:cNvPr>
          <p:cNvSpPr>
            <a:spLocks noGrp="1"/>
          </p:cNvSpPr>
          <p:nvPr>
            <p:ph sz="half" idx="19"/>
          </p:nvPr>
        </p:nvSpPr>
        <p:spPr>
          <a:xfrm>
            <a:off x="3546318" y="2684205"/>
            <a:ext cx="2297061" cy="3053019"/>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40CB1E11-EA55-E401-F6F6-E19DE3635F80}"/>
              </a:ext>
            </a:extLst>
          </p:cNvPr>
          <p:cNvSpPr>
            <a:spLocks noGrp="1"/>
          </p:cNvSpPr>
          <p:nvPr>
            <p:ph sz="half" idx="22"/>
          </p:nvPr>
        </p:nvSpPr>
        <p:spPr>
          <a:xfrm>
            <a:off x="6362195" y="2684205"/>
            <a:ext cx="2297061" cy="3053019"/>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5C3586D9-D094-5B35-9B78-D2D691861434}"/>
              </a:ext>
            </a:extLst>
          </p:cNvPr>
          <p:cNvSpPr>
            <a:spLocks noGrp="1"/>
          </p:cNvSpPr>
          <p:nvPr>
            <p:ph sz="half" idx="24"/>
          </p:nvPr>
        </p:nvSpPr>
        <p:spPr>
          <a:xfrm>
            <a:off x="9180290" y="2684205"/>
            <a:ext cx="2297061" cy="3053019"/>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itle 33">
            <a:extLst>
              <a:ext uri="{FF2B5EF4-FFF2-40B4-BE49-F238E27FC236}">
                <a16:creationId xmlns:a16="http://schemas.microsoft.com/office/drawing/2014/main" id="{6A6BD747-4FA5-D0B1-2F4D-3835753CFD34}"/>
              </a:ext>
            </a:extLst>
          </p:cNvPr>
          <p:cNvSpPr>
            <a:spLocks noGrp="1"/>
          </p:cNvSpPr>
          <p:nvPr>
            <p:ph type="title"/>
          </p:nvPr>
        </p:nvSpPr>
        <p:spPr>
          <a:xfrm>
            <a:off x="729129" y="480460"/>
            <a:ext cx="8704923" cy="850425"/>
          </a:xfrm>
        </p:spPr>
        <p:txBody>
          <a:bodyPr/>
          <a:lstStyle/>
          <a:p>
            <a:r>
              <a:rPr lang="en-US"/>
              <a:t>Click to edit Master title style</a:t>
            </a:r>
            <a:endParaRPr lang="en-US" dirty="0"/>
          </a:p>
        </p:txBody>
      </p:sp>
      <p:pic>
        <p:nvPicPr>
          <p:cNvPr id="35" name="Graphic 34">
            <a:extLst>
              <a:ext uri="{FF2B5EF4-FFF2-40B4-BE49-F238E27FC236}">
                <a16:creationId xmlns:a16="http://schemas.microsoft.com/office/drawing/2014/main" id="{084DA63D-8893-AFDB-D725-B7D104E91E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8516" y="-845954"/>
            <a:ext cx="2244363" cy="2244363"/>
          </a:xfrm>
          <a:prstGeom prst="rect">
            <a:avLst/>
          </a:prstGeom>
        </p:spPr>
      </p:pic>
      <p:grpSp>
        <p:nvGrpSpPr>
          <p:cNvPr id="19" name="Group 18">
            <a:extLst>
              <a:ext uri="{FF2B5EF4-FFF2-40B4-BE49-F238E27FC236}">
                <a16:creationId xmlns:a16="http://schemas.microsoft.com/office/drawing/2014/main" id="{E021D184-3EDE-F67C-67D9-BAD14DE101F1}"/>
              </a:ext>
            </a:extLst>
          </p:cNvPr>
          <p:cNvGrpSpPr/>
          <p:nvPr userDrawn="1"/>
        </p:nvGrpSpPr>
        <p:grpSpPr>
          <a:xfrm>
            <a:off x="-1943092" y="2367384"/>
            <a:ext cx="334711" cy="381761"/>
            <a:chOff x="-1562431" y="5085218"/>
            <a:chExt cx="914400" cy="1042938"/>
          </a:xfrm>
        </p:grpSpPr>
        <p:pic>
          <p:nvPicPr>
            <p:cNvPr id="21" name="Graphic 20" descr="Rubber duck with solid fill">
              <a:extLst>
                <a:ext uri="{FF2B5EF4-FFF2-40B4-BE49-F238E27FC236}">
                  <a16:creationId xmlns:a16="http://schemas.microsoft.com/office/drawing/2014/main" id="{4208BE61-C5D1-3A4D-2D6A-C46E8208E8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2431" y="5085218"/>
              <a:ext cx="914400" cy="914400"/>
            </a:xfrm>
            <a:prstGeom prst="rect">
              <a:avLst/>
            </a:prstGeom>
          </p:spPr>
        </p:pic>
        <p:grpSp>
          <p:nvGrpSpPr>
            <p:cNvPr id="22" name="Group 21">
              <a:extLst>
                <a:ext uri="{FF2B5EF4-FFF2-40B4-BE49-F238E27FC236}">
                  <a16:creationId xmlns:a16="http://schemas.microsoft.com/office/drawing/2014/main" id="{974E6044-4963-C6E9-44FE-1EE50D315286}"/>
                </a:ext>
              </a:extLst>
            </p:cNvPr>
            <p:cNvGrpSpPr/>
            <p:nvPr/>
          </p:nvGrpSpPr>
          <p:grpSpPr>
            <a:xfrm>
              <a:off x="-1138827" y="5631648"/>
              <a:ext cx="487321" cy="496508"/>
              <a:chOff x="152400" y="5278592"/>
              <a:chExt cx="937468" cy="955141"/>
            </a:xfrm>
          </p:grpSpPr>
          <p:pic>
            <p:nvPicPr>
              <p:cNvPr id="23" name="Graphic 22" descr="Leaf with solid fill">
                <a:extLst>
                  <a:ext uri="{FF2B5EF4-FFF2-40B4-BE49-F238E27FC236}">
                    <a16:creationId xmlns:a16="http://schemas.microsoft.com/office/drawing/2014/main" id="{7D398DE6-3A2B-A0A3-0B83-B4FCAF22A6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 r="69"/>
              <a:stretch/>
            </p:blipFill>
            <p:spPr>
              <a:xfrm>
                <a:off x="152400" y="5278592"/>
                <a:ext cx="913130" cy="914400"/>
              </a:xfrm>
              <a:prstGeom prst="rect">
                <a:avLst/>
              </a:prstGeom>
            </p:spPr>
          </p:pic>
          <p:pic>
            <p:nvPicPr>
              <p:cNvPr id="24" name="Graphic 23" descr="Leaf outline">
                <a:extLst>
                  <a:ext uri="{FF2B5EF4-FFF2-40B4-BE49-F238E27FC236}">
                    <a16:creationId xmlns:a16="http://schemas.microsoft.com/office/drawing/2014/main" id="{D82E6CDC-BF57-22E6-9C33-D5F2B73678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468" y="5319333"/>
                <a:ext cx="914400" cy="914400"/>
              </a:xfrm>
              <a:prstGeom prst="rect">
                <a:avLst/>
              </a:prstGeom>
            </p:spPr>
          </p:pic>
        </p:grpSp>
      </p:grpSp>
      <p:sp>
        <p:nvSpPr>
          <p:cNvPr id="25" name="TextBox 24">
            <a:extLst>
              <a:ext uri="{FF2B5EF4-FFF2-40B4-BE49-F238E27FC236}">
                <a16:creationId xmlns:a16="http://schemas.microsoft.com/office/drawing/2014/main" id="{9C22219E-180A-549D-1CCF-FA2A88A40D35}"/>
              </a:ext>
            </a:extLst>
          </p:cNvPr>
          <p:cNvSpPr txBox="1"/>
          <p:nvPr userDrawn="1"/>
        </p:nvSpPr>
        <p:spPr>
          <a:xfrm>
            <a:off x="-1558164" y="2391695"/>
            <a:ext cx="1367560" cy="249299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The square placeholders can be used for icons or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use a number, place your cursor in the placeholder and type </a:t>
            </a:r>
            <a:br>
              <a:rPr kumimoji="0" lang="en-US" sz="900" b="0" i="0" u="none" strike="noStrike" kern="0" cap="none" spc="0" normalizeH="0" baseline="0" noProof="0" dirty="0">
                <a:ln>
                  <a:noFill/>
                </a:ln>
                <a:solidFill>
                  <a:schemeClr val="tx1"/>
                </a:solidFill>
                <a:effectLst/>
                <a:uLnTx/>
                <a:uFillTx/>
                <a:latin typeface="+mn-lt"/>
              </a:rPr>
            </a:br>
            <a:r>
              <a:rPr kumimoji="0" lang="en-US" sz="900" b="0" i="0" u="none" strike="noStrike" kern="0" cap="none" spc="0" normalizeH="0" baseline="0" noProof="0" dirty="0">
                <a:ln>
                  <a:noFill/>
                </a:ln>
                <a:solidFill>
                  <a:schemeClr val="tx1"/>
                </a:solidFill>
                <a:effectLst/>
                <a:uLnTx/>
                <a:uFillTx/>
                <a:latin typeface="+mn-lt"/>
              </a:rPr>
              <a:t>the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use an icon, </a:t>
            </a:r>
            <a:r>
              <a:rPr kumimoji="0" lang="en-US" sz="900" b="0" i="1" u="none" strike="noStrike" kern="0" cap="none" spc="0" normalizeH="0" baseline="0" noProof="0" dirty="0">
                <a:ln>
                  <a:noFill/>
                </a:ln>
                <a:solidFill>
                  <a:schemeClr val="tx1"/>
                </a:solidFill>
                <a:effectLst/>
                <a:uLnTx/>
                <a:uFillTx/>
                <a:latin typeface="+mn-lt"/>
              </a:rPr>
              <a:t>first make sure all placeholders have text content in them</a:t>
            </a:r>
            <a:r>
              <a:rPr kumimoji="0" lang="en-US" sz="900" b="0" i="0" u="none" strike="noStrike" kern="0" cap="none" spc="0" normalizeH="0" baseline="0" noProof="0" dirty="0">
                <a:ln>
                  <a:noFill/>
                </a:ln>
                <a:solidFill>
                  <a:schemeClr val="tx1"/>
                </a:solidFill>
                <a:effectLst/>
                <a:uLnTx/>
                <a:uFillTx/>
                <a:latin typeface="+mn-lt"/>
              </a:rPr>
              <a:t>, including the square placeholders (add a space to make it blank). Then go to Insert &gt; Icon. Scale it down and position within the shape.</a:t>
            </a:r>
            <a:endParaRPr lang="en-US" sz="900" dirty="0">
              <a:solidFill>
                <a:schemeClr val="tx1"/>
              </a:solidFill>
              <a:latin typeface="+mn-lt"/>
            </a:endParaRPr>
          </a:p>
        </p:txBody>
      </p:sp>
      <p:sp>
        <p:nvSpPr>
          <p:cNvPr id="26" name="TextBox 25">
            <a:extLst>
              <a:ext uri="{FF2B5EF4-FFF2-40B4-BE49-F238E27FC236}">
                <a16:creationId xmlns:a16="http://schemas.microsoft.com/office/drawing/2014/main" id="{98D0C107-CC26-B36B-A8E4-A286EE08B22F}"/>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27" name="Graphic 26" descr="Text with solid fill">
            <a:extLst>
              <a:ext uri="{FF2B5EF4-FFF2-40B4-BE49-F238E27FC236}">
                <a16:creationId xmlns:a16="http://schemas.microsoft.com/office/drawing/2014/main" id="{CBD4078C-6EC2-47BE-1221-7BB6C750B1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04" r="104"/>
          <a:stretch/>
        </p:blipFill>
        <p:spPr>
          <a:xfrm>
            <a:off x="-1877302" y="728974"/>
            <a:ext cx="264850" cy="265403"/>
          </a:xfrm>
          <a:prstGeom prst="rect">
            <a:avLst/>
          </a:prstGeom>
        </p:spPr>
      </p:pic>
      <p:sp>
        <p:nvSpPr>
          <p:cNvPr id="28" name="TextBox 27">
            <a:extLst>
              <a:ext uri="{FF2B5EF4-FFF2-40B4-BE49-F238E27FC236}">
                <a16:creationId xmlns:a16="http://schemas.microsoft.com/office/drawing/2014/main" id="{967F5C5A-BE60-9A60-911B-54E1B87CD7CD}"/>
              </a:ext>
            </a:extLst>
          </p:cNvPr>
          <p:cNvSpPr txBox="1"/>
          <p:nvPr userDrawn="1"/>
        </p:nvSpPr>
        <p:spPr>
          <a:xfrm>
            <a:off x="-1541208" y="705911"/>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7" name="Picture 6" descr="Icon&#10;&#10;Description automatically generated">
            <a:extLst>
              <a:ext uri="{FF2B5EF4-FFF2-40B4-BE49-F238E27FC236}">
                <a16:creationId xmlns:a16="http://schemas.microsoft.com/office/drawing/2014/main" id="{6494E9F4-CE61-6228-887A-064ACE7EE15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681330" y="6341300"/>
            <a:ext cx="1175390" cy="195899"/>
          </a:xfrm>
          <a:prstGeom prst="rect">
            <a:avLst/>
          </a:prstGeom>
        </p:spPr>
      </p:pic>
    </p:spTree>
    <p:extLst>
      <p:ext uri="{BB962C8B-B14F-4D97-AF65-F5344CB8AC3E}">
        <p14:creationId xmlns:p14="http://schemas.microsoft.com/office/powerpoint/2010/main" val="4057732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3 Horizontal Rows">
    <p:bg>
      <p:bgRef idx="1001">
        <a:schemeClr val="bg1"/>
      </p:bgRef>
    </p:bg>
    <p:spTree>
      <p:nvGrpSpPr>
        <p:cNvPr id="1" name=""/>
        <p:cNvGrpSpPr/>
        <p:nvPr/>
      </p:nvGrpSpPr>
      <p:grpSpPr>
        <a:xfrm>
          <a:off x="0" y="0"/>
          <a:ext cx="0" cy="0"/>
          <a:chOff x="0" y="0"/>
          <a:chExt cx="0" cy="0"/>
        </a:xfrm>
      </p:grpSpPr>
      <p:sp>
        <p:nvSpPr>
          <p:cNvPr id="31" name="Text Placeholder 10">
            <a:extLst>
              <a:ext uri="{FF2B5EF4-FFF2-40B4-BE49-F238E27FC236}">
                <a16:creationId xmlns:a16="http://schemas.microsoft.com/office/drawing/2014/main" id="{8FD293FE-FD73-35F9-FDCD-032B503F739B}"/>
              </a:ext>
            </a:extLst>
          </p:cNvPr>
          <p:cNvSpPr>
            <a:spLocks noGrp="1"/>
          </p:cNvSpPr>
          <p:nvPr>
            <p:ph type="body" sz="quarter" idx="32"/>
          </p:nvPr>
        </p:nvSpPr>
        <p:spPr>
          <a:xfrm>
            <a:off x="5179326" y="2318867"/>
            <a:ext cx="6313428" cy="1506538"/>
          </a:xfrm>
          <a:prstGeom prst="round2DiagRect">
            <a:avLst>
              <a:gd name="adj1" fmla="val 50000"/>
              <a:gd name="adj2" fmla="val 0"/>
            </a:avLst>
          </a:prstGeom>
          <a:solidFill>
            <a:schemeClr val="bg1">
              <a:lumMod val="95000"/>
            </a:schemeClr>
          </a:solidFill>
          <a:ln w="12700" cap="rnd">
            <a:noFill/>
            <a:prstDash val="solid"/>
          </a:ln>
        </p:spPr>
        <p:txBody>
          <a:bodyPr lIns="548640" tIns="182880" rIns="274320" bIns="182880" anchor="ctr"/>
          <a:lstStyle>
            <a:lvl1pPr>
              <a:spcAft>
                <a:spcPts val="0"/>
              </a:spcAft>
              <a:defRPr sz="1800" b="1">
                <a:solidFill>
                  <a:schemeClr val="accent1"/>
                </a:solidFill>
              </a:defRPr>
            </a:lvl1pPr>
            <a:lvl2pPr marL="0" indent="0">
              <a:spcBef>
                <a:spcPts val="0"/>
              </a:spcBef>
              <a:spcAft>
                <a:spcPts val="0"/>
              </a:spcAft>
              <a:buFont typeface="Arial" panose="020B0604020202020204" pitchFamily="34" charset="0"/>
              <a:buChar char="​"/>
              <a:defRPr>
                <a:solidFill>
                  <a:schemeClr val="tx1"/>
                </a:solidFill>
              </a:defRPr>
            </a:lvl2pPr>
            <a:lvl3pPr marL="114300" indent="-114300">
              <a:spcAft>
                <a:spcPts val="0"/>
              </a:spcAft>
              <a:defRPr>
                <a:solidFill>
                  <a:schemeClr val="tx1"/>
                </a:solidFill>
              </a:defRPr>
            </a:lvl3pPr>
            <a:lvl4pPr marL="285750" indent="-114300">
              <a:spcAft>
                <a:spcPts val="0"/>
              </a:spcAft>
              <a:defRPr>
                <a:solidFill>
                  <a:schemeClr val="tx1"/>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10">
            <a:extLst>
              <a:ext uri="{FF2B5EF4-FFF2-40B4-BE49-F238E27FC236}">
                <a16:creationId xmlns:a16="http://schemas.microsoft.com/office/drawing/2014/main" id="{41848E12-130E-4BD1-5102-D5E2C22BF644}"/>
              </a:ext>
            </a:extLst>
          </p:cNvPr>
          <p:cNvSpPr>
            <a:spLocks noGrp="1"/>
          </p:cNvSpPr>
          <p:nvPr>
            <p:ph type="body" sz="quarter" idx="33"/>
          </p:nvPr>
        </p:nvSpPr>
        <p:spPr>
          <a:xfrm>
            <a:off x="5179326" y="4073925"/>
            <a:ext cx="6313428" cy="1506538"/>
          </a:xfrm>
          <a:prstGeom prst="round2DiagRect">
            <a:avLst>
              <a:gd name="adj1" fmla="val 50000"/>
              <a:gd name="adj2" fmla="val 0"/>
            </a:avLst>
          </a:prstGeom>
          <a:solidFill>
            <a:schemeClr val="bg1">
              <a:lumMod val="95000"/>
            </a:schemeClr>
          </a:solidFill>
          <a:ln w="12700" cap="rnd">
            <a:noFill/>
            <a:prstDash val="solid"/>
          </a:ln>
        </p:spPr>
        <p:txBody>
          <a:bodyPr lIns="548640" tIns="182880" rIns="274320" bIns="182880" anchor="ctr"/>
          <a:lstStyle>
            <a:lvl1pPr>
              <a:spcAft>
                <a:spcPts val="0"/>
              </a:spcAft>
              <a:defRPr sz="1800" b="1">
                <a:solidFill>
                  <a:schemeClr val="accent1"/>
                </a:solidFill>
              </a:defRPr>
            </a:lvl1pPr>
            <a:lvl2pPr marL="0" indent="0">
              <a:spcBef>
                <a:spcPts val="0"/>
              </a:spcBef>
              <a:spcAft>
                <a:spcPts val="0"/>
              </a:spcAft>
              <a:buFont typeface="Arial" panose="020B0604020202020204" pitchFamily="34" charset="0"/>
              <a:buChar char="​"/>
              <a:defRPr>
                <a:solidFill>
                  <a:schemeClr val="tx1"/>
                </a:solidFill>
              </a:defRPr>
            </a:lvl2pPr>
            <a:lvl3pPr marL="114300" indent="-114300">
              <a:spcAft>
                <a:spcPts val="0"/>
              </a:spcAft>
              <a:defRPr>
                <a:solidFill>
                  <a:schemeClr val="tx1"/>
                </a:solidFill>
              </a:defRPr>
            </a:lvl3pPr>
            <a:lvl4pPr marL="285750" indent="-114300">
              <a:spcAft>
                <a:spcPts val="0"/>
              </a:spcAft>
              <a:defRPr>
                <a:solidFill>
                  <a:schemeClr val="tx1"/>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37A29A2F-DA03-4D08-87B2-3824D4A4F9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6BC56E-2DAD-4684-B199-75315F39AD11}"/>
              </a:ext>
            </a:extLst>
          </p:cNvPr>
          <p:cNvSpPr>
            <a:spLocks noGrp="1"/>
          </p:cNvSpPr>
          <p:nvPr>
            <p:ph type="sldNum" sz="quarter" idx="12"/>
          </p:nvPr>
        </p:nvSpPr>
        <p:spPr/>
        <p:txBody>
          <a:bodyPr/>
          <a:lstStyle/>
          <a:p>
            <a:fld id="{718787B9-B4F1-45D2-9C05-EBCAE653A4AD}" type="slidenum">
              <a:rPr lang="en-US" smtClean="0"/>
              <a:pPr/>
              <a:t>‹#›</a:t>
            </a:fld>
            <a:endParaRPr lang="en-US" dirty="0"/>
          </a:p>
        </p:txBody>
      </p:sp>
      <p:sp>
        <p:nvSpPr>
          <p:cNvPr id="9" name="Text Placeholder 8">
            <a:extLst>
              <a:ext uri="{FF2B5EF4-FFF2-40B4-BE49-F238E27FC236}">
                <a16:creationId xmlns:a16="http://schemas.microsoft.com/office/drawing/2014/main" id="{3428AACE-882A-B0C4-9114-9F1DF7475A97}"/>
              </a:ext>
            </a:extLst>
          </p:cNvPr>
          <p:cNvSpPr>
            <a:spLocks noGrp="1"/>
          </p:cNvSpPr>
          <p:nvPr>
            <p:ph type="body" sz="quarter" idx="25"/>
          </p:nvPr>
        </p:nvSpPr>
        <p:spPr>
          <a:xfrm>
            <a:off x="761935" y="3118112"/>
            <a:ext cx="3409641" cy="1858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DFBA5861-3061-0888-016F-204081B13004}"/>
              </a:ext>
            </a:extLst>
          </p:cNvPr>
          <p:cNvSpPr>
            <a:spLocks noGrp="1"/>
          </p:cNvSpPr>
          <p:nvPr>
            <p:ph type="body" sz="quarter" idx="26"/>
          </p:nvPr>
        </p:nvSpPr>
        <p:spPr>
          <a:xfrm>
            <a:off x="5179326" y="568725"/>
            <a:ext cx="6313428" cy="1506538"/>
          </a:xfrm>
          <a:prstGeom prst="round2DiagRect">
            <a:avLst>
              <a:gd name="adj1" fmla="val 50000"/>
              <a:gd name="adj2" fmla="val 0"/>
            </a:avLst>
          </a:prstGeom>
          <a:solidFill>
            <a:schemeClr val="bg1">
              <a:lumMod val="95000"/>
            </a:schemeClr>
          </a:solidFill>
          <a:ln w="12700" cap="rnd">
            <a:noFill/>
            <a:prstDash val="solid"/>
          </a:ln>
        </p:spPr>
        <p:txBody>
          <a:bodyPr lIns="548640" tIns="182880" rIns="274320" bIns="182880" anchor="ctr"/>
          <a:lstStyle>
            <a:lvl1pPr>
              <a:spcAft>
                <a:spcPts val="0"/>
              </a:spcAft>
              <a:defRPr sz="1800" b="1">
                <a:solidFill>
                  <a:schemeClr val="accent1"/>
                </a:solidFill>
              </a:defRPr>
            </a:lvl1pPr>
            <a:lvl2pPr marL="0" indent="0">
              <a:spcBef>
                <a:spcPts val="0"/>
              </a:spcBef>
              <a:spcAft>
                <a:spcPts val="0"/>
              </a:spcAft>
              <a:buFont typeface="Arial" panose="020B0604020202020204" pitchFamily="34" charset="0"/>
              <a:buChar char="​"/>
              <a:defRPr>
                <a:solidFill>
                  <a:schemeClr val="tx1"/>
                </a:solidFill>
              </a:defRPr>
            </a:lvl2pPr>
            <a:lvl3pPr marL="114300" indent="-114300">
              <a:spcAft>
                <a:spcPts val="0"/>
              </a:spcAft>
              <a:defRPr>
                <a:solidFill>
                  <a:schemeClr val="tx1"/>
                </a:solidFill>
              </a:defRPr>
            </a:lvl3pPr>
            <a:lvl4pPr marL="285750" indent="-114300">
              <a:spcAft>
                <a:spcPts val="0"/>
              </a:spcAft>
              <a:defRPr>
                <a:solidFill>
                  <a:schemeClr val="tx1"/>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E620BBC-A1C9-4204-AD07-FBE37A6DFC20}"/>
              </a:ext>
            </a:extLst>
          </p:cNvPr>
          <p:cNvSpPr>
            <a:spLocks noGrp="1"/>
          </p:cNvSpPr>
          <p:nvPr>
            <p:ph type="title"/>
          </p:nvPr>
        </p:nvSpPr>
        <p:spPr>
          <a:xfrm>
            <a:off x="761935" y="1355270"/>
            <a:ext cx="3409641" cy="1622461"/>
          </a:xfrm>
        </p:spPr>
        <p:txBody>
          <a:bodyPr anchor="b"/>
          <a:lstStyle>
            <a:lvl1pPr algn="l">
              <a:defRPr/>
            </a:lvl1pPr>
          </a:lstStyle>
          <a:p>
            <a:r>
              <a:rPr lang="en-US"/>
              <a:t>Click to edit Master title style</a:t>
            </a:r>
            <a:endParaRPr lang="en-US" dirty="0"/>
          </a:p>
        </p:txBody>
      </p:sp>
      <p:sp>
        <p:nvSpPr>
          <p:cNvPr id="28" name="Content Placeholder 14">
            <a:extLst>
              <a:ext uri="{FF2B5EF4-FFF2-40B4-BE49-F238E27FC236}">
                <a16:creationId xmlns:a16="http://schemas.microsoft.com/office/drawing/2014/main" id="{EF50FE7A-D88E-76E1-DA90-73DB1867686C}"/>
              </a:ext>
            </a:extLst>
          </p:cNvPr>
          <p:cNvSpPr>
            <a:spLocks noGrp="1"/>
          </p:cNvSpPr>
          <p:nvPr>
            <p:ph sz="quarter" idx="17" hasCustomPrompt="1"/>
          </p:nvPr>
        </p:nvSpPr>
        <p:spPr>
          <a:xfrm>
            <a:off x="5176020" y="588250"/>
            <a:ext cx="497412" cy="494918"/>
          </a:xfrm>
          <a:prstGeom prst="ellipse">
            <a:avLst/>
          </a:prstGeom>
          <a:solidFill>
            <a:schemeClr val="bg1"/>
          </a:solidFill>
          <a:ln w="25400" cap="rnd" cmpd="sng">
            <a:solidFill>
              <a:schemeClr val="accent2"/>
            </a:solidFill>
            <a:prstDash val="solid"/>
          </a:ln>
        </p:spPr>
        <p:txBody>
          <a:bodyPr wrap="none" lIns="91440" tIns="91440" rIns="91440" bIns="91440" anchor="ctr"/>
          <a:lstStyle>
            <a:lvl1pPr marL="0" indent="0" algn="ctr">
              <a:buNone/>
              <a:defRPr sz="2400" b="1">
                <a:solidFill>
                  <a:schemeClr val="accent2"/>
                </a:solidFill>
                <a:latin typeface="+mn-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dirty="0"/>
              <a:t>#</a:t>
            </a:r>
          </a:p>
        </p:txBody>
      </p:sp>
      <p:sp>
        <p:nvSpPr>
          <p:cNvPr id="29" name="Content Placeholder 14">
            <a:extLst>
              <a:ext uri="{FF2B5EF4-FFF2-40B4-BE49-F238E27FC236}">
                <a16:creationId xmlns:a16="http://schemas.microsoft.com/office/drawing/2014/main" id="{E70E368D-7ECD-FC7A-8CB7-9EC46062005F}"/>
              </a:ext>
            </a:extLst>
          </p:cNvPr>
          <p:cNvSpPr>
            <a:spLocks noGrp="1"/>
          </p:cNvSpPr>
          <p:nvPr>
            <p:ph sz="quarter" idx="30" hasCustomPrompt="1"/>
          </p:nvPr>
        </p:nvSpPr>
        <p:spPr>
          <a:xfrm>
            <a:off x="5176020" y="2341987"/>
            <a:ext cx="497412" cy="494918"/>
          </a:xfrm>
          <a:prstGeom prst="ellipse">
            <a:avLst/>
          </a:prstGeom>
          <a:solidFill>
            <a:schemeClr val="bg1"/>
          </a:solidFill>
          <a:ln w="25400" cap="rnd" cmpd="sng">
            <a:solidFill>
              <a:schemeClr val="accent2"/>
            </a:solidFill>
            <a:prstDash val="solid"/>
          </a:ln>
        </p:spPr>
        <p:txBody>
          <a:bodyPr wrap="none" lIns="91440" tIns="91440" rIns="91440" bIns="91440" anchor="ctr"/>
          <a:lstStyle>
            <a:lvl1pPr marL="0" indent="0" algn="ctr">
              <a:buNone/>
              <a:defRPr sz="2400" b="1">
                <a:solidFill>
                  <a:schemeClr val="accent2"/>
                </a:solidFill>
                <a:latin typeface="+mn-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dirty="0"/>
              <a:t>#</a:t>
            </a:r>
          </a:p>
        </p:txBody>
      </p:sp>
      <p:sp>
        <p:nvSpPr>
          <p:cNvPr id="30" name="Content Placeholder 14">
            <a:extLst>
              <a:ext uri="{FF2B5EF4-FFF2-40B4-BE49-F238E27FC236}">
                <a16:creationId xmlns:a16="http://schemas.microsoft.com/office/drawing/2014/main" id="{319D4EAC-9A4A-898E-28B4-174D743C90EC}"/>
              </a:ext>
            </a:extLst>
          </p:cNvPr>
          <p:cNvSpPr>
            <a:spLocks noGrp="1"/>
          </p:cNvSpPr>
          <p:nvPr>
            <p:ph sz="quarter" idx="31" hasCustomPrompt="1"/>
          </p:nvPr>
        </p:nvSpPr>
        <p:spPr>
          <a:xfrm>
            <a:off x="5176020" y="4105960"/>
            <a:ext cx="497412" cy="494918"/>
          </a:xfrm>
          <a:prstGeom prst="ellipse">
            <a:avLst/>
          </a:prstGeom>
          <a:solidFill>
            <a:schemeClr val="bg1"/>
          </a:solidFill>
          <a:ln w="25400" cap="rnd" cmpd="sng">
            <a:solidFill>
              <a:schemeClr val="accent2"/>
            </a:solidFill>
            <a:prstDash val="solid"/>
          </a:ln>
        </p:spPr>
        <p:txBody>
          <a:bodyPr wrap="none" lIns="91440" tIns="91440" rIns="91440" bIns="91440" anchor="ctr"/>
          <a:lstStyle>
            <a:lvl1pPr marL="0" indent="0" algn="ctr">
              <a:buNone/>
              <a:defRPr sz="2400" b="1">
                <a:solidFill>
                  <a:schemeClr val="accent2"/>
                </a:solidFill>
                <a:latin typeface="+mn-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dirty="0"/>
              <a:t>#</a:t>
            </a:r>
          </a:p>
        </p:txBody>
      </p:sp>
      <p:pic>
        <p:nvPicPr>
          <p:cNvPr id="33" name="Picture 32" descr="A logo of a company&#10;&#10;Description automatically generated">
            <a:extLst>
              <a:ext uri="{FF2B5EF4-FFF2-40B4-BE49-F238E27FC236}">
                <a16:creationId xmlns:a16="http://schemas.microsoft.com/office/drawing/2014/main" id="{55C3CF8B-7419-30AD-9C13-B109D6C612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1159" y="6242050"/>
            <a:ext cx="501320" cy="501650"/>
          </a:xfrm>
          <a:prstGeom prst="rect">
            <a:avLst/>
          </a:prstGeom>
        </p:spPr>
      </p:pic>
      <p:sp>
        <p:nvSpPr>
          <p:cNvPr id="16" name="TextBox 15">
            <a:extLst>
              <a:ext uri="{FF2B5EF4-FFF2-40B4-BE49-F238E27FC236}">
                <a16:creationId xmlns:a16="http://schemas.microsoft.com/office/drawing/2014/main" id="{83355A3D-D25D-451B-C774-05171D8F2E03}"/>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grpSp>
        <p:nvGrpSpPr>
          <p:cNvPr id="21" name="Group 20">
            <a:extLst>
              <a:ext uri="{FF2B5EF4-FFF2-40B4-BE49-F238E27FC236}">
                <a16:creationId xmlns:a16="http://schemas.microsoft.com/office/drawing/2014/main" id="{6558AB9A-AE35-4CFD-05F9-D41B7F13DB8C}"/>
              </a:ext>
            </a:extLst>
          </p:cNvPr>
          <p:cNvGrpSpPr/>
          <p:nvPr userDrawn="1"/>
        </p:nvGrpSpPr>
        <p:grpSpPr>
          <a:xfrm>
            <a:off x="-1943092" y="2334995"/>
            <a:ext cx="334711" cy="381761"/>
            <a:chOff x="-1562431" y="5085218"/>
            <a:chExt cx="914400" cy="1042938"/>
          </a:xfrm>
        </p:grpSpPr>
        <p:pic>
          <p:nvPicPr>
            <p:cNvPr id="22" name="Graphic 21" descr="Rubber duck with solid fill">
              <a:extLst>
                <a:ext uri="{FF2B5EF4-FFF2-40B4-BE49-F238E27FC236}">
                  <a16:creationId xmlns:a16="http://schemas.microsoft.com/office/drawing/2014/main" id="{5FE381EF-090B-02A5-7E63-8341112F19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2431" y="5085218"/>
              <a:ext cx="914400" cy="914400"/>
            </a:xfrm>
            <a:prstGeom prst="rect">
              <a:avLst/>
            </a:prstGeom>
          </p:spPr>
        </p:pic>
        <p:grpSp>
          <p:nvGrpSpPr>
            <p:cNvPr id="23" name="Group 22">
              <a:extLst>
                <a:ext uri="{FF2B5EF4-FFF2-40B4-BE49-F238E27FC236}">
                  <a16:creationId xmlns:a16="http://schemas.microsoft.com/office/drawing/2014/main" id="{3FD296DE-3E08-8003-13C6-003463DFF3E4}"/>
                </a:ext>
              </a:extLst>
            </p:cNvPr>
            <p:cNvGrpSpPr/>
            <p:nvPr/>
          </p:nvGrpSpPr>
          <p:grpSpPr>
            <a:xfrm>
              <a:off x="-1138827" y="5631648"/>
              <a:ext cx="487321" cy="496508"/>
              <a:chOff x="152400" y="5278592"/>
              <a:chExt cx="937468" cy="955141"/>
            </a:xfrm>
          </p:grpSpPr>
          <p:pic>
            <p:nvPicPr>
              <p:cNvPr id="24" name="Graphic 23" descr="Leaf with solid fill">
                <a:extLst>
                  <a:ext uri="{FF2B5EF4-FFF2-40B4-BE49-F238E27FC236}">
                    <a16:creationId xmlns:a16="http://schemas.microsoft.com/office/drawing/2014/main" id="{17F59036-78AA-2E32-8C35-D16865C506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9" r="69"/>
              <a:stretch/>
            </p:blipFill>
            <p:spPr>
              <a:xfrm>
                <a:off x="152400" y="5278592"/>
                <a:ext cx="913130" cy="914400"/>
              </a:xfrm>
              <a:prstGeom prst="rect">
                <a:avLst/>
              </a:prstGeom>
            </p:spPr>
          </p:pic>
          <p:pic>
            <p:nvPicPr>
              <p:cNvPr id="25" name="Graphic 24" descr="Leaf outline">
                <a:extLst>
                  <a:ext uri="{FF2B5EF4-FFF2-40B4-BE49-F238E27FC236}">
                    <a16:creationId xmlns:a16="http://schemas.microsoft.com/office/drawing/2014/main" id="{8242988D-CA2A-B2DB-5226-3CC102E234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468" y="5319333"/>
                <a:ext cx="914400" cy="914400"/>
              </a:xfrm>
              <a:prstGeom prst="rect">
                <a:avLst/>
              </a:prstGeom>
            </p:spPr>
          </p:pic>
        </p:grpSp>
      </p:grpSp>
      <p:sp>
        <p:nvSpPr>
          <p:cNvPr id="26" name="TextBox 25">
            <a:extLst>
              <a:ext uri="{FF2B5EF4-FFF2-40B4-BE49-F238E27FC236}">
                <a16:creationId xmlns:a16="http://schemas.microsoft.com/office/drawing/2014/main" id="{9BCBDC5A-AC41-025D-D389-D27DE27B776F}"/>
              </a:ext>
            </a:extLst>
          </p:cNvPr>
          <p:cNvSpPr txBox="1"/>
          <p:nvPr userDrawn="1"/>
        </p:nvSpPr>
        <p:spPr>
          <a:xfrm>
            <a:off x="-1558164" y="2359306"/>
            <a:ext cx="1367560" cy="249299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The circle placeholders can be used for icons or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use a number, place your cursor in the placeholder and type </a:t>
            </a:r>
            <a:br>
              <a:rPr kumimoji="0" lang="en-US" sz="900" b="0" i="0" u="none" strike="noStrike" kern="0" cap="none" spc="0" normalizeH="0" baseline="0" noProof="0" dirty="0">
                <a:ln>
                  <a:noFill/>
                </a:ln>
                <a:solidFill>
                  <a:schemeClr val="tx1"/>
                </a:solidFill>
                <a:effectLst/>
                <a:uLnTx/>
                <a:uFillTx/>
                <a:latin typeface="+mn-lt"/>
              </a:rPr>
            </a:br>
            <a:r>
              <a:rPr kumimoji="0" lang="en-US" sz="900" b="0" i="0" u="none" strike="noStrike" kern="0" cap="none" spc="0" normalizeH="0" baseline="0" noProof="0" dirty="0">
                <a:ln>
                  <a:noFill/>
                </a:ln>
                <a:solidFill>
                  <a:schemeClr val="tx1"/>
                </a:solidFill>
                <a:effectLst/>
                <a:uLnTx/>
                <a:uFillTx/>
                <a:latin typeface="+mn-lt"/>
              </a:rPr>
              <a:t>the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use an icon, </a:t>
            </a:r>
            <a:r>
              <a:rPr kumimoji="0" lang="en-US" sz="900" b="0" i="1" u="none" strike="noStrike" kern="0" cap="none" spc="0" normalizeH="0" baseline="0" noProof="0" dirty="0">
                <a:ln>
                  <a:noFill/>
                </a:ln>
                <a:solidFill>
                  <a:schemeClr val="tx1"/>
                </a:solidFill>
                <a:effectLst/>
                <a:uLnTx/>
                <a:uFillTx/>
                <a:latin typeface="+mn-lt"/>
              </a:rPr>
              <a:t>first make sure all placeholders have text content in them</a:t>
            </a:r>
            <a:r>
              <a:rPr kumimoji="0" lang="en-US" sz="900" b="0" i="0" u="none" strike="noStrike" kern="0" cap="none" spc="0" normalizeH="0" baseline="0" noProof="0" dirty="0">
                <a:ln>
                  <a:noFill/>
                </a:ln>
                <a:solidFill>
                  <a:schemeClr val="tx1"/>
                </a:solidFill>
                <a:effectLst/>
                <a:uLnTx/>
                <a:uFillTx/>
                <a:latin typeface="+mn-lt"/>
              </a:rPr>
              <a:t>, including the circle placeholders (add a space to make it blank). Then go to Insert &gt; Icon. Scale it down and position within the shape.</a:t>
            </a:r>
            <a:endParaRPr lang="en-US" sz="900" dirty="0">
              <a:solidFill>
                <a:schemeClr val="tx1"/>
              </a:solidFill>
              <a:latin typeface="+mn-lt"/>
            </a:endParaRPr>
          </a:p>
        </p:txBody>
      </p:sp>
      <p:pic>
        <p:nvPicPr>
          <p:cNvPr id="27" name="Graphic 26" descr="Text with solid fill">
            <a:extLst>
              <a:ext uri="{FF2B5EF4-FFF2-40B4-BE49-F238E27FC236}">
                <a16:creationId xmlns:a16="http://schemas.microsoft.com/office/drawing/2014/main" id="{1EF617DB-A555-4FD9-323F-4E4A3702B3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04" r="104"/>
          <a:stretch/>
        </p:blipFill>
        <p:spPr>
          <a:xfrm>
            <a:off x="-1877302" y="696585"/>
            <a:ext cx="264850" cy="265403"/>
          </a:xfrm>
          <a:prstGeom prst="rect">
            <a:avLst/>
          </a:prstGeom>
        </p:spPr>
      </p:pic>
      <p:sp>
        <p:nvSpPr>
          <p:cNvPr id="34" name="TextBox 33">
            <a:extLst>
              <a:ext uri="{FF2B5EF4-FFF2-40B4-BE49-F238E27FC236}">
                <a16:creationId xmlns:a16="http://schemas.microsoft.com/office/drawing/2014/main" id="{68B5B077-4D20-916E-99C5-C818BE123FE0}"/>
              </a:ext>
            </a:extLst>
          </p:cNvPr>
          <p:cNvSpPr txBox="1"/>
          <p:nvPr userDrawn="1"/>
        </p:nvSpPr>
        <p:spPr>
          <a:xfrm>
            <a:off x="-1541208" y="673522"/>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spTree>
    <p:extLst>
      <p:ext uri="{BB962C8B-B14F-4D97-AF65-F5344CB8AC3E}">
        <p14:creationId xmlns:p14="http://schemas.microsoft.com/office/powerpoint/2010/main" val="8944087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s">
    <p:bg>
      <p:bgRef idx="1001">
        <a:schemeClr val="bg1"/>
      </p:bgRef>
    </p:bg>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192295FB-6468-9570-D7FE-63D31935D0B3}"/>
              </a:ext>
            </a:extLst>
          </p:cNvPr>
          <p:cNvSpPr>
            <a:spLocks noGrp="1"/>
          </p:cNvSpPr>
          <p:nvPr>
            <p:ph type="body" sz="quarter" idx="20"/>
          </p:nvPr>
        </p:nvSpPr>
        <p:spPr>
          <a:xfrm>
            <a:off x="3390220" y="2003425"/>
            <a:ext cx="2546350" cy="3502025"/>
          </a:xfrm>
          <a:solidFill>
            <a:schemeClr val="bg1">
              <a:lumMod val="95000"/>
            </a:schemeClr>
          </a:solidFill>
        </p:spPr>
        <p:txBody>
          <a:bodyPr lIns="182880" tIns="365760" rIns="182880" bIns="182880"/>
          <a:lstStyle>
            <a:lvl1pPr>
              <a:defRPr sz="2000"/>
            </a:lvl1pPr>
            <a:lvl2pPr>
              <a:defRPr sz="2000"/>
            </a:lvl2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0">
            <a:extLst>
              <a:ext uri="{FF2B5EF4-FFF2-40B4-BE49-F238E27FC236}">
                <a16:creationId xmlns:a16="http://schemas.microsoft.com/office/drawing/2014/main" id="{628466FF-FCF2-DA7C-5A42-00090494C3C3}"/>
              </a:ext>
            </a:extLst>
          </p:cNvPr>
          <p:cNvSpPr>
            <a:spLocks noGrp="1"/>
          </p:cNvSpPr>
          <p:nvPr>
            <p:ph type="body" sz="quarter" idx="21"/>
          </p:nvPr>
        </p:nvSpPr>
        <p:spPr>
          <a:xfrm>
            <a:off x="6273310" y="2003425"/>
            <a:ext cx="2546350" cy="3502025"/>
          </a:xfrm>
          <a:solidFill>
            <a:schemeClr val="bg1">
              <a:lumMod val="95000"/>
            </a:schemeClr>
          </a:solidFill>
        </p:spPr>
        <p:txBody>
          <a:bodyPr lIns="182880" tIns="365760" rIns="182880" bIns="182880"/>
          <a:lstStyle>
            <a:lvl1pPr>
              <a:defRPr sz="2000"/>
            </a:lvl1pPr>
            <a:lvl2pPr>
              <a:defRPr sz="2000"/>
            </a:lvl2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0">
            <a:extLst>
              <a:ext uri="{FF2B5EF4-FFF2-40B4-BE49-F238E27FC236}">
                <a16:creationId xmlns:a16="http://schemas.microsoft.com/office/drawing/2014/main" id="{4698003B-49D1-5601-1F44-85ABF32E0D74}"/>
              </a:ext>
            </a:extLst>
          </p:cNvPr>
          <p:cNvSpPr>
            <a:spLocks noGrp="1"/>
          </p:cNvSpPr>
          <p:nvPr>
            <p:ph type="body" sz="quarter" idx="22"/>
          </p:nvPr>
        </p:nvSpPr>
        <p:spPr>
          <a:xfrm>
            <a:off x="9173926" y="2003425"/>
            <a:ext cx="2546350" cy="3502025"/>
          </a:xfrm>
          <a:solidFill>
            <a:schemeClr val="bg1">
              <a:lumMod val="95000"/>
            </a:schemeClr>
          </a:solidFill>
        </p:spPr>
        <p:txBody>
          <a:bodyPr lIns="182880" tIns="365760" rIns="182880" bIns="182880"/>
          <a:lstStyle>
            <a:lvl1pPr>
              <a:defRPr sz="2000"/>
            </a:lvl1pPr>
            <a:lvl2pPr>
              <a:defRPr sz="2000"/>
            </a:lvl2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122EA54F-DBAB-0F05-D024-A91F71CAB4CA}"/>
              </a:ext>
            </a:extLst>
          </p:cNvPr>
          <p:cNvSpPr>
            <a:spLocks noGrp="1"/>
          </p:cNvSpPr>
          <p:nvPr>
            <p:ph type="body" sz="quarter" idx="19"/>
          </p:nvPr>
        </p:nvSpPr>
        <p:spPr>
          <a:xfrm>
            <a:off x="507597" y="2003425"/>
            <a:ext cx="2546350" cy="3502025"/>
          </a:xfrm>
          <a:solidFill>
            <a:schemeClr val="bg1">
              <a:lumMod val="95000"/>
            </a:schemeClr>
          </a:solidFill>
        </p:spPr>
        <p:txBody>
          <a:bodyPr lIns="182880" tIns="365760" rIns="182880" bIns="182880"/>
          <a:lstStyle>
            <a:lvl1pPr>
              <a:defRPr sz="2000"/>
            </a:lvl1pPr>
            <a:lvl2pPr>
              <a:defRPr sz="2000"/>
            </a:lvl2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1877243-2D8D-D635-997B-7CD9FF223A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246BFA-9381-E337-46BD-7B5DD725AA48}"/>
              </a:ext>
            </a:extLst>
          </p:cNvPr>
          <p:cNvSpPr>
            <a:spLocks noGrp="1"/>
          </p:cNvSpPr>
          <p:nvPr>
            <p:ph type="sldNum" sz="quarter" idx="12"/>
          </p:nvPr>
        </p:nvSpPr>
        <p:spPr/>
        <p:txBody>
          <a:bodyPr/>
          <a:lstStyle/>
          <a:p>
            <a:fld id="{2A15FDBA-45E3-4D4B-ABF6-67F2E746D7D4}" type="slidenum">
              <a:rPr lang="en-US" smtClean="0"/>
              <a:t>‹#›</a:t>
            </a:fld>
            <a:endParaRPr lang="en-US"/>
          </a:p>
        </p:txBody>
      </p:sp>
      <p:sp>
        <p:nvSpPr>
          <p:cNvPr id="3" name="Text Placeholder 2">
            <a:extLst>
              <a:ext uri="{FF2B5EF4-FFF2-40B4-BE49-F238E27FC236}">
                <a16:creationId xmlns:a16="http://schemas.microsoft.com/office/drawing/2014/main" id="{1F0CEEBD-07DB-8D3E-663F-5583A632DB50}"/>
              </a:ext>
            </a:extLst>
          </p:cNvPr>
          <p:cNvSpPr>
            <a:spLocks noGrp="1"/>
          </p:cNvSpPr>
          <p:nvPr>
            <p:ph type="body" idx="1" hasCustomPrompt="1"/>
          </p:nvPr>
        </p:nvSpPr>
        <p:spPr>
          <a:xfrm>
            <a:off x="414018" y="1673243"/>
            <a:ext cx="2449411" cy="461714"/>
          </a:xfrm>
          <a:prstGeom prst="round2DiagRect">
            <a:avLst>
              <a:gd name="adj1" fmla="val 41053"/>
              <a:gd name="adj2" fmla="val 0"/>
            </a:avLst>
          </a:prstGeom>
          <a:solidFill>
            <a:schemeClr val="accent2"/>
          </a:solidFill>
        </p:spPr>
        <p:txBody>
          <a:bodyPr lIns="91440" anchor="ctr"/>
          <a:lstStyle>
            <a:lvl1pPr marL="0" indent="0" algn="l">
              <a:spcBef>
                <a:spcPts val="0"/>
              </a:spcBef>
              <a:spcAft>
                <a:spcPts val="0"/>
              </a:spcAft>
              <a:buNone/>
              <a:defRPr sz="1200" b="1" cap="all" spc="10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br>
              <a:rPr lang="en-US" dirty="0"/>
            </a:br>
            <a:r>
              <a:rPr lang="en-US" dirty="0"/>
              <a:t>ROOM FOR TWO LINES</a:t>
            </a:r>
          </a:p>
        </p:txBody>
      </p:sp>
      <p:sp>
        <p:nvSpPr>
          <p:cNvPr id="15" name="Text Placeholder 2">
            <a:extLst>
              <a:ext uri="{FF2B5EF4-FFF2-40B4-BE49-F238E27FC236}">
                <a16:creationId xmlns:a16="http://schemas.microsoft.com/office/drawing/2014/main" id="{476AFAF4-F344-2B88-1AF3-22A8693C70A4}"/>
              </a:ext>
            </a:extLst>
          </p:cNvPr>
          <p:cNvSpPr>
            <a:spLocks noGrp="1"/>
          </p:cNvSpPr>
          <p:nvPr>
            <p:ph type="body" idx="13" hasCustomPrompt="1"/>
          </p:nvPr>
        </p:nvSpPr>
        <p:spPr>
          <a:xfrm>
            <a:off x="3295081" y="1673243"/>
            <a:ext cx="2446385" cy="461714"/>
          </a:xfrm>
          <a:prstGeom prst="round2DiagRect">
            <a:avLst>
              <a:gd name="adj1" fmla="val 35141"/>
              <a:gd name="adj2" fmla="val 0"/>
            </a:avLst>
          </a:prstGeom>
          <a:solidFill>
            <a:schemeClr val="accent3"/>
          </a:solidFill>
        </p:spPr>
        <p:txBody>
          <a:bodyPr lIns="91440" anchor="ctr"/>
          <a:lstStyle>
            <a:lvl1pPr marL="0" indent="0" algn="l">
              <a:spcBef>
                <a:spcPts val="0"/>
              </a:spcBef>
              <a:spcAft>
                <a:spcPts val="0"/>
              </a:spcAft>
              <a:buNone/>
              <a:defRPr sz="1200" b="1" cap="all" spc="10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br>
              <a:rPr lang="en-US" dirty="0"/>
            </a:br>
            <a:r>
              <a:rPr lang="en-US" dirty="0"/>
              <a:t>ROOM FOR TWO LINES</a:t>
            </a:r>
          </a:p>
        </p:txBody>
      </p:sp>
      <p:sp>
        <p:nvSpPr>
          <p:cNvPr id="17" name="Text Placeholder 2">
            <a:extLst>
              <a:ext uri="{FF2B5EF4-FFF2-40B4-BE49-F238E27FC236}">
                <a16:creationId xmlns:a16="http://schemas.microsoft.com/office/drawing/2014/main" id="{D5C74D40-2BE8-D7C5-C68C-986DC0D1FC77}"/>
              </a:ext>
            </a:extLst>
          </p:cNvPr>
          <p:cNvSpPr>
            <a:spLocks noGrp="1"/>
          </p:cNvSpPr>
          <p:nvPr>
            <p:ph type="body" idx="15" hasCustomPrompt="1"/>
          </p:nvPr>
        </p:nvSpPr>
        <p:spPr>
          <a:xfrm>
            <a:off x="6177704" y="1673243"/>
            <a:ext cx="2446385" cy="461714"/>
          </a:xfrm>
          <a:prstGeom prst="round2DiagRect">
            <a:avLst>
              <a:gd name="adj1" fmla="val 36619"/>
              <a:gd name="adj2" fmla="val 0"/>
            </a:avLst>
          </a:prstGeom>
          <a:solidFill>
            <a:schemeClr val="accent2"/>
          </a:solidFill>
        </p:spPr>
        <p:txBody>
          <a:bodyPr lIns="91440" anchor="ctr"/>
          <a:lstStyle>
            <a:lvl1pPr marL="0" indent="0" algn="l">
              <a:spcBef>
                <a:spcPts val="0"/>
              </a:spcBef>
              <a:spcAft>
                <a:spcPts val="0"/>
              </a:spcAft>
              <a:buNone/>
              <a:defRPr sz="1200" b="1" cap="all" spc="10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br>
              <a:rPr lang="en-US" dirty="0"/>
            </a:br>
            <a:r>
              <a:rPr lang="en-US" dirty="0"/>
              <a:t>ROOM FOR TWO LINES</a:t>
            </a:r>
          </a:p>
        </p:txBody>
      </p:sp>
      <p:sp>
        <p:nvSpPr>
          <p:cNvPr id="2" name="Text Placeholder 2">
            <a:extLst>
              <a:ext uri="{FF2B5EF4-FFF2-40B4-BE49-F238E27FC236}">
                <a16:creationId xmlns:a16="http://schemas.microsoft.com/office/drawing/2014/main" id="{2E3B4021-B7EE-2FE0-29A7-BAB83E11AC76}"/>
              </a:ext>
            </a:extLst>
          </p:cNvPr>
          <p:cNvSpPr>
            <a:spLocks noGrp="1"/>
          </p:cNvSpPr>
          <p:nvPr>
            <p:ph type="body" idx="17" hasCustomPrompt="1"/>
          </p:nvPr>
        </p:nvSpPr>
        <p:spPr>
          <a:xfrm>
            <a:off x="9060795" y="1673243"/>
            <a:ext cx="2446385" cy="461714"/>
          </a:xfrm>
          <a:prstGeom prst="round2DiagRect">
            <a:avLst>
              <a:gd name="adj1" fmla="val 34402"/>
              <a:gd name="adj2" fmla="val 0"/>
            </a:avLst>
          </a:prstGeom>
          <a:solidFill>
            <a:schemeClr val="accent3"/>
          </a:solidFill>
        </p:spPr>
        <p:txBody>
          <a:bodyPr lIns="91440" anchor="ctr"/>
          <a:lstStyle>
            <a:lvl1pPr marL="0" indent="0" algn="l">
              <a:spcBef>
                <a:spcPts val="0"/>
              </a:spcBef>
              <a:spcAft>
                <a:spcPts val="0"/>
              </a:spcAft>
              <a:buNone/>
              <a:defRPr sz="1200" b="1" cap="all" spc="10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br>
              <a:rPr lang="en-US" dirty="0"/>
            </a:br>
            <a:r>
              <a:rPr lang="en-US" dirty="0"/>
              <a:t>ROOM FOR TWO LINES</a:t>
            </a:r>
          </a:p>
        </p:txBody>
      </p:sp>
      <p:sp>
        <p:nvSpPr>
          <p:cNvPr id="20" name="Title 19">
            <a:extLst>
              <a:ext uri="{FF2B5EF4-FFF2-40B4-BE49-F238E27FC236}">
                <a16:creationId xmlns:a16="http://schemas.microsoft.com/office/drawing/2014/main" id="{321F98B9-11D2-F3EB-0C9E-26567D14CE48}"/>
              </a:ext>
            </a:extLst>
          </p:cNvPr>
          <p:cNvSpPr>
            <a:spLocks noGrp="1"/>
          </p:cNvSpPr>
          <p:nvPr>
            <p:ph type="title"/>
          </p:nvPr>
        </p:nvSpPr>
        <p:spPr/>
        <p:txBody>
          <a:bodyPr/>
          <a:lstStyle>
            <a:lvl1pPr algn="ctr">
              <a:defRPr/>
            </a:lvl1pPr>
          </a:lstStyle>
          <a:p>
            <a:r>
              <a:rPr lang="en-US"/>
              <a:t>Click to edit Master title style</a:t>
            </a:r>
            <a:endParaRPr lang="en-US" dirty="0"/>
          </a:p>
        </p:txBody>
      </p:sp>
      <p:pic>
        <p:nvPicPr>
          <p:cNvPr id="21" name="Picture 20" descr="A logo of a company&#10;&#10;Description automatically generated">
            <a:extLst>
              <a:ext uri="{FF2B5EF4-FFF2-40B4-BE49-F238E27FC236}">
                <a16:creationId xmlns:a16="http://schemas.microsoft.com/office/drawing/2014/main" id="{D9EE1F2C-29A2-4848-929C-A50D398441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1159" y="6242050"/>
            <a:ext cx="501320" cy="501650"/>
          </a:xfrm>
          <a:prstGeom prst="rect">
            <a:avLst/>
          </a:prstGeom>
        </p:spPr>
      </p:pic>
      <p:sp>
        <p:nvSpPr>
          <p:cNvPr id="4" name="TextBox 3">
            <a:extLst>
              <a:ext uri="{FF2B5EF4-FFF2-40B4-BE49-F238E27FC236}">
                <a16:creationId xmlns:a16="http://schemas.microsoft.com/office/drawing/2014/main" id="{C9FAFA77-4D9B-036F-1E68-3D918DC41F1F}"/>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sp>
        <p:nvSpPr>
          <p:cNvPr id="5" name="TextBox 4">
            <a:extLst>
              <a:ext uri="{FF2B5EF4-FFF2-40B4-BE49-F238E27FC236}">
                <a16:creationId xmlns:a16="http://schemas.microsoft.com/office/drawing/2014/main" id="{FF0030A9-27BD-4118-4FF4-8702F4EE3C08}"/>
              </a:ext>
            </a:extLst>
          </p:cNvPr>
          <p:cNvSpPr txBox="1"/>
          <p:nvPr userDrawn="1"/>
        </p:nvSpPr>
        <p:spPr>
          <a:xfrm>
            <a:off x="-1554858" y="2221073"/>
            <a:ext cx="1319384"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The column box labels can be adjusted to different colors by changing the Fill Color. Be sure to adjust the text color if needed.</a:t>
            </a:r>
            <a:endParaRPr lang="en-US" sz="900" dirty="0">
              <a:solidFill>
                <a:schemeClr val="tx1"/>
              </a:solidFill>
              <a:latin typeface="+mn-lt"/>
            </a:endParaRPr>
          </a:p>
        </p:txBody>
      </p:sp>
      <p:grpSp>
        <p:nvGrpSpPr>
          <p:cNvPr id="6" name="Group 5">
            <a:extLst>
              <a:ext uri="{FF2B5EF4-FFF2-40B4-BE49-F238E27FC236}">
                <a16:creationId xmlns:a16="http://schemas.microsoft.com/office/drawing/2014/main" id="{29E306D4-5CC5-869D-14C3-0B511F8E4F66}"/>
              </a:ext>
            </a:extLst>
          </p:cNvPr>
          <p:cNvGrpSpPr/>
          <p:nvPr userDrawn="1"/>
        </p:nvGrpSpPr>
        <p:grpSpPr>
          <a:xfrm>
            <a:off x="-1841785" y="2273325"/>
            <a:ext cx="208015" cy="102724"/>
            <a:chOff x="1607784" y="-1048743"/>
            <a:chExt cx="637046" cy="203680"/>
          </a:xfrm>
        </p:grpSpPr>
        <p:cxnSp>
          <p:nvCxnSpPr>
            <p:cNvPr id="10" name="Straight Connector 9">
              <a:extLst>
                <a:ext uri="{FF2B5EF4-FFF2-40B4-BE49-F238E27FC236}">
                  <a16:creationId xmlns:a16="http://schemas.microsoft.com/office/drawing/2014/main" id="{51BAD5B5-7C89-911D-9F29-5BB6370ABA45}"/>
                </a:ext>
              </a:extLst>
            </p:cNvPr>
            <p:cNvCxnSpPr>
              <a:cxnSpLocks/>
            </p:cNvCxnSpPr>
            <p:nvPr/>
          </p:nvCxnSpPr>
          <p:spPr>
            <a:xfrm>
              <a:off x="1607784" y="-1048743"/>
              <a:ext cx="2860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83D86F-0943-D68A-34A4-AE1750DE412E}"/>
                </a:ext>
              </a:extLst>
            </p:cNvPr>
            <p:cNvCxnSpPr>
              <a:cxnSpLocks/>
            </p:cNvCxnSpPr>
            <p:nvPr/>
          </p:nvCxnSpPr>
          <p:spPr>
            <a:xfrm>
              <a:off x="1607784" y="-949069"/>
              <a:ext cx="2860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F802BAA-48D6-7D7E-420D-968BF2EDA92C}"/>
                </a:ext>
              </a:extLst>
            </p:cNvPr>
            <p:cNvCxnSpPr>
              <a:cxnSpLocks/>
            </p:cNvCxnSpPr>
            <p:nvPr/>
          </p:nvCxnSpPr>
          <p:spPr>
            <a:xfrm>
              <a:off x="1607784" y="-845063"/>
              <a:ext cx="2860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D108EDE-ADD9-6AF4-39DF-06873B38CBF9}"/>
                </a:ext>
              </a:extLst>
            </p:cNvPr>
            <p:cNvCxnSpPr>
              <a:cxnSpLocks/>
            </p:cNvCxnSpPr>
            <p:nvPr/>
          </p:nvCxnSpPr>
          <p:spPr>
            <a:xfrm>
              <a:off x="1958809" y="-1048743"/>
              <a:ext cx="2860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44DFF2-BBCA-83EB-5108-65750171DB79}"/>
                </a:ext>
              </a:extLst>
            </p:cNvPr>
            <p:cNvCxnSpPr>
              <a:cxnSpLocks/>
            </p:cNvCxnSpPr>
            <p:nvPr/>
          </p:nvCxnSpPr>
          <p:spPr>
            <a:xfrm>
              <a:off x="1958809" y="-949069"/>
              <a:ext cx="2860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88E940E-5848-840F-CEBA-75AAF7C9421B}"/>
                </a:ext>
              </a:extLst>
            </p:cNvPr>
            <p:cNvCxnSpPr>
              <a:cxnSpLocks/>
            </p:cNvCxnSpPr>
            <p:nvPr/>
          </p:nvCxnSpPr>
          <p:spPr>
            <a:xfrm>
              <a:off x="1958809" y="-845063"/>
              <a:ext cx="2860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6" name="Graphic 25" descr="Text with solid fill">
            <a:extLst>
              <a:ext uri="{FF2B5EF4-FFF2-40B4-BE49-F238E27FC236}">
                <a16:creationId xmlns:a16="http://schemas.microsoft.com/office/drawing/2014/main" id="{F3894A25-0068-AAF6-5BFD-2A5A23392D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 r="104"/>
          <a:stretch/>
        </p:blipFill>
        <p:spPr>
          <a:xfrm>
            <a:off x="-1877302" y="641493"/>
            <a:ext cx="264850" cy="265403"/>
          </a:xfrm>
          <a:prstGeom prst="rect">
            <a:avLst/>
          </a:prstGeom>
        </p:spPr>
      </p:pic>
      <p:sp>
        <p:nvSpPr>
          <p:cNvPr id="27" name="TextBox 26">
            <a:extLst>
              <a:ext uri="{FF2B5EF4-FFF2-40B4-BE49-F238E27FC236}">
                <a16:creationId xmlns:a16="http://schemas.microsoft.com/office/drawing/2014/main" id="{3298F5DC-B246-4D86-963E-38EB620F4B35}"/>
              </a:ext>
            </a:extLst>
          </p:cNvPr>
          <p:cNvSpPr txBox="1"/>
          <p:nvPr userDrawn="1"/>
        </p:nvSpPr>
        <p:spPr>
          <a:xfrm>
            <a:off x="-1541208" y="618430"/>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spTree>
    <p:extLst>
      <p:ext uri="{BB962C8B-B14F-4D97-AF65-F5344CB8AC3E}">
        <p14:creationId xmlns:p14="http://schemas.microsoft.com/office/powerpoint/2010/main" val="276414191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B6A93B-8297-65DB-FD8C-B15E81CE1D8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rcRect l="3" r="3"/>
          <a:stretch/>
        </p:blipFill>
        <p:spPr>
          <a:xfrm>
            <a:off x="1234" y="0"/>
            <a:ext cx="12188898" cy="6858000"/>
          </a:xfrm>
          <a:prstGeom prst="rect">
            <a:avLst/>
          </a:prstGeom>
        </p:spPr>
      </p:pic>
      <p:sp>
        <p:nvSpPr>
          <p:cNvPr id="2" name="Title 1">
            <a:extLst>
              <a:ext uri="{FF2B5EF4-FFF2-40B4-BE49-F238E27FC236}">
                <a16:creationId xmlns:a16="http://schemas.microsoft.com/office/drawing/2014/main" id="{49DA3267-82AD-AB54-DF6F-FB45168FD9FD}"/>
              </a:ext>
            </a:extLst>
          </p:cNvPr>
          <p:cNvSpPr>
            <a:spLocks noGrp="1"/>
          </p:cNvSpPr>
          <p:nvPr>
            <p:ph type="title"/>
          </p:nvPr>
        </p:nvSpPr>
        <p:spPr>
          <a:xfrm>
            <a:off x="728975" y="930233"/>
            <a:ext cx="4789229"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C94C266-A9F4-F9BA-BE0D-59DE8C1A2B22}"/>
              </a:ext>
            </a:extLst>
          </p:cNvPr>
          <p:cNvSpPr>
            <a:spLocks noGrp="1"/>
          </p:cNvSpPr>
          <p:nvPr>
            <p:ph type="pic" idx="1"/>
          </p:nvPr>
        </p:nvSpPr>
        <p:spPr>
          <a:xfrm>
            <a:off x="6258537" y="373712"/>
            <a:ext cx="4245136" cy="5204129"/>
          </a:xfrm>
          <a:prstGeom prst="round2DiagRect">
            <a:avLst/>
          </a:prstGeom>
          <a:ln w="63500">
            <a:solidFill>
              <a:schemeClr val="accent2"/>
            </a:solidFill>
          </a:ln>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Footer Placeholder 7">
            <a:extLst>
              <a:ext uri="{FF2B5EF4-FFF2-40B4-BE49-F238E27FC236}">
                <a16:creationId xmlns:a16="http://schemas.microsoft.com/office/drawing/2014/main" id="{E09D9323-E47E-A77D-8D82-D95444CA2DE8}"/>
              </a:ext>
            </a:extLst>
          </p:cNvPr>
          <p:cNvSpPr>
            <a:spLocks noGrp="1"/>
          </p:cNvSpPr>
          <p:nvPr>
            <p:ph type="ftr" sz="quarter" idx="10"/>
          </p:nvPr>
        </p:nvSpPr>
        <p:spPr>
          <a:xfrm>
            <a:off x="907055" y="6310313"/>
            <a:ext cx="9524972" cy="288791"/>
          </a:xfrm>
        </p:spPr>
        <p:txBody>
          <a:bodyPr/>
          <a:lstStyle/>
          <a:p>
            <a:endParaRPr lang="en-US" dirty="0"/>
          </a:p>
        </p:txBody>
      </p:sp>
      <p:sp>
        <p:nvSpPr>
          <p:cNvPr id="9" name="Slide Number Placeholder 8">
            <a:extLst>
              <a:ext uri="{FF2B5EF4-FFF2-40B4-BE49-F238E27FC236}">
                <a16:creationId xmlns:a16="http://schemas.microsoft.com/office/drawing/2014/main" id="{026D4D6B-447B-F84C-56DA-65159F02F25E}"/>
              </a:ext>
            </a:extLst>
          </p:cNvPr>
          <p:cNvSpPr>
            <a:spLocks noGrp="1"/>
          </p:cNvSpPr>
          <p:nvPr>
            <p:ph type="sldNum" sz="quarter" idx="11"/>
          </p:nvPr>
        </p:nvSpPr>
        <p:spPr/>
        <p:txBody>
          <a:bodyPr/>
          <a:lstStyle/>
          <a:p>
            <a:fld id="{3B713F2D-763E-4FA7-AA2D-3F7456ADA4C8}" type="slidenum">
              <a:rPr lang="en-US" smtClean="0"/>
              <a:t>‹#›</a:t>
            </a:fld>
            <a:endParaRPr lang="en-US"/>
          </a:p>
        </p:txBody>
      </p:sp>
      <p:sp>
        <p:nvSpPr>
          <p:cNvPr id="7" name="Text Placeholder 6">
            <a:extLst>
              <a:ext uri="{FF2B5EF4-FFF2-40B4-BE49-F238E27FC236}">
                <a16:creationId xmlns:a16="http://schemas.microsoft.com/office/drawing/2014/main" id="{8E4FB65F-78BF-1B21-593A-EC46E8B75932}"/>
              </a:ext>
            </a:extLst>
          </p:cNvPr>
          <p:cNvSpPr>
            <a:spLocks noGrp="1"/>
          </p:cNvSpPr>
          <p:nvPr>
            <p:ph type="body" sz="quarter" idx="12"/>
          </p:nvPr>
        </p:nvSpPr>
        <p:spPr>
          <a:xfrm>
            <a:off x="729128" y="2767053"/>
            <a:ext cx="4789049" cy="30289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0056B85B-0B9A-8AAD-61F2-64C491A603FA}"/>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10" name="Graphic 9" descr="Text with solid fill">
            <a:extLst>
              <a:ext uri="{FF2B5EF4-FFF2-40B4-BE49-F238E27FC236}">
                <a16:creationId xmlns:a16="http://schemas.microsoft.com/office/drawing/2014/main" id="{7075125A-57EC-F0D3-1A4E-F6DB24514D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 r="104"/>
          <a:stretch/>
        </p:blipFill>
        <p:spPr>
          <a:xfrm>
            <a:off x="-1877302" y="1890079"/>
            <a:ext cx="264850" cy="265403"/>
          </a:xfrm>
          <a:prstGeom prst="rect">
            <a:avLst/>
          </a:prstGeom>
        </p:spPr>
      </p:pic>
      <p:sp>
        <p:nvSpPr>
          <p:cNvPr id="11" name="TextBox 10">
            <a:extLst>
              <a:ext uri="{FF2B5EF4-FFF2-40B4-BE49-F238E27FC236}">
                <a16:creationId xmlns:a16="http://schemas.microsoft.com/office/drawing/2014/main" id="{C6FFF6DA-CA41-E870-6128-DE90BA2FD06D}"/>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2" name="Graphic 11" descr="Document with solid fill">
            <a:extLst>
              <a:ext uri="{FF2B5EF4-FFF2-40B4-BE49-F238E27FC236}">
                <a16:creationId xmlns:a16="http://schemas.microsoft.com/office/drawing/2014/main" id="{2F8130EC-F61C-5B7C-ACBC-0EC9E672FA7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0479" y="671920"/>
            <a:ext cx="251752" cy="251752"/>
          </a:xfrm>
          <a:prstGeom prst="rect">
            <a:avLst/>
          </a:prstGeom>
        </p:spPr>
      </p:pic>
      <p:sp>
        <p:nvSpPr>
          <p:cNvPr id="13" name="TextBox 12">
            <a:extLst>
              <a:ext uri="{FF2B5EF4-FFF2-40B4-BE49-F238E27FC236}">
                <a16:creationId xmlns:a16="http://schemas.microsoft.com/office/drawing/2014/main" id="{D0B2B7E8-0C24-A362-81EC-25DD62F9ECA4}"/>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content placeholder for a variety of content types: text, image, table, chart, SmartArt. Or, delete it and add your content as desired.</a:t>
            </a:r>
            <a:endParaRPr lang="en-US" sz="900" dirty="0">
              <a:solidFill>
                <a:schemeClr val="tx1"/>
              </a:solidFill>
              <a:latin typeface="+mn-lt"/>
            </a:endParaRPr>
          </a:p>
        </p:txBody>
      </p:sp>
      <p:sp>
        <p:nvSpPr>
          <p:cNvPr id="14" name="TextBox 13">
            <a:extLst>
              <a:ext uri="{FF2B5EF4-FFF2-40B4-BE49-F238E27FC236}">
                <a16:creationId xmlns:a16="http://schemas.microsoft.com/office/drawing/2014/main" id="{D0F8ADD5-3B7D-7CC5-517F-7B68E7D9948B}"/>
              </a:ext>
            </a:extLst>
          </p:cNvPr>
          <p:cNvSpPr txBox="1"/>
          <p:nvPr userDrawn="1"/>
        </p:nvSpPr>
        <p:spPr>
          <a:xfrm>
            <a:off x="-1554858" y="3512862"/>
            <a:ext cx="1374916" cy="152349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add an image, click on the image icon in the placeholder and navigate to your desired image. It will crop to fit the shape, but you may need to adjust the positioning of the image within the frame to get the image content to look good within the crop.</a:t>
            </a:r>
            <a:endParaRPr lang="en-US" sz="900" dirty="0">
              <a:solidFill>
                <a:schemeClr val="tx1"/>
              </a:solidFill>
              <a:latin typeface="+mn-lt"/>
            </a:endParaRPr>
          </a:p>
        </p:txBody>
      </p:sp>
      <p:pic>
        <p:nvPicPr>
          <p:cNvPr id="15" name="Graphic 14" descr="Image with solid fill">
            <a:extLst>
              <a:ext uri="{FF2B5EF4-FFF2-40B4-BE49-F238E27FC236}">
                <a16:creationId xmlns:a16="http://schemas.microsoft.com/office/drawing/2014/main" id="{03E305E6-BF07-A722-64F5-198E2272CB4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90952" y="3473288"/>
            <a:ext cx="265403" cy="265403"/>
          </a:xfrm>
          <a:prstGeom prst="rect">
            <a:avLst/>
          </a:prstGeom>
        </p:spPr>
      </p:pic>
      <p:pic>
        <p:nvPicPr>
          <p:cNvPr id="4" name="Picture 3" descr="A logo of a company&#10;&#10;Description automatically generated">
            <a:extLst>
              <a:ext uri="{FF2B5EF4-FFF2-40B4-BE49-F238E27FC236}">
                <a16:creationId xmlns:a16="http://schemas.microsoft.com/office/drawing/2014/main" id="{1E74FB69-A831-0A6F-3876-05DC8BBF4C2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61159" y="6242050"/>
            <a:ext cx="501320" cy="501650"/>
          </a:xfrm>
          <a:prstGeom prst="rect">
            <a:avLst/>
          </a:prstGeom>
        </p:spPr>
      </p:pic>
    </p:spTree>
    <p:extLst>
      <p:ext uri="{BB962C8B-B14F-4D97-AF65-F5344CB8AC3E}">
        <p14:creationId xmlns:p14="http://schemas.microsoft.com/office/powerpoint/2010/main" val="126352521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descr="A family playing tug of war on the beach&#10;&#10;Description automatically generated">
            <a:extLst>
              <a:ext uri="{FF2B5EF4-FFF2-40B4-BE49-F238E27FC236}">
                <a16:creationId xmlns:a16="http://schemas.microsoft.com/office/drawing/2014/main" id="{9E85F665-83DA-931A-5DD1-1CF12C8920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23804" y="0"/>
            <a:ext cx="10287000" cy="6858000"/>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6" name="Title 1">
            <a:extLst>
              <a:ext uri="{FF2B5EF4-FFF2-40B4-BE49-F238E27FC236}">
                <a16:creationId xmlns:a16="http://schemas.microsoft.com/office/drawing/2014/main" id="{4E5A33CC-A722-D922-D8DE-5A0EC5449AE6}"/>
              </a:ext>
            </a:extLst>
          </p:cNvPr>
          <p:cNvSpPr txBox="1">
            <a:spLocks/>
          </p:cNvSpPr>
          <p:nvPr userDrawn="1"/>
        </p:nvSpPr>
        <p:spPr>
          <a:xfrm>
            <a:off x="229842" y="2857154"/>
            <a:ext cx="6255027" cy="2366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solidFill>
              </a:rPr>
              <a:t>EAP </a:t>
            </a:r>
          </a:p>
        </p:txBody>
      </p:sp>
      <p:grpSp>
        <p:nvGrpSpPr>
          <p:cNvPr id="2" name="Group 1">
            <a:extLst>
              <a:ext uri="{FF2B5EF4-FFF2-40B4-BE49-F238E27FC236}">
                <a16:creationId xmlns:a16="http://schemas.microsoft.com/office/drawing/2014/main" id="{F62EF5A5-39A2-01A7-ECBE-F6FDEA5DE9A0}"/>
              </a:ext>
            </a:extLst>
          </p:cNvPr>
          <p:cNvGrpSpPr/>
          <p:nvPr userDrawn="1"/>
        </p:nvGrpSpPr>
        <p:grpSpPr>
          <a:xfrm>
            <a:off x="-228600" y="-298175"/>
            <a:ext cx="4674121" cy="7156175"/>
            <a:chOff x="-228600" y="-298175"/>
            <a:chExt cx="4674121" cy="7156175"/>
          </a:xfrm>
          <a:solidFill>
            <a:srgbClr val="016F53"/>
          </a:solidFill>
        </p:grpSpPr>
        <p:sp>
          <p:nvSpPr>
            <p:cNvPr id="8" name="Rectangle 7">
              <a:extLst>
                <a:ext uri="{FF2B5EF4-FFF2-40B4-BE49-F238E27FC236}">
                  <a16:creationId xmlns:a16="http://schemas.microsoft.com/office/drawing/2014/main" id="{0DDF75F4-CA2C-E869-912A-8470CDFB59A4}"/>
                </a:ext>
              </a:extLst>
            </p:cNvPr>
            <p:cNvSpPr/>
            <p:nvPr userDrawn="1"/>
          </p:nvSpPr>
          <p:spPr>
            <a:xfrm>
              <a:off x="-228600" y="-298175"/>
              <a:ext cx="4674121" cy="7156175"/>
            </a:xfrm>
            <a:prstGeom prst="rect">
              <a:avLst/>
            </a:prstGeom>
            <a:solidFill>
              <a:srgbClr val="756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FEF96DA-9EF2-CA25-EFBF-330086D8819B}"/>
                </a:ext>
              </a:extLst>
            </p:cNvPr>
            <p:cNvSpPr/>
            <p:nvPr userDrawn="1"/>
          </p:nvSpPr>
          <p:spPr>
            <a:xfrm>
              <a:off x="4139573" y="-71120"/>
              <a:ext cx="305948" cy="6929120"/>
            </a:xfrm>
            <a:prstGeom prst="rect">
              <a:avLst/>
            </a:prstGeom>
            <a:solidFill>
              <a:srgbClr val="8701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94481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Dark">
    <p:bg>
      <p:bgRef idx="1001">
        <a:schemeClr val="bg2"/>
      </p:bgRef>
    </p:bg>
    <p:spTree>
      <p:nvGrpSpPr>
        <p:cNvPr id="1" name=""/>
        <p:cNvGrpSpPr/>
        <p:nvPr/>
      </p:nvGrpSpPr>
      <p:grpSpPr>
        <a:xfrm>
          <a:off x="0" y="0"/>
          <a:ext cx="0" cy="0"/>
          <a:chOff x="0" y="0"/>
          <a:chExt cx="0" cy="0"/>
        </a:xfrm>
      </p:grpSpPr>
      <p:pic>
        <p:nvPicPr>
          <p:cNvPr id="5" name="Picture 4" descr="A green logo on a black background&#10;&#10;Description automatically generated">
            <a:extLst>
              <a:ext uri="{FF2B5EF4-FFF2-40B4-BE49-F238E27FC236}">
                <a16:creationId xmlns:a16="http://schemas.microsoft.com/office/drawing/2014/main" id="{41A44AD2-E245-67BB-0E9D-9339CABDDE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4" y="6878"/>
            <a:ext cx="12189532" cy="6858000"/>
          </a:xfrm>
          <a:prstGeom prst="rect">
            <a:avLst/>
          </a:prstGeom>
        </p:spPr>
      </p:pic>
      <p:sp>
        <p:nvSpPr>
          <p:cNvPr id="2" name="Title 1">
            <a:extLst>
              <a:ext uri="{FF2B5EF4-FFF2-40B4-BE49-F238E27FC236}">
                <a16:creationId xmlns:a16="http://schemas.microsoft.com/office/drawing/2014/main" id="{49DA3267-82AD-AB54-DF6F-FB45168FD9FD}"/>
              </a:ext>
            </a:extLst>
          </p:cNvPr>
          <p:cNvSpPr>
            <a:spLocks noGrp="1"/>
          </p:cNvSpPr>
          <p:nvPr>
            <p:ph type="title"/>
          </p:nvPr>
        </p:nvSpPr>
        <p:spPr>
          <a:xfrm>
            <a:off x="729129" y="1427259"/>
            <a:ext cx="4607439"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C94C266-A9F4-F9BA-BE0D-59DE8C1A2B22}"/>
              </a:ext>
            </a:extLst>
          </p:cNvPr>
          <p:cNvSpPr>
            <a:spLocks noGrp="1"/>
          </p:cNvSpPr>
          <p:nvPr>
            <p:ph type="pic" idx="1"/>
          </p:nvPr>
        </p:nvSpPr>
        <p:spPr>
          <a:xfrm>
            <a:off x="6284444" y="1335819"/>
            <a:ext cx="4740040" cy="4063116"/>
          </a:xfrm>
          <a:prstGeom prst="round2DiagRect">
            <a:avLst/>
          </a:prstGeom>
          <a:ln w="63500">
            <a:solidFill>
              <a:schemeClr val="accent2"/>
            </a:solidFill>
          </a:ln>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Footer Placeholder 7">
            <a:extLst>
              <a:ext uri="{FF2B5EF4-FFF2-40B4-BE49-F238E27FC236}">
                <a16:creationId xmlns:a16="http://schemas.microsoft.com/office/drawing/2014/main" id="{E09D9323-E47E-A77D-8D82-D95444CA2DE8}"/>
              </a:ext>
            </a:extLst>
          </p:cNvPr>
          <p:cNvSpPr>
            <a:spLocks noGrp="1"/>
          </p:cNvSpPr>
          <p:nvPr>
            <p:ph type="ftr" sz="quarter" idx="10"/>
          </p:nvPr>
        </p:nvSpPr>
        <p:spPr>
          <a:xfrm>
            <a:off x="907054" y="6310313"/>
            <a:ext cx="9490559" cy="288791"/>
          </a:xfrm>
        </p:spPr>
        <p:txBody>
          <a:bodyPr/>
          <a:lstStyle>
            <a:lvl1pPr>
              <a:defRPr>
                <a:solidFill>
                  <a:schemeClr val="tx1"/>
                </a:solidFill>
              </a:defRPr>
            </a:lvl1pPr>
          </a:lstStyle>
          <a:p>
            <a:endParaRPr lang="en-US" dirty="0"/>
          </a:p>
        </p:txBody>
      </p:sp>
      <p:sp>
        <p:nvSpPr>
          <p:cNvPr id="9" name="Slide Number Placeholder 8">
            <a:extLst>
              <a:ext uri="{FF2B5EF4-FFF2-40B4-BE49-F238E27FC236}">
                <a16:creationId xmlns:a16="http://schemas.microsoft.com/office/drawing/2014/main" id="{026D4D6B-447B-F84C-56DA-65159F02F25E}"/>
              </a:ext>
            </a:extLst>
          </p:cNvPr>
          <p:cNvSpPr>
            <a:spLocks noGrp="1"/>
          </p:cNvSpPr>
          <p:nvPr>
            <p:ph type="sldNum" sz="quarter" idx="11"/>
          </p:nvPr>
        </p:nvSpPr>
        <p:spPr/>
        <p:txBody>
          <a:bodyPr/>
          <a:lstStyle>
            <a:lvl1pPr>
              <a:defRPr>
                <a:solidFill>
                  <a:schemeClr val="tx1"/>
                </a:solidFill>
              </a:defRPr>
            </a:lvl1pPr>
          </a:lstStyle>
          <a:p>
            <a:fld id="{3B713F2D-763E-4FA7-AA2D-3F7456ADA4C8}" type="slidenum">
              <a:rPr lang="en-US" smtClean="0"/>
              <a:pPr/>
              <a:t>‹#›</a:t>
            </a:fld>
            <a:endParaRPr lang="en-US"/>
          </a:p>
        </p:txBody>
      </p:sp>
      <p:sp>
        <p:nvSpPr>
          <p:cNvPr id="11" name="Text Placeholder 10">
            <a:extLst>
              <a:ext uri="{FF2B5EF4-FFF2-40B4-BE49-F238E27FC236}">
                <a16:creationId xmlns:a16="http://schemas.microsoft.com/office/drawing/2014/main" id="{1E9FF55B-CA1B-DBE7-3E64-D7C2444D5121}"/>
              </a:ext>
            </a:extLst>
          </p:cNvPr>
          <p:cNvSpPr>
            <a:spLocks noGrp="1"/>
          </p:cNvSpPr>
          <p:nvPr>
            <p:ph type="body" sz="quarter" idx="12"/>
          </p:nvPr>
        </p:nvSpPr>
        <p:spPr>
          <a:xfrm>
            <a:off x="729303" y="3176684"/>
            <a:ext cx="4607265" cy="2222251"/>
          </a:xfrm>
        </p:spPr>
        <p:txBody>
          <a:bodyPr/>
          <a:lstStyle>
            <a:lvl2pPr marL="228600" indent="-228600">
              <a:buFontTx/>
              <a:buBlip>
                <a:blip r:embed="rId3">
                  <a:extLst>
                    <a:ext uri="{96DAC541-7B7A-43D3-8B79-37D633B846F1}">
                      <asvg:svgBlip xmlns:asvg="http://schemas.microsoft.com/office/drawing/2016/SVG/main" r:embed="rId4"/>
                    </a:ext>
                  </a:extLst>
                </a:blip>
              </a:buBlip>
              <a:defRPr/>
            </a:lvl2pPr>
            <a:lvl3pPr marL="458788" indent="-114300">
              <a:defRPr/>
            </a:lvl3pPr>
            <a:lvl4pPr marL="628650" indent="-114300">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2C13282C-FD56-5A42-387B-634FDC42C5A1}"/>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mn-lt"/>
              </a:rPr>
              <a:t>TEMPLATE NOTES </a:t>
            </a:r>
            <a:br>
              <a:rPr kumimoji="0" lang="en-US" sz="900" b="1" i="0" u="none" strike="noStrike" kern="0" cap="none" spc="0" normalizeH="0" baseline="0" noProof="0" dirty="0">
                <a:ln>
                  <a:noFill/>
                </a:ln>
                <a:solidFill>
                  <a:schemeClr val="bg1"/>
                </a:solidFill>
                <a:effectLst/>
                <a:uLnTx/>
                <a:uFillTx/>
                <a:latin typeface="+mn-lt"/>
              </a:rPr>
            </a:br>
            <a:r>
              <a:rPr kumimoji="0" lang="en-US" sz="900" b="0" i="1" u="none" strike="noStrike" kern="0" cap="none" spc="0" normalizeH="0" baseline="0" noProof="0" dirty="0">
                <a:ln>
                  <a:noFill/>
                </a:ln>
                <a:solidFill>
                  <a:schemeClr val="bg1"/>
                </a:solidFill>
                <a:effectLst/>
                <a:uLnTx/>
                <a:uFillTx/>
                <a:latin typeface="+mn-lt"/>
              </a:rPr>
              <a:t>(these will not appear in print or on slideshow)</a:t>
            </a:r>
            <a:endParaRPr lang="en-US" sz="900" dirty="0">
              <a:solidFill>
                <a:schemeClr val="bg1"/>
              </a:solidFill>
              <a:latin typeface="+mn-lt"/>
            </a:endParaRPr>
          </a:p>
        </p:txBody>
      </p:sp>
      <p:pic>
        <p:nvPicPr>
          <p:cNvPr id="7" name="Graphic 6" descr="Text with solid fill">
            <a:extLst>
              <a:ext uri="{FF2B5EF4-FFF2-40B4-BE49-F238E27FC236}">
                <a16:creationId xmlns:a16="http://schemas.microsoft.com/office/drawing/2014/main" id="{14E1F5F1-A71C-4E2B-BA14-B7B5876DE20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04" r="104"/>
          <a:stretch/>
        </p:blipFill>
        <p:spPr>
          <a:xfrm>
            <a:off x="-1877302" y="1890079"/>
            <a:ext cx="264850" cy="265403"/>
          </a:xfrm>
          <a:prstGeom prst="rect">
            <a:avLst/>
          </a:prstGeom>
        </p:spPr>
      </p:pic>
      <p:sp>
        <p:nvSpPr>
          <p:cNvPr id="10" name="TextBox 9">
            <a:extLst>
              <a:ext uri="{FF2B5EF4-FFF2-40B4-BE49-F238E27FC236}">
                <a16:creationId xmlns:a16="http://schemas.microsoft.com/office/drawing/2014/main" id="{50DC81F6-974D-8C55-7EC3-946085CB5BA4}"/>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2" name="Graphic 11" descr="Document with solid fill">
            <a:extLst>
              <a:ext uri="{FF2B5EF4-FFF2-40B4-BE49-F238E27FC236}">
                <a16:creationId xmlns:a16="http://schemas.microsoft.com/office/drawing/2014/main" id="{710A14FF-716D-EBFB-5CA1-59906036B75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70479" y="671920"/>
            <a:ext cx="251752" cy="251752"/>
          </a:xfrm>
          <a:prstGeom prst="rect">
            <a:avLst/>
          </a:prstGeom>
        </p:spPr>
      </p:pic>
      <p:sp>
        <p:nvSpPr>
          <p:cNvPr id="13" name="TextBox 12">
            <a:extLst>
              <a:ext uri="{FF2B5EF4-FFF2-40B4-BE49-F238E27FC236}">
                <a16:creationId xmlns:a16="http://schemas.microsoft.com/office/drawing/2014/main" id="{8DF59286-E2C1-DBE4-0E2C-864399ACD76C}"/>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content placeholder for a variety of content types: text, image, table, chart, SmartArt. Or, delete it and add your content as desired.</a:t>
            </a:r>
            <a:endParaRPr lang="en-US" sz="900" dirty="0">
              <a:solidFill>
                <a:schemeClr val="bg1"/>
              </a:solidFill>
              <a:latin typeface="+mn-lt"/>
            </a:endParaRPr>
          </a:p>
        </p:txBody>
      </p:sp>
      <p:sp>
        <p:nvSpPr>
          <p:cNvPr id="14" name="TextBox 13">
            <a:extLst>
              <a:ext uri="{FF2B5EF4-FFF2-40B4-BE49-F238E27FC236}">
                <a16:creationId xmlns:a16="http://schemas.microsoft.com/office/drawing/2014/main" id="{2A197F68-8FB7-2D23-DC61-6805D483A365}"/>
              </a:ext>
            </a:extLst>
          </p:cNvPr>
          <p:cNvSpPr txBox="1"/>
          <p:nvPr userDrawn="1"/>
        </p:nvSpPr>
        <p:spPr>
          <a:xfrm>
            <a:off x="-1554858" y="3512862"/>
            <a:ext cx="1374916" cy="152349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To add an image, click on the image icon in the placeholder and navigate to your desired image. It will crop to fit the shape, but you may need to adjust the positioning of the image within the frame to get the image content to look good within the crop.</a:t>
            </a:r>
            <a:endParaRPr lang="en-US" sz="900" dirty="0">
              <a:solidFill>
                <a:schemeClr val="bg1"/>
              </a:solidFill>
              <a:latin typeface="+mn-lt"/>
            </a:endParaRPr>
          </a:p>
        </p:txBody>
      </p:sp>
      <p:pic>
        <p:nvPicPr>
          <p:cNvPr id="15" name="Graphic 14" descr="Image with solid fill">
            <a:extLst>
              <a:ext uri="{FF2B5EF4-FFF2-40B4-BE49-F238E27FC236}">
                <a16:creationId xmlns:a16="http://schemas.microsoft.com/office/drawing/2014/main" id="{2784691F-F121-B759-25B8-157500511D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90952" y="3473288"/>
            <a:ext cx="265403" cy="265403"/>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99259389-F527-8343-94BF-E45A660AB4C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685505" y="6346718"/>
            <a:ext cx="1219200" cy="203200"/>
          </a:xfrm>
          <a:prstGeom prst="rect">
            <a:avLst/>
          </a:prstGeom>
        </p:spPr>
      </p:pic>
    </p:spTree>
    <p:extLst>
      <p:ext uri="{BB962C8B-B14F-4D97-AF65-F5344CB8AC3E}">
        <p14:creationId xmlns:p14="http://schemas.microsoft.com/office/powerpoint/2010/main" val="995355926"/>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eft Content + Callout Box with Angl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071BAE-10D4-358B-AEE6-8066674BDD0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rcRect l="3" r="3"/>
          <a:stretch/>
        </p:blipFill>
        <p:spPr>
          <a:xfrm>
            <a:off x="0" y="0"/>
            <a:ext cx="12188898" cy="6858000"/>
          </a:xfrm>
          <a:prstGeom prst="rect">
            <a:avLst/>
          </a:prstGeom>
        </p:spPr>
      </p:pic>
      <p:sp>
        <p:nvSpPr>
          <p:cNvPr id="23" name="Text Placeholder 22">
            <a:extLst>
              <a:ext uri="{FF2B5EF4-FFF2-40B4-BE49-F238E27FC236}">
                <a16:creationId xmlns:a16="http://schemas.microsoft.com/office/drawing/2014/main" id="{CA3907B7-EF1E-CD5C-DFEC-CFE4E725203B}"/>
              </a:ext>
            </a:extLst>
          </p:cNvPr>
          <p:cNvSpPr>
            <a:spLocks noGrp="1"/>
          </p:cNvSpPr>
          <p:nvPr>
            <p:ph type="body" sz="quarter" idx="17"/>
          </p:nvPr>
        </p:nvSpPr>
        <p:spPr>
          <a:xfrm>
            <a:off x="5487967" y="826936"/>
            <a:ext cx="5711588" cy="4995138"/>
          </a:xfrm>
          <a:prstGeom prst="round2DiagRect">
            <a:avLst>
              <a:gd name="adj1" fmla="val 14680"/>
              <a:gd name="adj2" fmla="val 0"/>
            </a:avLst>
          </a:prstGeom>
          <a:solidFill>
            <a:schemeClr val="bg1"/>
          </a:solidFill>
          <a:ln w="63500">
            <a:solidFill>
              <a:schemeClr val="accent2"/>
            </a:solidFill>
          </a:ln>
          <a:effectLst/>
        </p:spPr>
        <p:txBody>
          <a:bodyPr lIns="457200" tIns="457200" rIns="457200" bIns="457200" anchor="ctr"/>
          <a:lstStyle>
            <a:lvl1pPr>
              <a:lnSpc>
                <a:spcPct val="130000"/>
              </a:lnSpc>
              <a:defRPr sz="2400" b="0">
                <a:solidFill>
                  <a:schemeClr val="tx2"/>
                </a:solidFill>
              </a:defRPr>
            </a:lvl1pPr>
            <a:lvl2pPr marL="230188" indent="-230188">
              <a:defRPr sz="2400"/>
            </a:lvl2pPr>
            <a:lvl3pPr marL="401638" indent="-114300">
              <a:defRPr sz="2000"/>
            </a:lvl3pPr>
            <a:lvl4pPr marL="628650" indent="-169863">
              <a:defRPr sz="18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EAD7986-BB4E-635D-B640-D7C4B658C93D}"/>
              </a:ext>
            </a:extLst>
          </p:cNvPr>
          <p:cNvSpPr>
            <a:spLocks noGrp="1"/>
          </p:cNvSpPr>
          <p:nvPr>
            <p:ph type="title"/>
          </p:nvPr>
        </p:nvSpPr>
        <p:spPr>
          <a:xfrm>
            <a:off x="717176" y="1800377"/>
            <a:ext cx="4054849" cy="1550347"/>
          </a:xfrm>
        </p:spPr>
        <p:txBody>
          <a:bodyPr anchor="b"/>
          <a:lstStyle>
            <a:lvl1pPr>
              <a:defRPr sz="3200"/>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7A91B5D7-4692-35F9-852A-B426368DE40A}"/>
              </a:ext>
            </a:extLst>
          </p:cNvPr>
          <p:cNvSpPr>
            <a:spLocks noGrp="1"/>
          </p:cNvSpPr>
          <p:nvPr>
            <p:ph type="body" sz="quarter" idx="16"/>
          </p:nvPr>
        </p:nvSpPr>
        <p:spPr>
          <a:xfrm>
            <a:off x="717176" y="3515826"/>
            <a:ext cx="4054849" cy="1444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17">
            <a:extLst>
              <a:ext uri="{FF2B5EF4-FFF2-40B4-BE49-F238E27FC236}">
                <a16:creationId xmlns:a16="http://schemas.microsoft.com/office/drawing/2014/main" id="{1E1D1115-A804-B7D8-0661-42DA4F7BEE77}"/>
              </a:ext>
            </a:extLst>
          </p:cNvPr>
          <p:cNvSpPr>
            <a:spLocks noGrp="1"/>
          </p:cNvSpPr>
          <p:nvPr>
            <p:ph type="ftr" sz="quarter" idx="18"/>
          </p:nvPr>
        </p:nvSpPr>
        <p:spPr/>
        <p:txBody>
          <a:bodyPr/>
          <a:lstStyle/>
          <a:p>
            <a:endParaRPr lang="en-US" dirty="0"/>
          </a:p>
        </p:txBody>
      </p:sp>
      <p:sp>
        <p:nvSpPr>
          <p:cNvPr id="19" name="Slide Number Placeholder 18">
            <a:extLst>
              <a:ext uri="{FF2B5EF4-FFF2-40B4-BE49-F238E27FC236}">
                <a16:creationId xmlns:a16="http://schemas.microsoft.com/office/drawing/2014/main" id="{21609846-DD0F-EEA7-4029-AE82AE3F0842}"/>
              </a:ext>
            </a:extLst>
          </p:cNvPr>
          <p:cNvSpPr>
            <a:spLocks noGrp="1"/>
          </p:cNvSpPr>
          <p:nvPr>
            <p:ph type="sldNum" sz="quarter" idx="19"/>
          </p:nvPr>
        </p:nvSpPr>
        <p:spPr/>
        <p:txBody>
          <a:bodyPr/>
          <a:lstStyle/>
          <a:p>
            <a:fld id="{3B713F2D-763E-4FA7-AA2D-3F7456ADA4C8}" type="slidenum">
              <a:rPr lang="en-US" smtClean="0"/>
              <a:pPr/>
              <a:t>‹#›</a:t>
            </a:fld>
            <a:endParaRPr lang="en-US" dirty="0"/>
          </a:p>
        </p:txBody>
      </p:sp>
      <p:sp>
        <p:nvSpPr>
          <p:cNvPr id="5" name="TextBox 4">
            <a:extLst>
              <a:ext uri="{FF2B5EF4-FFF2-40B4-BE49-F238E27FC236}">
                <a16:creationId xmlns:a16="http://schemas.microsoft.com/office/drawing/2014/main" id="{2D28418E-8D27-DB7E-F9FB-F04C870ABB7A}"/>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6" name="Graphic 5" descr="Text with solid fill">
            <a:extLst>
              <a:ext uri="{FF2B5EF4-FFF2-40B4-BE49-F238E27FC236}">
                <a16:creationId xmlns:a16="http://schemas.microsoft.com/office/drawing/2014/main" id="{6A5109B7-7808-4738-70D4-4F993816B10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 r="104"/>
          <a:stretch/>
        </p:blipFill>
        <p:spPr>
          <a:xfrm>
            <a:off x="-1877302" y="1890079"/>
            <a:ext cx="264850" cy="265403"/>
          </a:xfrm>
          <a:prstGeom prst="rect">
            <a:avLst/>
          </a:prstGeom>
        </p:spPr>
      </p:pic>
      <p:sp>
        <p:nvSpPr>
          <p:cNvPr id="7" name="TextBox 6">
            <a:extLst>
              <a:ext uri="{FF2B5EF4-FFF2-40B4-BE49-F238E27FC236}">
                <a16:creationId xmlns:a16="http://schemas.microsoft.com/office/drawing/2014/main" id="{03C82D21-0899-1031-1191-2D4491F2B3A3}"/>
              </a:ext>
            </a:extLst>
          </p:cNvPr>
          <p:cNvSpPr txBox="1"/>
          <p:nvPr userDrawn="1"/>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8" name="Graphic 7" descr="Document with solid fill">
            <a:extLst>
              <a:ext uri="{FF2B5EF4-FFF2-40B4-BE49-F238E27FC236}">
                <a16:creationId xmlns:a16="http://schemas.microsoft.com/office/drawing/2014/main" id="{B2B04FB5-63B8-7A2E-CC34-424C52E60AB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0479" y="671920"/>
            <a:ext cx="251752" cy="251752"/>
          </a:xfrm>
          <a:prstGeom prst="rect">
            <a:avLst/>
          </a:prstGeom>
        </p:spPr>
      </p:pic>
      <p:sp>
        <p:nvSpPr>
          <p:cNvPr id="9" name="TextBox 8">
            <a:extLst>
              <a:ext uri="{FF2B5EF4-FFF2-40B4-BE49-F238E27FC236}">
                <a16:creationId xmlns:a16="http://schemas.microsoft.com/office/drawing/2014/main" id="{8C99DBC9-6A0E-A717-1859-7EEFEF44D17D}"/>
              </a:ext>
            </a:extLst>
          </p:cNvPr>
          <p:cNvSpPr txBox="1"/>
          <p:nvPr userDrawn="1"/>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content placeholders for a variety of content types: text, image, table, chart, SmartArt. Or, delete it and add your content as desired.</a:t>
            </a:r>
            <a:endParaRPr lang="en-US" sz="900" dirty="0">
              <a:solidFill>
                <a:schemeClr val="tx1"/>
              </a:solidFill>
              <a:latin typeface="+mn-lt"/>
            </a:endParaRPr>
          </a:p>
        </p:txBody>
      </p:sp>
    </p:spTree>
    <p:extLst>
      <p:ext uri="{BB962C8B-B14F-4D97-AF65-F5344CB8AC3E}">
        <p14:creationId xmlns:p14="http://schemas.microsoft.com/office/powerpoint/2010/main" val="3793484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Stats Columns ">
    <p:bg>
      <p:bgPr>
        <a:solidFill>
          <a:schemeClr val="accent3"/>
        </a:solidFill>
        <a:effectLst/>
      </p:bgPr>
    </p:bg>
    <p:spTree>
      <p:nvGrpSpPr>
        <p:cNvPr id="1" name=""/>
        <p:cNvGrpSpPr/>
        <p:nvPr/>
      </p:nvGrpSpPr>
      <p:grpSpPr>
        <a:xfrm>
          <a:off x="0" y="0"/>
          <a:ext cx="0" cy="0"/>
          <a:chOff x="0" y="0"/>
          <a:chExt cx="0" cy="0"/>
        </a:xfrm>
      </p:grpSpPr>
      <p:sp>
        <p:nvSpPr>
          <p:cNvPr id="15" name="Content Placeholder 16">
            <a:extLst>
              <a:ext uri="{FF2B5EF4-FFF2-40B4-BE49-F238E27FC236}">
                <a16:creationId xmlns:a16="http://schemas.microsoft.com/office/drawing/2014/main" id="{E28880FC-C770-485A-A2FE-F110BE63DC35}"/>
              </a:ext>
            </a:extLst>
          </p:cNvPr>
          <p:cNvSpPr>
            <a:spLocks noGrp="1"/>
          </p:cNvSpPr>
          <p:nvPr>
            <p:ph sz="quarter" idx="15" hasCustomPrompt="1"/>
          </p:nvPr>
        </p:nvSpPr>
        <p:spPr bwMode="white">
          <a:xfrm>
            <a:off x="4628271" y="3444608"/>
            <a:ext cx="2818831" cy="1240351"/>
          </a:xfrm>
        </p:spPr>
        <p:txBody>
          <a:bodyPr/>
          <a:lstStyle>
            <a:lvl1pPr marL="0" indent="0" algn="l">
              <a:spcBef>
                <a:spcPts val="2400"/>
              </a:spcBef>
              <a:buClr>
                <a:schemeClr val="bg1"/>
              </a:buClr>
              <a:buFont typeface="Arial" panose="020B0604020202020204" pitchFamily="34" charset="0"/>
              <a:buNone/>
              <a:defRPr sz="1800" b="0" cap="none" baseline="0">
                <a:solidFill>
                  <a:schemeClr val="tx2"/>
                </a:solidFill>
              </a:defRPr>
            </a:lvl1pPr>
            <a:lvl2pPr marL="0" indent="0">
              <a:spcBef>
                <a:spcPts val="2400"/>
              </a:spcBef>
              <a:buNone/>
              <a:defRPr sz="1800" b="0" cap="none" baseline="0">
                <a:solidFill>
                  <a:schemeClr val="bg1"/>
                </a:solidFill>
              </a:defRPr>
            </a:lvl2pPr>
            <a:lvl3pPr marL="0" indent="0">
              <a:spcBef>
                <a:spcPts val="2400"/>
              </a:spcBef>
              <a:buNone/>
              <a:defRPr sz="1800" b="0" cap="none" baseline="0">
                <a:solidFill>
                  <a:schemeClr val="bg1"/>
                </a:solidFill>
              </a:defRPr>
            </a:lvl3pPr>
            <a:lvl4pPr marL="0" indent="0">
              <a:spcBef>
                <a:spcPts val="2400"/>
              </a:spcBef>
              <a:buNone/>
              <a:defRPr sz="1800" b="0" cap="none" baseline="0">
                <a:solidFill>
                  <a:schemeClr val="bg1"/>
                </a:solidFill>
              </a:defRPr>
            </a:lvl4pPr>
            <a:lvl5pPr marL="0" indent="0">
              <a:spcBef>
                <a:spcPts val="2400"/>
              </a:spcBef>
              <a:buNone/>
              <a:defRPr sz="1800" b="0" cap="none" baseline="0">
                <a:solidFill>
                  <a:schemeClr val="bg1"/>
                </a:solidFill>
              </a:defRPr>
            </a:lvl5pPr>
          </a:lstStyle>
          <a:p>
            <a:pPr lvl="0"/>
            <a:r>
              <a:rPr lang="en-US" dirty="0"/>
              <a:t>Use the placeholders to showcase categories with detail or data highlights</a:t>
            </a:r>
          </a:p>
        </p:txBody>
      </p:sp>
      <p:sp>
        <p:nvSpPr>
          <p:cNvPr id="16" name="Content Placeholder 16">
            <a:extLst>
              <a:ext uri="{FF2B5EF4-FFF2-40B4-BE49-F238E27FC236}">
                <a16:creationId xmlns:a16="http://schemas.microsoft.com/office/drawing/2014/main" id="{2F4F6C7F-0470-42CC-BB9C-92B4C989BB56}"/>
              </a:ext>
            </a:extLst>
          </p:cNvPr>
          <p:cNvSpPr>
            <a:spLocks noGrp="1"/>
          </p:cNvSpPr>
          <p:nvPr>
            <p:ph sz="quarter" idx="16" hasCustomPrompt="1"/>
          </p:nvPr>
        </p:nvSpPr>
        <p:spPr>
          <a:xfrm>
            <a:off x="8524860" y="3444608"/>
            <a:ext cx="2818831" cy="1240351"/>
          </a:xfrm>
        </p:spPr>
        <p:txBody>
          <a:bodyPr/>
          <a:lstStyle>
            <a:lvl1pPr marL="0" indent="0" algn="l">
              <a:spcBef>
                <a:spcPts val="2400"/>
              </a:spcBef>
              <a:buClr>
                <a:schemeClr val="bg1"/>
              </a:buClr>
              <a:buFont typeface="Arial" panose="020B0604020202020204" pitchFamily="34" charset="0"/>
              <a:buNone/>
              <a:defRPr sz="1800" b="0" cap="none" baseline="0">
                <a:solidFill>
                  <a:schemeClr val="tx2"/>
                </a:solidFill>
              </a:defRPr>
            </a:lvl1pPr>
            <a:lvl2pPr marL="0" indent="0">
              <a:spcBef>
                <a:spcPts val="2400"/>
              </a:spcBef>
              <a:buNone/>
              <a:defRPr sz="1800" b="0" cap="none" baseline="0">
                <a:solidFill>
                  <a:schemeClr val="bg1"/>
                </a:solidFill>
              </a:defRPr>
            </a:lvl2pPr>
            <a:lvl3pPr marL="0" indent="0">
              <a:spcBef>
                <a:spcPts val="2400"/>
              </a:spcBef>
              <a:buNone/>
              <a:defRPr sz="1800" b="0" cap="none" baseline="0">
                <a:solidFill>
                  <a:schemeClr val="bg1"/>
                </a:solidFill>
              </a:defRPr>
            </a:lvl3pPr>
            <a:lvl4pPr marL="0" indent="0">
              <a:spcBef>
                <a:spcPts val="2400"/>
              </a:spcBef>
              <a:buNone/>
              <a:defRPr sz="1800" b="0" cap="none" baseline="0">
                <a:solidFill>
                  <a:schemeClr val="bg1"/>
                </a:solidFill>
              </a:defRPr>
            </a:lvl4pPr>
            <a:lvl5pPr marL="0" indent="0">
              <a:spcBef>
                <a:spcPts val="2400"/>
              </a:spcBef>
              <a:buNone/>
              <a:defRPr sz="1800" b="0" cap="none" baseline="0">
                <a:solidFill>
                  <a:schemeClr val="bg1"/>
                </a:solidFill>
              </a:defRPr>
            </a:lvl5pPr>
          </a:lstStyle>
          <a:p>
            <a:pPr lvl="0"/>
            <a:r>
              <a:rPr lang="en-US" dirty="0"/>
              <a:t>Use the placeholders to showcase categories with detail or data highlights</a:t>
            </a:r>
          </a:p>
        </p:txBody>
      </p:sp>
      <p:sp>
        <p:nvSpPr>
          <p:cNvPr id="17" name="Text Placeholder 9">
            <a:extLst>
              <a:ext uri="{FF2B5EF4-FFF2-40B4-BE49-F238E27FC236}">
                <a16:creationId xmlns:a16="http://schemas.microsoft.com/office/drawing/2014/main" id="{F18E6D69-3E75-40BB-B314-CC165B57E0B7}"/>
              </a:ext>
            </a:extLst>
          </p:cNvPr>
          <p:cNvSpPr>
            <a:spLocks noGrp="1"/>
          </p:cNvSpPr>
          <p:nvPr>
            <p:ph type="body" sz="quarter" idx="13" hasCustomPrompt="1"/>
          </p:nvPr>
        </p:nvSpPr>
        <p:spPr bwMode="white">
          <a:xfrm>
            <a:off x="4628271" y="2830460"/>
            <a:ext cx="2818831" cy="196933"/>
          </a:xfrm>
        </p:spPr>
        <p:txBody>
          <a:bodyPr anchor="t"/>
          <a:lstStyle>
            <a:lvl1pPr marL="0" indent="0" algn="l">
              <a:buFont typeface="Arial" panose="020B0604020202020204" pitchFamily="34" charset="0"/>
              <a:buNone/>
              <a:defRPr sz="1800" b="1" cap="all" spc="100" baseline="0">
                <a:solidFill>
                  <a:schemeClr val="tx2"/>
                </a:solidFill>
                <a:latin typeface="+mn-lt"/>
              </a:defRPr>
            </a:lvl1pPr>
            <a:lvl2pPr marL="0" indent="0">
              <a:buFont typeface="Arial" panose="020B0604020202020204" pitchFamily="34" charset="0"/>
              <a:buNone/>
              <a:defRPr sz="1000" b="1" cap="all" baseline="0"/>
            </a:lvl2pPr>
            <a:lvl3pPr marL="0" indent="0">
              <a:buFont typeface="Arial" panose="020B0604020202020204" pitchFamily="34" charset="0"/>
              <a:buNone/>
              <a:defRPr sz="1000" b="1" cap="all" baseline="0"/>
            </a:lvl3pPr>
            <a:lvl4pPr marL="0" indent="0">
              <a:buFont typeface="Arial" panose="020B0604020202020204" pitchFamily="34" charset="0"/>
              <a:buNone/>
              <a:defRPr sz="1000" b="1" cap="all" baseline="0"/>
            </a:lvl4pPr>
            <a:lvl5pPr marL="0" indent="0">
              <a:buFont typeface="Arial" panose="020B0604020202020204" pitchFamily="34" charset="0"/>
              <a:buNone/>
              <a:defRPr sz="1000" b="1" cap="all" baseline="0"/>
            </a:lvl5pPr>
          </a:lstStyle>
          <a:p>
            <a:pPr lvl="0"/>
            <a:r>
              <a:rPr lang="en-US" dirty="0"/>
              <a:t>Stat label</a:t>
            </a:r>
          </a:p>
        </p:txBody>
      </p:sp>
      <p:sp>
        <p:nvSpPr>
          <p:cNvPr id="18" name="Text Placeholder 9">
            <a:extLst>
              <a:ext uri="{FF2B5EF4-FFF2-40B4-BE49-F238E27FC236}">
                <a16:creationId xmlns:a16="http://schemas.microsoft.com/office/drawing/2014/main" id="{8F7FCDE9-F896-4FDD-91F2-F018EDC7A8D9}"/>
              </a:ext>
            </a:extLst>
          </p:cNvPr>
          <p:cNvSpPr>
            <a:spLocks noGrp="1"/>
          </p:cNvSpPr>
          <p:nvPr>
            <p:ph type="body" sz="quarter" idx="17" hasCustomPrompt="1"/>
          </p:nvPr>
        </p:nvSpPr>
        <p:spPr>
          <a:xfrm>
            <a:off x="8529294" y="2830460"/>
            <a:ext cx="2818831" cy="196933"/>
          </a:xfrm>
        </p:spPr>
        <p:txBody>
          <a:bodyPr anchor="t"/>
          <a:lstStyle>
            <a:lvl1pPr marL="0" indent="0" algn="l">
              <a:buFont typeface="Arial" panose="020B0604020202020204" pitchFamily="34" charset="0"/>
              <a:buNone/>
              <a:defRPr sz="1800" b="1" cap="all" spc="100" baseline="0">
                <a:solidFill>
                  <a:schemeClr val="tx2"/>
                </a:solidFill>
                <a:latin typeface="+mn-lt"/>
              </a:defRPr>
            </a:lvl1pPr>
            <a:lvl2pPr marL="0" indent="0">
              <a:buFont typeface="Arial" panose="020B0604020202020204" pitchFamily="34" charset="0"/>
              <a:buNone/>
              <a:defRPr sz="1000" b="1" cap="all" baseline="0"/>
            </a:lvl2pPr>
            <a:lvl3pPr marL="0" indent="0">
              <a:buFont typeface="Arial" panose="020B0604020202020204" pitchFamily="34" charset="0"/>
              <a:buNone/>
              <a:defRPr sz="1000" b="1" cap="all" baseline="0"/>
            </a:lvl3pPr>
            <a:lvl4pPr marL="0" indent="0">
              <a:buFont typeface="Arial" panose="020B0604020202020204" pitchFamily="34" charset="0"/>
              <a:buNone/>
              <a:defRPr sz="1000" b="1" cap="all" baseline="0"/>
            </a:lvl4pPr>
            <a:lvl5pPr marL="0" indent="0">
              <a:buFont typeface="Arial" panose="020B0604020202020204" pitchFamily="34" charset="0"/>
              <a:buNone/>
              <a:defRPr sz="1000" b="1" cap="all" baseline="0"/>
            </a:lvl5pPr>
          </a:lstStyle>
          <a:p>
            <a:pPr lvl="0"/>
            <a:r>
              <a:rPr lang="en-US" dirty="0"/>
              <a:t>Stat label</a:t>
            </a:r>
          </a:p>
        </p:txBody>
      </p:sp>
      <p:sp>
        <p:nvSpPr>
          <p:cNvPr id="13" name="Title 1">
            <a:extLst>
              <a:ext uri="{FF2B5EF4-FFF2-40B4-BE49-F238E27FC236}">
                <a16:creationId xmlns:a16="http://schemas.microsoft.com/office/drawing/2014/main" id="{68AB29E0-3819-4B1C-A007-EC692DDEE59C}"/>
              </a:ext>
            </a:extLst>
          </p:cNvPr>
          <p:cNvSpPr>
            <a:spLocks noGrp="1"/>
          </p:cNvSpPr>
          <p:nvPr>
            <p:ph type="title" hasCustomPrompt="1"/>
          </p:nvPr>
        </p:nvSpPr>
        <p:spPr bwMode="white">
          <a:xfrm>
            <a:off x="681380" y="2830460"/>
            <a:ext cx="2790466" cy="148530"/>
          </a:xfrm>
        </p:spPr>
        <p:txBody>
          <a:bodyPr anchor="t"/>
          <a:lstStyle>
            <a:lvl1pPr algn="l">
              <a:defRPr sz="1800" b="1" i="0" cap="all" spc="100" baseline="0">
                <a:solidFill>
                  <a:schemeClr val="tx2"/>
                </a:solidFill>
                <a:latin typeface="+mn-lt"/>
              </a:defRPr>
            </a:lvl1pPr>
          </a:lstStyle>
          <a:p>
            <a:r>
              <a:rPr lang="en-US" dirty="0"/>
              <a:t>Stat label</a:t>
            </a:r>
          </a:p>
        </p:txBody>
      </p:sp>
      <p:sp>
        <p:nvSpPr>
          <p:cNvPr id="14" name="Content Placeholder 16">
            <a:extLst>
              <a:ext uri="{FF2B5EF4-FFF2-40B4-BE49-F238E27FC236}">
                <a16:creationId xmlns:a16="http://schemas.microsoft.com/office/drawing/2014/main" id="{FA63F461-B7BE-4C56-A44A-E0A1AF05066D}"/>
              </a:ext>
            </a:extLst>
          </p:cNvPr>
          <p:cNvSpPr>
            <a:spLocks noGrp="1"/>
          </p:cNvSpPr>
          <p:nvPr>
            <p:ph sz="quarter" idx="14" hasCustomPrompt="1"/>
          </p:nvPr>
        </p:nvSpPr>
        <p:spPr bwMode="white">
          <a:xfrm>
            <a:off x="676897" y="3444608"/>
            <a:ext cx="2818831" cy="1240351"/>
          </a:xfrm>
        </p:spPr>
        <p:txBody>
          <a:bodyPr/>
          <a:lstStyle>
            <a:lvl1pPr marL="0" indent="0" algn="l">
              <a:spcBef>
                <a:spcPts val="2400"/>
              </a:spcBef>
              <a:buClr>
                <a:schemeClr val="bg1"/>
              </a:buClr>
              <a:buFont typeface="Arial" panose="020B0604020202020204" pitchFamily="34" charset="0"/>
              <a:buNone/>
              <a:defRPr sz="1800" b="0" cap="none" baseline="0">
                <a:solidFill>
                  <a:schemeClr val="tx2"/>
                </a:solidFill>
              </a:defRPr>
            </a:lvl1pPr>
            <a:lvl2pPr marL="0" indent="0">
              <a:spcBef>
                <a:spcPts val="2400"/>
              </a:spcBef>
              <a:buNone/>
              <a:defRPr sz="1800" b="0" cap="none" baseline="0">
                <a:solidFill>
                  <a:schemeClr val="bg1"/>
                </a:solidFill>
              </a:defRPr>
            </a:lvl2pPr>
            <a:lvl3pPr marL="0" indent="0">
              <a:spcBef>
                <a:spcPts val="2400"/>
              </a:spcBef>
              <a:buNone/>
              <a:defRPr sz="1800" b="0" cap="none" baseline="0">
                <a:solidFill>
                  <a:schemeClr val="bg1"/>
                </a:solidFill>
              </a:defRPr>
            </a:lvl3pPr>
            <a:lvl4pPr marL="0" indent="0">
              <a:spcBef>
                <a:spcPts val="2400"/>
              </a:spcBef>
              <a:buNone/>
              <a:defRPr sz="1800" b="0" cap="none" baseline="0">
                <a:solidFill>
                  <a:schemeClr val="bg1"/>
                </a:solidFill>
              </a:defRPr>
            </a:lvl4pPr>
            <a:lvl5pPr marL="0" indent="0">
              <a:spcBef>
                <a:spcPts val="2400"/>
              </a:spcBef>
              <a:buNone/>
              <a:defRPr sz="1800" b="0" cap="none" baseline="0">
                <a:solidFill>
                  <a:schemeClr val="bg1"/>
                </a:solidFill>
              </a:defRPr>
            </a:lvl5pPr>
          </a:lstStyle>
          <a:p>
            <a:pPr lvl="0"/>
            <a:r>
              <a:rPr lang="en-US" dirty="0"/>
              <a:t>Use the placeholders to showcase categories with detail or data highlights</a:t>
            </a:r>
          </a:p>
        </p:txBody>
      </p:sp>
      <p:sp>
        <p:nvSpPr>
          <p:cNvPr id="10" name="TextBox 9">
            <a:extLst>
              <a:ext uri="{FF2B5EF4-FFF2-40B4-BE49-F238E27FC236}">
                <a16:creationId xmlns:a16="http://schemas.microsoft.com/office/drawing/2014/main" id="{F2D6EB29-E770-320A-1C08-AAE3ABE2AF5B}"/>
              </a:ext>
            </a:extLst>
          </p:cNvPr>
          <p:cNvSpPr txBox="1"/>
          <p:nvPr/>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24" name="Graphic 23" descr="Document with solid fill">
            <a:extLst>
              <a:ext uri="{FF2B5EF4-FFF2-40B4-BE49-F238E27FC236}">
                <a16:creationId xmlns:a16="http://schemas.microsoft.com/office/drawing/2014/main" id="{BE9F6F72-D08A-D70F-C24C-7506984090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70479" y="723924"/>
            <a:ext cx="251752" cy="251752"/>
          </a:xfrm>
          <a:prstGeom prst="rect">
            <a:avLst/>
          </a:prstGeom>
        </p:spPr>
      </p:pic>
      <p:sp>
        <p:nvSpPr>
          <p:cNvPr id="25" name="TextBox 24">
            <a:extLst>
              <a:ext uri="{FF2B5EF4-FFF2-40B4-BE49-F238E27FC236}">
                <a16:creationId xmlns:a16="http://schemas.microsoft.com/office/drawing/2014/main" id="{CAD3AFD1-CFAF-7E61-6FF9-3CB489541E63}"/>
              </a:ext>
            </a:extLst>
          </p:cNvPr>
          <p:cNvSpPr txBox="1"/>
          <p:nvPr/>
        </p:nvSpPr>
        <p:spPr>
          <a:xfrm>
            <a:off x="-1554858" y="703086"/>
            <a:ext cx="1319384" cy="12464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This layout is best for impactful stats. However, you can use the content placeholders for a variety of content types: text, image, table, chart, SmartArt. Or, delete and add your content as desired.</a:t>
            </a:r>
            <a:endParaRPr lang="en-US" sz="900" dirty="0">
              <a:solidFill>
                <a:schemeClr val="tx1"/>
              </a:solidFill>
              <a:latin typeface="+mn-lt"/>
            </a:endParaRPr>
          </a:p>
        </p:txBody>
      </p:sp>
      <p:sp>
        <p:nvSpPr>
          <p:cNvPr id="2" name="Rectangle: Diagonal Corners Rounded 1">
            <a:extLst>
              <a:ext uri="{FF2B5EF4-FFF2-40B4-BE49-F238E27FC236}">
                <a16:creationId xmlns:a16="http://schemas.microsoft.com/office/drawing/2014/main" id="{7677DFF2-46CB-444D-FCC9-B85539F5EF49}"/>
              </a:ext>
            </a:extLst>
          </p:cNvPr>
          <p:cNvSpPr/>
          <p:nvPr userDrawn="1"/>
        </p:nvSpPr>
        <p:spPr bwMode="ltGray">
          <a:xfrm flipH="1">
            <a:off x="389609" y="663441"/>
            <a:ext cx="3478699" cy="5426766"/>
          </a:xfrm>
          <a:prstGeom prst="round2DiagRect">
            <a:avLst>
              <a:gd name="adj1" fmla="val 32946"/>
              <a:gd name="adj2" fmla="val 0"/>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Diagonal Corners Rounded 2">
            <a:extLst>
              <a:ext uri="{FF2B5EF4-FFF2-40B4-BE49-F238E27FC236}">
                <a16:creationId xmlns:a16="http://schemas.microsoft.com/office/drawing/2014/main" id="{1E61C054-75C9-38B8-4AA5-FF7AB2E4A259}"/>
              </a:ext>
            </a:extLst>
          </p:cNvPr>
          <p:cNvSpPr/>
          <p:nvPr userDrawn="1"/>
        </p:nvSpPr>
        <p:spPr bwMode="ltGray">
          <a:xfrm flipH="1">
            <a:off x="4298337" y="663441"/>
            <a:ext cx="3478699" cy="5533121"/>
          </a:xfrm>
          <a:prstGeom prst="round2DiagRect">
            <a:avLst>
              <a:gd name="adj1" fmla="val 32946"/>
              <a:gd name="adj2" fmla="val 0"/>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Diagonal Corners Rounded 3">
            <a:extLst>
              <a:ext uri="{FF2B5EF4-FFF2-40B4-BE49-F238E27FC236}">
                <a16:creationId xmlns:a16="http://schemas.microsoft.com/office/drawing/2014/main" id="{37F6143A-5B86-1671-68A4-C22B1A3AFD3B}"/>
              </a:ext>
            </a:extLst>
          </p:cNvPr>
          <p:cNvSpPr/>
          <p:nvPr userDrawn="1"/>
        </p:nvSpPr>
        <p:spPr bwMode="ltGray">
          <a:xfrm flipH="1">
            <a:off x="8207066" y="663441"/>
            <a:ext cx="3478699" cy="5533121"/>
          </a:xfrm>
          <a:prstGeom prst="round2DiagRect">
            <a:avLst>
              <a:gd name="adj1" fmla="val 32946"/>
              <a:gd name="adj2" fmla="val 0"/>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7A4D357-AE15-2703-876A-C8FDF9C50604}"/>
              </a:ext>
            </a:extLst>
          </p:cNvPr>
          <p:cNvSpPr>
            <a:spLocks noGrp="1"/>
          </p:cNvSpPr>
          <p:nvPr>
            <p:ph type="body" sz="quarter" idx="24" hasCustomPrompt="1"/>
          </p:nvPr>
        </p:nvSpPr>
        <p:spPr>
          <a:xfrm>
            <a:off x="689321" y="1879373"/>
            <a:ext cx="2790466" cy="951087"/>
          </a:xfrm>
        </p:spPr>
        <p:txBody>
          <a:bodyPr/>
          <a:lstStyle>
            <a:lvl1pPr>
              <a:buNone/>
              <a:defRPr sz="6600" b="1">
                <a:solidFill>
                  <a:schemeClr val="tx2"/>
                </a:solidFill>
              </a:defRPr>
            </a:lvl1pPr>
            <a:lvl2pPr marL="0" indent="0">
              <a:buFont typeface="Arial" panose="020B0604020202020204" pitchFamily="34" charset="0"/>
              <a:buNone/>
              <a:defRPr/>
            </a:lvl2pPr>
            <a:lvl3pPr marL="169863" indent="0">
              <a:buNone/>
              <a:defRPr/>
            </a:lvl3pPr>
            <a:lvl4pPr marL="342900" indent="0">
              <a:buNone/>
              <a:defRPr/>
            </a:lvl4pPr>
            <a:lvl5pPr>
              <a:buNone/>
              <a:defRPr/>
            </a:lvl5pPr>
          </a:lstStyle>
          <a:p>
            <a:pPr lvl="0"/>
            <a:r>
              <a:rPr lang="en-US" dirty="0"/>
              <a:t>XX%</a:t>
            </a:r>
          </a:p>
        </p:txBody>
      </p:sp>
      <p:sp>
        <p:nvSpPr>
          <p:cNvPr id="22" name="Text Placeholder 8">
            <a:extLst>
              <a:ext uri="{FF2B5EF4-FFF2-40B4-BE49-F238E27FC236}">
                <a16:creationId xmlns:a16="http://schemas.microsoft.com/office/drawing/2014/main" id="{F860710B-2409-FFE4-77BC-AA6DC3D396E5}"/>
              </a:ext>
            </a:extLst>
          </p:cNvPr>
          <p:cNvSpPr>
            <a:spLocks noGrp="1"/>
          </p:cNvSpPr>
          <p:nvPr>
            <p:ph type="body" sz="quarter" idx="25" hasCustomPrompt="1"/>
          </p:nvPr>
        </p:nvSpPr>
        <p:spPr>
          <a:xfrm>
            <a:off x="4628271" y="1879373"/>
            <a:ext cx="2790466" cy="951087"/>
          </a:xfrm>
        </p:spPr>
        <p:txBody>
          <a:bodyPr/>
          <a:lstStyle>
            <a:lvl1pPr>
              <a:buNone/>
              <a:defRPr sz="6600" b="1">
                <a:solidFill>
                  <a:schemeClr val="tx2"/>
                </a:solidFill>
              </a:defRPr>
            </a:lvl1pPr>
            <a:lvl2pPr marL="0" indent="0">
              <a:buFont typeface="Arial" panose="020B0604020202020204" pitchFamily="34" charset="0"/>
              <a:buNone/>
              <a:defRPr/>
            </a:lvl2pPr>
            <a:lvl3pPr marL="169863" indent="0">
              <a:buNone/>
              <a:defRPr/>
            </a:lvl3pPr>
            <a:lvl4pPr marL="342900" indent="0">
              <a:buNone/>
              <a:defRPr/>
            </a:lvl4pPr>
            <a:lvl5pPr>
              <a:buNone/>
              <a:defRPr/>
            </a:lvl5pPr>
          </a:lstStyle>
          <a:p>
            <a:pPr lvl="0"/>
            <a:r>
              <a:rPr lang="en-US" dirty="0"/>
              <a:t>XX%</a:t>
            </a:r>
          </a:p>
        </p:txBody>
      </p:sp>
      <p:sp>
        <p:nvSpPr>
          <p:cNvPr id="23" name="Text Placeholder 8">
            <a:extLst>
              <a:ext uri="{FF2B5EF4-FFF2-40B4-BE49-F238E27FC236}">
                <a16:creationId xmlns:a16="http://schemas.microsoft.com/office/drawing/2014/main" id="{542DFBAF-4C75-5FE4-6C7E-F1353C09B37F}"/>
              </a:ext>
            </a:extLst>
          </p:cNvPr>
          <p:cNvSpPr>
            <a:spLocks noGrp="1"/>
          </p:cNvSpPr>
          <p:nvPr>
            <p:ph type="body" sz="quarter" idx="26" hasCustomPrompt="1"/>
          </p:nvPr>
        </p:nvSpPr>
        <p:spPr>
          <a:xfrm>
            <a:off x="8524860" y="1879373"/>
            <a:ext cx="2790466" cy="951087"/>
          </a:xfrm>
        </p:spPr>
        <p:txBody>
          <a:bodyPr/>
          <a:lstStyle>
            <a:lvl1pPr>
              <a:buNone/>
              <a:defRPr sz="6600" b="1">
                <a:solidFill>
                  <a:schemeClr val="tx2"/>
                </a:solidFill>
              </a:defRPr>
            </a:lvl1pPr>
            <a:lvl2pPr marL="0" indent="0">
              <a:buFont typeface="Arial" panose="020B0604020202020204" pitchFamily="34" charset="0"/>
              <a:buNone/>
              <a:defRPr/>
            </a:lvl2pPr>
            <a:lvl3pPr marL="169863" indent="0">
              <a:buNone/>
              <a:defRPr/>
            </a:lvl3pPr>
            <a:lvl4pPr marL="342900" indent="0">
              <a:buNone/>
              <a:defRPr/>
            </a:lvl4pPr>
            <a:lvl5pPr>
              <a:buNone/>
              <a:defRPr/>
            </a:lvl5pPr>
          </a:lstStyle>
          <a:p>
            <a:pPr lvl="0"/>
            <a:r>
              <a:rPr lang="en-US" dirty="0"/>
              <a:t>XX%</a:t>
            </a:r>
          </a:p>
        </p:txBody>
      </p:sp>
      <p:sp>
        <p:nvSpPr>
          <p:cNvPr id="5" name="Footer Placeholder 4">
            <a:extLst>
              <a:ext uri="{FF2B5EF4-FFF2-40B4-BE49-F238E27FC236}">
                <a16:creationId xmlns:a16="http://schemas.microsoft.com/office/drawing/2014/main" id="{7456D8B3-43DC-AAB7-FE2D-1F59D3B9CE07}"/>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5C82EFAC-3CD1-B544-EAFB-311902D5D355}"/>
              </a:ext>
            </a:extLst>
          </p:cNvPr>
          <p:cNvSpPr>
            <a:spLocks noGrp="1"/>
          </p:cNvSpPr>
          <p:nvPr>
            <p:ph type="sldNum" sz="quarter" idx="28"/>
          </p:nvPr>
        </p:nvSpPr>
        <p:spPr/>
        <p:txBody>
          <a:bodyPr/>
          <a:lstStyle/>
          <a:p>
            <a:fld id="{3B713F2D-763E-4FA7-AA2D-3F7456ADA4C8}" type="slidenum">
              <a:rPr lang="en-US" smtClean="0"/>
              <a:pPr/>
              <a:t>‹#›</a:t>
            </a:fld>
            <a:endParaRPr lang="en-US" dirty="0"/>
          </a:p>
        </p:txBody>
      </p:sp>
    </p:spTree>
    <p:extLst>
      <p:ext uri="{BB962C8B-B14F-4D97-AF65-F5344CB8AC3E}">
        <p14:creationId xmlns:p14="http://schemas.microsoft.com/office/powerpoint/2010/main" val="308517749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B2747B8-C2B0-7274-0B4B-FB171E5229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919"/>
          <a:stretch/>
        </p:blipFill>
        <p:spPr>
          <a:xfrm>
            <a:off x="4623412" y="0"/>
            <a:ext cx="7567354" cy="6858000"/>
          </a:xfrm>
          <a:prstGeom prst="rect">
            <a:avLst/>
          </a:prstGeom>
        </p:spPr>
      </p:pic>
      <p:sp>
        <p:nvSpPr>
          <p:cNvPr id="2" name="Title 1">
            <a:extLst>
              <a:ext uri="{FF2B5EF4-FFF2-40B4-BE49-F238E27FC236}">
                <a16:creationId xmlns:a16="http://schemas.microsoft.com/office/drawing/2014/main" id="{B59A8D38-1758-0390-9A81-45586CB2D8FD}"/>
              </a:ext>
            </a:extLst>
          </p:cNvPr>
          <p:cNvSpPr>
            <a:spLocks noGrp="1"/>
          </p:cNvSpPr>
          <p:nvPr>
            <p:ph type="title"/>
          </p:nvPr>
        </p:nvSpPr>
        <p:spPr>
          <a:xfrm>
            <a:off x="526890" y="1709738"/>
            <a:ext cx="7067404" cy="2730851"/>
          </a:xfrm>
        </p:spPr>
        <p:txBody>
          <a:bodyPr anchor="b"/>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FA9B9A-053A-9945-1970-3F1E49AE1EDE}"/>
              </a:ext>
            </a:extLst>
          </p:cNvPr>
          <p:cNvSpPr>
            <a:spLocks noGrp="1"/>
          </p:cNvSpPr>
          <p:nvPr>
            <p:ph type="body" idx="1"/>
          </p:nvPr>
        </p:nvSpPr>
        <p:spPr>
          <a:xfrm>
            <a:off x="526891" y="4580227"/>
            <a:ext cx="5787704" cy="635240"/>
          </a:xfrm>
        </p:spPr>
        <p:txBody>
          <a:bodyPr/>
          <a:lstStyle>
            <a:lvl1pPr marL="0" indent="0">
              <a:spcBef>
                <a:spcPts val="0"/>
              </a:spcBef>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257590CD-EE36-7B07-1231-3364D09A7CB1}"/>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EE02EFAA-1771-4CF7-6D17-ADE25594F7D6}"/>
              </a:ext>
            </a:extLst>
          </p:cNvPr>
          <p:cNvSpPr>
            <a:spLocks noGrp="1"/>
          </p:cNvSpPr>
          <p:nvPr>
            <p:ph type="sldNum" sz="quarter" idx="11"/>
          </p:nvPr>
        </p:nvSpPr>
        <p:spPr/>
        <p:txBody>
          <a:bodyPr/>
          <a:lstStyle/>
          <a:p>
            <a:fld id="{3B713F2D-763E-4FA7-AA2D-3F7456ADA4C8}" type="slidenum">
              <a:rPr lang="en-US" smtClean="0"/>
              <a:t>‹#›</a:t>
            </a:fld>
            <a:endParaRPr lang="en-US"/>
          </a:p>
        </p:txBody>
      </p:sp>
    </p:spTree>
    <p:extLst>
      <p:ext uri="{BB962C8B-B14F-4D97-AF65-F5344CB8AC3E}">
        <p14:creationId xmlns:p14="http://schemas.microsoft.com/office/powerpoint/2010/main" val="245218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Title and Content with Fl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0B9F2B-B661-19B0-5091-B3F862846165}"/>
              </a:ext>
            </a:extLst>
          </p:cNvPr>
          <p:cNvSpPr>
            <a:spLocks noGrp="1"/>
          </p:cNvSpPr>
          <p:nvPr>
            <p:ph idx="1"/>
          </p:nvPr>
        </p:nvSpPr>
        <p:spPr>
          <a:xfrm>
            <a:off x="729129" y="1501446"/>
            <a:ext cx="6393863" cy="4531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DEE44A9E-6989-5875-14B7-DD3FB87EF9AD}"/>
              </a:ext>
            </a:extLst>
          </p:cNvPr>
          <p:cNvSpPr>
            <a:spLocks noGrp="1"/>
          </p:cNvSpPr>
          <p:nvPr>
            <p:ph type="ftr" sz="quarter" idx="10"/>
          </p:nvPr>
        </p:nvSpPr>
        <p:spPr>
          <a:xfrm>
            <a:off x="907054" y="6310313"/>
            <a:ext cx="9617727" cy="288791"/>
          </a:xfrm>
        </p:spPr>
        <p:txBody>
          <a:bodyPr/>
          <a:lstStyle/>
          <a:p>
            <a:endParaRPr lang="en-US" dirty="0"/>
          </a:p>
        </p:txBody>
      </p:sp>
      <p:sp>
        <p:nvSpPr>
          <p:cNvPr id="8" name="Slide Number Placeholder 7">
            <a:extLst>
              <a:ext uri="{FF2B5EF4-FFF2-40B4-BE49-F238E27FC236}">
                <a16:creationId xmlns:a16="http://schemas.microsoft.com/office/drawing/2014/main" id="{B71AE165-2E37-881F-C7F0-AD4F522891CF}"/>
              </a:ext>
            </a:extLst>
          </p:cNvPr>
          <p:cNvSpPr>
            <a:spLocks noGrp="1"/>
          </p:cNvSpPr>
          <p:nvPr>
            <p:ph type="sldNum" sz="quarter" idx="11"/>
          </p:nvPr>
        </p:nvSpPr>
        <p:spPr/>
        <p:txBody>
          <a:bodyPr/>
          <a:lstStyle/>
          <a:p>
            <a:fld id="{3B713F2D-763E-4FA7-AA2D-3F7456ADA4C8}" type="slidenum">
              <a:rPr lang="en-US" smtClean="0"/>
              <a:pPr/>
              <a:t>‹#›</a:t>
            </a:fld>
            <a:endParaRPr lang="en-US" dirty="0"/>
          </a:p>
        </p:txBody>
      </p:sp>
      <p:sp>
        <p:nvSpPr>
          <p:cNvPr id="5" name="Picture Placeholder 4">
            <a:extLst>
              <a:ext uri="{FF2B5EF4-FFF2-40B4-BE49-F238E27FC236}">
                <a16:creationId xmlns:a16="http://schemas.microsoft.com/office/drawing/2014/main" id="{9728F1C0-D98D-8F41-F3A7-0C6D1652629C}"/>
              </a:ext>
            </a:extLst>
          </p:cNvPr>
          <p:cNvSpPr>
            <a:spLocks noGrp="1"/>
          </p:cNvSpPr>
          <p:nvPr>
            <p:ph type="pic" sz="quarter" idx="12" hasCustomPrompt="1"/>
          </p:nvPr>
        </p:nvSpPr>
        <p:spPr>
          <a:xfrm>
            <a:off x="7051641" y="1"/>
            <a:ext cx="5140359" cy="5119771"/>
          </a:xfrm>
          <a:custGeom>
            <a:avLst/>
            <a:gdLst>
              <a:gd name="connsiteX0" fmla="*/ 2520448 w 5140359"/>
              <a:gd name="connsiteY0" fmla="*/ 0 h 5119771"/>
              <a:gd name="connsiteX1" fmla="*/ 5140359 w 5140359"/>
              <a:gd name="connsiteY1" fmla="*/ 0 h 5119771"/>
              <a:gd name="connsiteX2" fmla="*/ 5140359 w 5140359"/>
              <a:gd name="connsiteY2" fmla="*/ 2619771 h 5119771"/>
              <a:gd name="connsiteX3" fmla="*/ 4797093 w 5140359"/>
              <a:gd name="connsiteY3" fmla="*/ 2276505 h 5119771"/>
              <a:gd name="connsiteX4" fmla="*/ 4797093 w 5140359"/>
              <a:gd name="connsiteY4" fmla="*/ 4328163 h 5119771"/>
              <a:gd name="connsiteX5" fmla="*/ 4659653 w 5140359"/>
              <a:gd name="connsiteY5" fmla="*/ 4660145 h 5119771"/>
              <a:gd name="connsiteX6" fmla="*/ 4199328 w 5140359"/>
              <a:gd name="connsiteY6" fmla="*/ 5119771 h 5119771"/>
              <a:gd name="connsiteX7" fmla="*/ 3740543 w 5140359"/>
              <a:gd name="connsiteY7" fmla="*/ 4660145 h 5119771"/>
              <a:gd name="connsiteX8" fmla="*/ 3603523 w 5140359"/>
              <a:gd name="connsiteY8" fmla="*/ 4328163 h 5119771"/>
              <a:gd name="connsiteX9" fmla="*/ 3599184 w 5140359"/>
              <a:gd name="connsiteY9" fmla="*/ 3471614 h 5119771"/>
              <a:gd name="connsiteX10" fmla="*/ 3599184 w 5140359"/>
              <a:gd name="connsiteY10" fmla="*/ 2276085 h 5119771"/>
              <a:gd name="connsiteX11" fmla="*/ 3598904 w 5140359"/>
              <a:gd name="connsiteY11" fmla="*/ 2275805 h 5119771"/>
              <a:gd name="connsiteX12" fmla="*/ 2766568 w 5140359"/>
              <a:gd name="connsiteY12" fmla="*/ 3108141 h 5119771"/>
              <a:gd name="connsiteX13" fmla="*/ 2470135 w 5140359"/>
              <a:gd name="connsiteY13" fmla="*/ 3231025 h 5119771"/>
              <a:gd name="connsiteX14" fmla="*/ 1888466 w 5140359"/>
              <a:gd name="connsiteY14" fmla="*/ 3231025 h 5119771"/>
              <a:gd name="connsiteX15" fmla="*/ 1889726 w 5140359"/>
              <a:gd name="connsiteY15" fmla="*/ 2651036 h 5119771"/>
              <a:gd name="connsiteX16" fmla="*/ 2012610 w 5140359"/>
              <a:gd name="connsiteY16" fmla="*/ 2354602 h 5119771"/>
              <a:gd name="connsiteX17" fmla="*/ 2848724 w 5140359"/>
              <a:gd name="connsiteY17" fmla="*/ 1518488 h 5119771"/>
              <a:gd name="connsiteX18" fmla="*/ 1649696 w 5140359"/>
              <a:gd name="connsiteY18" fmla="*/ 1521287 h 5119771"/>
              <a:gd name="connsiteX19" fmla="*/ 791608 w 5140359"/>
              <a:gd name="connsiteY19" fmla="*/ 1522127 h 5119771"/>
              <a:gd name="connsiteX20" fmla="*/ 459625 w 5140359"/>
              <a:gd name="connsiteY20" fmla="*/ 1384687 h 5119771"/>
              <a:gd name="connsiteX21" fmla="*/ 0 w 5140359"/>
              <a:gd name="connsiteY21" fmla="*/ 925202 h 5119771"/>
              <a:gd name="connsiteX22" fmla="*/ 459625 w 5140359"/>
              <a:gd name="connsiteY22" fmla="*/ 466136 h 5119771"/>
              <a:gd name="connsiteX23" fmla="*/ 791468 w 5140359"/>
              <a:gd name="connsiteY23" fmla="*/ 328137 h 5119771"/>
              <a:gd name="connsiteX24" fmla="*/ 2848584 w 5140359"/>
              <a:gd name="connsiteY24" fmla="*/ 328137 h 511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0359" h="5119771">
                <a:moveTo>
                  <a:pt x="2520448" y="0"/>
                </a:moveTo>
                <a:lnTo>
                  <a:pt x="5140359" y="0"/>
                </a:lnTo>
                <a:lnTo>
                  <a:pt x="5140359" y="2619771"/>
                </a:lnTo>
                <a:lnTo>
                  <a:pt x="4797093" y="2276505"/>
                </a:lnTo>
                <a:lnTo>
                  <a:pt x="4797093" y="4328163"/>
                </a:lnTo>
                <a:cubicBezTo>
                  <a:pt x="4797093" y="4452587"/>
                  <a:pt x="4747687" y="4572112"/>
                  <a:pt x="4659653" y="4660145"/>
                </a:cubicBezTo>
                <a:lnTo>
                  <a:pt x="4199328" y="5119771"/>
                </a:lnTo>
                <a:lnTo>
                  <a:pt x="3740543" y="4660145"/>
                </a:lnTo>
                <a:cubicBezTo>
                  <a:pt x="3652928" y="4572112"/>
                  <a:pt x="3603523" y="4452727"/>
                  <a:pt x="3603523" y="4328163"/>
                </a:cubicBezTo>
                <a:lnTo>
                  <a:pt x="3599184" y="3471614"/>
                </a:lnTo>
                <a:lnTo>
                  <a:pt x="3599184" y="2276085"/>
                </a:lnTo>
                <a:lnTo>
                  <a:pt x="3598904" y="2275805"/>
                </a:lnTo>
                <a:lnTo>
                  <a:pt x="2766568" y="3108141"/>
                </a:lnTo>
                <a:cubicBezTo>
                  <a:pt x="2687911" y="3186798"/>
                  <a:pt x="2581263" y="3230885"/>
                  <a:pt x="2470135" y="3231025"/>
                </a:cubicBezTo>
                <a:lnTo>
                  <a:pt x="1888466" y="3231025"/>
                </a:lnTo>
                <a:lnTo>
                  <a:pt x="1889726" y="2651036"/>
                </a:lnTo>
                <a:cubicBezTo>
                  <a:pt x="1889726" y="2539908"/>
                  <a:pt x="1933953" y="2433259"/>
                  <a:pt x="2012610" y="2354602"/>
                </a:cubicBezTo>
                <a:lnTo>
                  <a:pt x="2848724" y="1518488"/>
                </a:lnTo>
                <a:lnTo>
                  <a:pt x="1649696" y="1521287"/>
                </a:lnTo>
                <a:lnTo>
                  <a:pt x="791608" y="1522127"/>
                </a:lnTo>
                <a:cubicBezTo>
                  <a:pt x="667184" y="1522127"/>
                  <a:pt x="547659" y="1472721"/>
                  <a:pt x="459625" y="1384687"/>
                </a:cubicBezTo>
                <a:lnTo>
                  <a:pt x="0" y="925202"/>
                </a:lnTo>
                <a:lnTo>
                  <a:pt x="459625" y="466136"/>
                </a:lnTo>
                <a:cubicBezTo>
                  <a:pt x="547659" y="378102"/>
                  <a:pt x="666904" y="328137"/>
                  <a:pt x="791468" y="328137"/>
                </a:cubicBezTo>
                <a:lnTo>
                  <a:pt x="2848584" y="328137"/>
                </a:lnTo>
                <a:close/>
              </a:path>
            </a:pathLst>
          </a:custGeom>
        </p:spPr>
        <p:txBody>
          <a:bodyPr wrap="square" rIns="822960" bIns="914400" anchor="ctr">
            <a:noAutofit/>
          </a:bodyPr>
          <a:lstStyle>
            <a:lvl1pPr algn="r">
              <a:spcBef>
                <a:spcPts val="0"/>
              </a:spcBef>
              <a:defRPr/>
            </a:lvl1pPr>
          </a:lstStyle>
          <a:p>
            <a:r>
              <a:rPr lang="en-US" dirty="0"/>
              <a:t>Optional: click icon </a:t>
            </a:r>
            <a:br>
              <a:rPr lang="en-US" dirty="0"/>
            </a:br>
            <a:r>
              <a:rPr lang="en-US" dirty="0"/>
              <a:t>to add image</a:t>
            </a:r>
          </a:p>
        </p:txBody>
      </p:sp>
      <p:sp>
        <p:nvSpPr>
          <p:cNvPr id="6" name="Title 5">
            <a:extLst>
              <a:ext uri="{FF2B5EF4-FFF2-40B4-BE49-F238E27FC236}">
                <a16:creationId xmlns:a16="http://schemas.microsoft.com/office/drawing/2014/main" id="{C58D47A8-F28D-C5F3-A353-B3A9288A1018}"/>
              </a:ext>
            </a:extLst>
          </p:cNvPr>
          <p:cNvSpPr>
            <a:spLocks noGrp="1"/>
          </p:cNvSpPr>
          <p:nvPr>
            <p:ph type="title"/>
          </p:nvPr>
        </p:nvSpPr>
        <p:spPr>
          <a:xfrm>
            <a:off x="729129" y="480460"/>
            <a:ext cx="4781177" cy="850425"/>
          </a:xfrm>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7C8070A0-BCB2-44CB-2186-C62260C08A16}"/>
              </a:ext>
            </a:extLst>
          </p:cNvPr>
          <p:cNvSpPr txBox="1"/>
          <p:nvPr/>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pic>
        <p:nvPicPr>
          <p:cNvPr id="4" name="Graphic 3" descr="Text with solid fill">
            <a:extLst>
              <a:ext uri="{FF2B5EF4-FFF2-40B4-BE49-F238E27FC236}">
                <a16:creationId xmlns:a16="http://schemas.microsoft.com/office/drawing/2014/main" id="{6934B840-2C7D-3F54-61EB-903A6A461C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 r="104"/>
          <a:stretch/>
        </p:blipFill>
        <p:spPr>
          <a:xfrm>
            <a:off x="-1877302" y="1890079"/>
            <a:ext cx="264850" cy="265403"/>
          </a:xfrm>
          <a:prstGeom prst="rect">
            <a:avLst/>
          </a:prstGeom>
        </p:spPr>
      </p:pic>
      <p:sp>
        <p:nvSpPr>
          <p:cNvPr id="9" name="TextBox 8">
            <a:extLst>
              <a:ext uri="{FF2B5EF4-FFF2-40B4-BE49-F238E27FC236}">
                <a16:creationId xmlns:a16="http://schemas.microsoft.com/office/drawing/2014/main" id="{A62FA653-5111-3847-8E52-75E45E0BC5C4}"/>
              </a:ext>
            </a:extLst>
          </p:cNvPr>
          <p:cNvSpPr txBox="1"/>
          <p:nvPr/>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10" name="Graphic 9" descr="Document with solid fill">
            <a:extLst>
              <a:ext uri="{FF2B5EF4-FFF2-40B4-BE49-F238E27FC236}">
                <a16:creationId xmlns:a16="http://schemas.microsoft.com/office/drawing/2014/main" id="{5F143423-6810-2133-7559-5D63EB079C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0479" y="671920"/>
            <a:ext cx="251752" cy="251752"/>
          </a:xfrm>
          <a:prstGeom prst="rect">
            <a:avLst/>
          </a:prstGeom>
        </p:spPr>
      </p:pic>
      <p:sp>
        <p:nvSpPr>
          <p:cNvPr id="11" name="TextBox 10">
            <a:extLst>
              <a:ext uri="{FF2B5EF4-FFF2-40B4-BE49-F238E27FC236}">
                <a16:creationId xmlns:a16="http://schemas.microsoft.com/office/drawing/2014/main" id="{88F965E8-7B8E-7761-657E-61AB846A0545}"/>
              </a:ext>
            </a:extLst>
          </p:cNvPr>
          <p:cNvSpPr txBox="1"/>
          <p:nvPr/>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large content placeholder for a variety of content types: text, image, table, chart, SmartArt. Or, delete it and add your content as desired.</a:t>
            </a:r>
            <a:endParaRPr lang="en-US" sz="900" dirty="0">
              <a:solidFill>
                <a:schemeClr val="tx1"/>
              </a:solidFill>
              <a:latin typeface="+mn-lt"/>
            </a:endParaRPr>
          </a:p>
        </p:txBody>
      </p:sp>
      <p:sp>
        <p:nvSpPr>
          <p:cNvPr id="12" name="TextBox 11">
            <a:extLst>
              <a:ext uri="{FF2B5EF4-FFF2-40B4-BE49-F238E27FC236}">
                <a16:creationId xmlns:a16="http://schemas.microsoft.com/office/drawing/2014/main" id="{189C862F-4788-C12D-FBED-E4147AAEEC78}"/>
              </a:ext>
            </a:extLst>
          </p:cNvPr>
          <p:cNvSpPr txBox="1"/>
          <p:nvPr/>
        </p:nvSpPr>
        <p:spPr>
          <a:xfrm>
            <a:off x="-1554858" y="3512862"/>
            <a:ext cx="1374916" cy="152349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add an image, click on the image icon in the placeholder and navigate to your desired image. It will crop to fit the shape, but you may need to adjust the positioning of the image within the frame to get the image content to look good within the crop.</a:t>
            </a:r>
            <a:endParaRPr lang="en-US" sz="900" dirty="0">
              <a:solidFill>
                <a:schemeClr val="tx1"/>
              </a:solidFill>
              <a:latin typeface="+mn-lt"/>
            </a:endParaRPr>
          </a:p>
        </p:txBody>
      </p:sp>
      <p:pic>
        <p:nvPicPr>
          <p:cNvPr id="13" name="Graphic 12" descr="Image with solid fill">
            <a:extLst>
              <a:ext uri="{FF2B5EF4-FFF2-40B4-BE49-F238E27FC236}">
                <a16:creationId xmlns:a16="http://schemas.microsoft.com/office/drawing/2014/main" id="{506DD987-A189-A643-0B70-34FD920E51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90952" y="3473288"/>
            <a:ext cx="265403" cy="265403"/>
          </a:xfrm>
          <a:prstGeom prst="rect">
            <a:avLst/>
          </a:prstGeom>
        </p:spPr>
      </p:pic>
    </p:spTree>
    <p:extLst>
      <p:ext uri="{BB962C8B-B14F-4D97-AF65-F5344CB8AC3E}">
        <p14:creationId xmlns:p14="http://schemas.microsoft.com/office/powerpoint/2010/main" val="416655732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Dark">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0B9F2B-B661-19B0-5091-B3F862846165}"/>
              </a:ext>
            </a:extLst>
          </p:cNvPr>
          <p:cNvSpPr>
            <a:spLocks noGrp="1"/>
          </p:cNvSpPr>
          <p:nvPr>
            <p:ph idx="1"/>
          </p:nvPr>
        </p:nvSpPr>
        <p:spPr/>
        <p:txBody>
          <a:bodyPr/>
          <a:lstStyle>
            <a:lvl2pPr marL="228600" indent="-228600">
              <a:buFontTx/>
              <a:buBlip>
                <a:blip r:embed="rId2">
                  <a:extLst>
                    <a:ext uri="{96DAC541-7B7A-43D3-8B79-37D633B846F1}">
                      <asvg:svgBlip xmlns:asvg="http://schemas.microsoft.com/office/drawing/2016/SVG/main" r:embed="rId3"/>
                    </a:ext>
                  </a:extLst>
                </a:blip>
              </a:buBlip>
              <a:defRPr/>
            </a:lvl2pPr>
            <a:lvl3pPr marL="458788" indent="-114300">
              <a:defRPr/>
            </a:lvl3pPr>
            <a:lvl4pPr marL="628650" indent="-114300">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Graphic 8">
            <a:extLst>
              <a:ext uri="{FF2B5EF4-FFF2-40B4-BE49-F238E27FC236}">
                <a16:creationId xmlns:a16="http://schemas.microsoft.com/office/drawing/2014/main" id="{A1990D9F-BA81-64B4-A04F-BB1EBD5602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81330" y="6371315"/>
            <a:ext cx="983779" cy="158283"/>
          </a:xfrm>
          <a:prstGeom prst="rect">
            <a:avLst/>
          </a:prstGeom>
        </p:spPr>
      </p:pic>
      <p:sp>
        <p:nvSpPr>
          <p:cNvPr id="10" name="Footer Placeholder 9">
            <a:extLst>
              <a:ext uri="{FF2B5EF4-FFF2-40B4-BE49-F238E27FC236}">
                <a16:creationId xmlns:a16="http://schemas.microsoft.com/office/drawing/2014/main" id="{E4DC382C-226E-56FA-7AB0-4546759D764A}"/>
              </a:ext>
            </a:extLst>
          </p:cNvPr>
          <p:cNvSpPr>
            <a:spLocks noGrp="1"/>
          </p:cNvSpPr>
          <p:nvPr>
            <p:ph type="ftr" sz="quarter" idx="10"/>
          </p:nvPr>
        </p:nvSpPr>
        <p:spPr>
          <a:xfrm>
            <a:off x="907055" y="6310313"/>
            <a:ext cx="9632416" cy="288791"/>
          </a:xfrm>
        </p:spPr>
        <p:txBody>
          <a:bodyPr/>
          <a:lstStyle>
            <a:lvl1pPr>
              <a:defRPr>
                <a:solidFill>
                  <a:schemeClr val="tx1"/>
                </a:solidFill>
              </a:defRPr>
            </a:lvl1pPr>
          </a:lstStyle>
          <a:p>
            <a:endParaRPr lang="en-US" dirty="0"/>
          </a:p>
        </p:txBody>
      </p:sp>
      <p:sp>
        <p:nvSpPr>
          <p:cNvPr id="11" name="Slide Number Placeholder 10">
            <a:extLst>
              <a:ext uri="{FF2B5EF4-FFF2-40B4-BE49-F238E27FC236}">
                <a16:creationId xmlns:a16="http://schemas.microsoft.com/office/drawing/2014/main" id="{5F1D84F9-0FF0-A693-AC2D-9F2D0B2FF629}"/>
              </a:ext>
            </a:extLst>
          </p:cNvPr>
          <p:cNvSpPr>
            <a:spLocks noGrp="1"/>
          </p:cNvSpPr>
          <p:nvPr>
            <p:ph type="sldNum" sz="quarter" idx="11"/>
          </p:nvPr>
        </p:nvSpPr>
        <p:spPr/>
        <p:txBody>
          <a:bodyPr/>
          <a:lstStyle>
            <a:lvl1pPr>
              <a:defRPr>
                <a:solidFill>
                  <a:schemeClr val="tx1"/>
                </a:solidFill>
              </a:defRPr>
            </a:lvl1pPr>
          </a:lstStyle>
          <a:p>
            <a:fld id="{3B713F2D-763E-4FA7-AA2D-3F7456ADA4C8}" type="slidenum">
              <a:rPr lang="en-US" smtClean="0"/>
              <a:pPr/>
              <a:t>‹#›</a:t>
            </a:fld>
            <a:endParaRPr lang="en-US" dirty="0"/>
          </a:p>
        </p:txBody>
      </p:sp>
      <p:sp>
        <p:nvSpPr>
          <p:cNvPr id="2" name="TextBox 1">
            <a:extLst>
              <a:ext uri="{FF2B5EF4-FFF2-40B4-BE49-F238E27FC236}">
                <a16:creationId xmlns:a16="http://schemas.microsoft.com/office/drawing/2014/main" id="{BC805102-5166-473A-5B08-11517387DD2D}"/>
              </a:ext>
            </a:extLst>
          </p:cNvPr>
          <p:cNvSpPr txBox="1"/>
          <p:nvPr/>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mn-lt"/>
              </a:rPr>
              <a:t>TEMPLATE NOTES </a:t>
            </a:r>
            <a:br>
              <a:rPr kumimoji="0" lang="en-US" sz="900" b="1" i="0" u="none" strike="noStrike" kern="0" cap="none" spc="0" normalizeH="0" baseline="0" noProof="0" dirty="0">
                <a:ln>
                  <a:noFill/>
                </a:ln>
                <a:solidFill>
                  <a:schemeClr val="bg1"/>
                </a:solidFill>
                <a:effectLst/>
                <a:uLnTx/>
                <a:uFillTx/>
                <a:latin typeface="+mn-lt"/>
              </a:rPr>
            </a:br>
            <a:r>
              <a:rPr kumimoji="0" lang="en-US" sz="900" b="0" i="1" u="none" strike="noStrike" kern="0" cap="none" spc="0" normalizeH="0" baseline="0" noProof="0" dirty="0">
                <a:ln>
                  <a:noFill/>
                </a:ln>
                <a:solidFill>
                  <a:schemeClr val="bg1"/>
                </a:solidFill>
                <a:effectLst/>
                <a:uLnTx/>
                <a:uFillTx/>
                <a:latin typeface="+mn-lt"/>
              </a:rPr>
              <a:t>(these will not appear in print or on slideshow)</a:t>
            </a:r>
            <a:endParaRPr lang="en-US" sz="900" dirty="0">
              <a:solidFill>
                <a:schemeClr val="bg1"/>
              </a:solidFill>
              <a:latin typeface="+mn-lt"/>
            </a:endParaRPr>
          </a:p>
        </p:txBody>
      </p:sp>
      <p:pic>
        <p:nvPicPr>
          <p:cNvPr id="5" name="Graphic 4" descr="Text with solid fill">
            <a:extLst>
              <a:ext uri="{FF2B5EF4-FFF2-40B4-BE49-F238E27FC236}">
                <a16:creationId xmlns:a16="http://schemas.microsoft.com/office/drawing/2014/main" id="{B3DEEEE4-2C3C-DD28-8C16-D75C6FCB54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04" r="104"/>
          <a:stretch/>
        </p:blipFill>
        <p:spPr>
          <a:xfrm>
            <a:off x="-1877302" y="1890079"/>
            <a:ext cx="264850" cy="265403"/>
          </a:xfrm>
          <a:prstGeom prst="rect">
            <a:avLst/>
          </a:prstGeom>
        </p:spPr>
      </p:pic>
      <p:sp>
        <p:nvSpPr>
          <p:cNvPr id="6" name="TextBox 5">
            <a:extLst>
              <a:ext uri="{FF2B5EF4-FFF2-40B4-BE49-F238E27FC236}">
                <a16:creationId xmlns:a16="http://schemas.microsoft.com/office/drawing/2014/main" id="{6874566E-066F-314F-16E2-94CE986AC87D}"/>
              </a:ext>
            </a:extLst>
          </p:cNvPr>
          <p:cNvSpPr txBox="1"/>
          <p:nvPr/>
        </p:nvSpPr>
        <p:spPr>
          <a:xfrm>
            <a:off x="-1541208" y="1867016"/>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7" name="Graphic 6" descr="Document with solid fill">
            <a:extLst>
              <a:ext uri="{FF2B5EF4-FFF2-40B4-BE49-F238E27FC236}">
                <a16:creationId xmlns:a16="http://schemas.microsoft.com/office/drawing/2014/main" id="{B6378866-C941-AACF-839D-BF156BBBAD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0479" y="671920"/>
            <a:ext cx="251752" cy="251752"/>
          </a:xfrm>
          <a:prstGeom prst="rect">
            <a:avLst/>
          </a:prstGeom>
        </p:spPr>
      </p:pic>
      <p:sp>
        <p:nvSpPr>
          <p:cNvPr id="8" name="TextBox 7">
            <a:extLst>
              <a:ext uri="{FF2B5EF4-FFF2-40B4-BE49-F238E27FC236}">
                <a16:creationId xmlns:a16="http://schemas.microsoft.com/office/drawing/2014/main" id="{23D78A07-8145-4EA4-BD62-A686B419C13D}"/>
              </a:ext>
            </a:extLst>
          </p:cNvPr>
          <p:cNvSpPr txBox="1"/>
          <p:nvPr/>
        </p:nvSpPr>
        <p:spPr>
          <a:xfrm>
            <a:off x="-1554858" y="651082"/>
            <a:ext cx="131938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n-lt"/>
              </a:rPr>
              <a:t>You can use the large content placeholder for a variety of content types: text, image, table, chart, SmartArt. Or, delete it and add your content as desired.</a:t>
            </a:r>
            <a:endParaRPr lang="en-US" sz="900" dirty="0">
              <a:solidFill>
                <a:schemeClr val="bg1"/>
              </a:solidFill>
              <a:latin typeface="+mn-lt"/>
            </a:endParaRPr>
          </a:p>
        </p:txBody>
      </p:sp>
      <p:sp>
        <p:nvSpPr>
          <p:cNvPr id="12" name="Title 4">
            <a:extLst>
              <a:ext uri="{FF2B5EF4-FFF2-40B4-BE49-F238E27FC236}">
                <a16:creationId xmlns:a16="http://schemas.microsoft.com/office/drawing/2014/main" id="{04545179-7CC9-5CE5-34D5-2BB82AA33927}"/>
              </a:ext>
            </a:extLst>
          </p:cNvPr>
          <p:cNvSpPr>
            <a:spLocks noGrp="1"/>
          </p:cNvSpPr>
          <p:nvPr>
            <p:ph type="title"/>
          </p:nvPr>
        </p:nvSpPr>
        <p:spPr>
          <a:xfrm>
            <a:off x="729129" y="480460"/>
            <a:ext cx="10733742" cy="672667"/>
          </a:xfrm>
        </p:spPr>
        <p:txBody>
          <a:bodyPr/>
          <a:lstStyle/>
          <a:p>
            <a:r>
              <a:rPr lang="en-US"/>
              <a:t>Click to edit Master title style</a:t>
            </a:r>
            <a:endParaRPr lang="en-US" dirty="0"/>
          </a:p>
        </p:txBody>
      </p:sp>
      <p:sp>
        <p:nvSpPr>
          <p:cNvPr id="4" name="Text Placeholder 15">
            <a:extLst>
              <a:ext uri="{FF2B5EF4-FFF2-40B4-BE49-F238E27FC236}">
                <a16:creationId xmlns:a16="http://schemas.microsoft.com/office/drawing/2014/main" id="{928C3C11-9A14-73FA-D6D5-B89FB8FFCB0C}"/>
              </a:ext>
            </a:extLst>
          </p:cNvPr>
          <p:cNvSpPr>
            <a:spLocks noGrp="1"/>
          </p:cNvSpPr>
          <p:nvPr>
            <p:ph type="body" sz="quarter" idx="28" hasCustomPrompt="1"/>
          </p:nvPr>
        </p:nvSpPr>
        <p:spPr>
          <a:xfrm>
            <a:off x="729129" y="1153127"/>
            <a:ext cx="10783887" cy="404769"/>
          </a:xfrm>
        </p:spPr>
        <p:txBody>
          <a:bodyPr/>
          <a:lstStyle>
            <a:lvl1pPr>
              <a:defRPr sz="2000" b="0" i="0" spc="0" baseline="0">
                <a:solidFill>
                  <a:schemeClr val="accent2"/>
                </a:solidFill>
                <a:latin typeface="Franklin Gothic Medium" panose="020B0603020102020204" pitchFamily="34" charset="0"/>
              </a:defRPr>
            </a:lvl1pPr>
          </a:lstStyle>
          <a:p>
            <a:pPr lvl="0"/>
            <a:r>
              <a:rPr lang="en-US" dirty="0"/>
              <a:t>Click to add subhead</a:t>
            </a:r>
          </a:p>
        </p:txBody>
      </p:sp>
    </p:spTree>
    <p:extLst>
      <p:ext uri="{BB962C8B-B14F-4D97-AF65-F5344CB8AC3E}">
        <p14:creationId xmlns:p14="http://schemas.microsoft.com/office/powerpoint/2010/main" val="1701519381"/>
      </p:ext>
    </p:extLst>
  </p:cSld>
  <p:clrMapOvr>
    <a:overrideClrMapping bg1="dk1" tx1="lt1" bg2="dk2" tx2="lt2" accent1="accent1" accent2="accent2" accent3="accent3" accent4="accent4" accent5="accent5" accent6="accent6" hlink="hlink" folHlink="folHlink"/>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 3 Horizontal Rows">
    <p:bg>
      <p:bgRef idx="1001">
        <a:schemeClr val="bg1"/>
      </p:bgRef>
    </p:bg>
    <p:spTree>
      <p:nvGrpSpPr>
        <p:cNvPr id="1" name=""/>
        <p:cNvGrpSpPr/>
        <p:nvPr/>
      </p:nvGrpSpPr>
      <p:grpSpPr>
        <a:xfrm>
          <a:off x="0" y="0"/>
          <a:ext cx="0" cy="0"/>
          <a:chOff x="0" y="0"/>
          <a:chExt cx="0" cy="0"/>
        </a:xfrm>
      </p:grpSpPr>
      <p:sp>
        <p:nvSpPr>
          <p:cNvPr id="58" name="Round Diagonal Corner Rectangle 57">
            <a:extLst>
              <a:ext uri="{FF2B5EF4-FFF2-40B4-BE49-F238E27FC236}">
                <a16:creationId xmlns:a16="http://schemas.microsoft.com/office/drawing/2014/main" id="{C7C43B15-7B12-F42B-D9F9-A2085EC9A856}"/>
              </a:ext>
            </a:extLst>
          </p:cNvPr>
          <p:cNvSpPr/>
          <p:nvPr userDrawn="1"/>
        </p:nvSpPr>
        <p:spPr>
          <a:xfrm>
            <a:off x="6253079" y="4683294"/>
            <a:ext cx="5215021" cy="1244300"/>
          </a:xfrm>
          <a:prstGeom prst="round2DiagRect">
            <a:avLst>
              <a:gd name="adj1" fmla="val 5000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a:extLst>
              <a:ext uri="{FF2B5EF4-FFF2-40B4-BE49-F238E27FC236}">
                <a16:creationId xmlns:a16="http://schemas.microsoft.com/office/drawing/2014/main" id="{C0618437-46BB-05A9-B70F-9CC5AFDAB515}"/>
              </a:ext>
            </a:extLst>
          </p:cNvPr>
          <p:cNvSpPr/>
          <p:nvPr userDrawn="1"/>
        </p:nvSpPr>
        <p:spPr>
          <a:xfrm>
            <a:off x="6253079" y="3210094"/>
            <a:ext cx="5215021" cy="1244300"/>
          </a:xfrm>
          <a:prstGeom prst="round2DiagRect">
            <a:avLst>
              <a:gd name="adj1" fmla="val 5000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a:extLst>
              <a:ext uri="{FF2B5EF4-FFF2-40B4-BE49-F238E27FC236}">
                <a16:creationId xmlns:a16="http://schemas.microsoft.com/office/drawing/2014/main" id="{6494DA5D-98DE-2E8A-F9BE-4393D46F2254}"/>
              </a:ext>
            </a:extLst>
          </p:cNvPr>
          <p:cNvSpPr/>
          <p:nvPr userDrawn="1"/>
        </p:nvSpPr>
        <p:spPr>
          <a:xfrm>
            <a:off x="6253079" y="1724194"/>
            <a:ext cx="5215021" cy="1244300"/>
          </a:xfrm>
          <a:prstGeom prst="round2DiagRect">
            <a:avLst>
              <a:gd name="adj1" fmla="val 5000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55">
            <a:extLst>
              <a:ext uri="{FF2B5EF4-FFF2-40B4-BE49-F238E27FC236}">
                <a16:creationId xmlns:a16="http://schemas.microsoft.com/office/drawing/2014/main" id="{C3F0D366-D99C-4922-999A-B5348DB1C1DB}"/>
              </a:ext>
            </a:extLst>
          </p:cNvPr>
          <p:cNvSpPr/>
          <p:nvPr userDrawn="1"/>
        </p:nvSpPr>
        <p:spPr>
          <a:xfrm>
            <a:off x="728579" y="4683294"/>
            <a:ext cx="5215021" cy="1244300"/>
          </a:xfrm>
          <a:prstGeom prst="round2DiagRect">
            <a:avLst>
              <a:gd name="adj1" fmla="val 5000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a:extLst>
              <a:ext uri="{FF2B5EF4-FFF2-40B4-BE49-F238E27FC236}">
                <a16:creationId xmlns:a16="http://schemas.microsoft.com/office/drawing/2014/main" id="{5028E8C6-BB08-463F-EC88-1A9B8D630313}"/>
              </a:ext>
            </a:extLst>
          </p:cNvPr>
          <p:cNvSpPr/>
          <p:nvPr userDrawn="1"/>
        </p:nvSpPr>
        <p:spPr>
          <a:xfrm>
            <a:off x="728579" y="3210094"/>
            <a:ext cx="5215021" cy="1244300"/>
          </a:xfrm>
          <a:prstGeom prst="round2DiagRect">
            <a:avLst>
              <a:gd name="adj1" fmla="val 5000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a:extLst>
              <a:ext uri="{FF2B5EF4-FFF2-40B4-BE49-F238E27FC236}">
                <a16:creationId xmlns:a16="http://schemas.microsoft.com/office/drawing/2014/main" id="{9201EB52-0A82-805F-2A54-D3A26B2F459A}"/>
              </a:ext>
            </a:extLst>
          </p:cNvPr>
          <p:cNvSpPr/>
          <p:nvPr userDrawn="1"/>
        </p:nvSpPr>
        <p:spPr>
          <a:xfrm>
            <a:off x="728579" y="1724194"/>
            <a:ext cx="5215021" cy="1244300"/>
          </a:xfrm>
          <a:prstGeom prst="round2DiagRect">
            <a:avLst>
              <a:gd name="adj1" fmla="val 5000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08AA9DE-98B3-AEC2-C54F-61DBDC41D97D}"/>
              </a:ext>
            </a:extLst>
          </p:cNvPr>
          <p:cNvSpPr/>
          <p:nvPr userDrawn="1"/>
        </p:nvSpPr>
        <p:spPr>
          <a:xfrm>
            <a:off x="728579" y="1743719"/>
            <a:ext cx="546826" cy="54682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7F78243-F2DF-5C51-4BAB-D94AE751793A}"/>
              </a:ext>
            </a:extLst>
          </p:cNvPr>
          <p:cNvSpPr/>
          <p:nvPr userDrawn="1"/>
        </p:nvSpPr>
        <p:spPr>
          <a:xfrm>
            <a:off x="728579" y="3242319"/>
            <a:ext cx="546826" cy="54682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D961D7E-7093-AC32-5363-B534AD941496}"/>
              </a:ext>
            </a:extLst>
          </p:cNvPr>
          <p:cNvSpPr/>
          <p:nvPr userDrawn="1"/>
        </p:nvSpPr>
        <p:spPr>
          <a:xfrm>
            <a:off x="728579" y="4702819"/>
            <a:ext cx="546826" cy="54682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F0FB921-0772-5ECC-81B0-8A86F4C1585B}"/>
              </a:ext>
            </a:extLst>
          </p:cNvPr>
          <p:cNvSpPr/>
          <p:nvPr userDrawn="1"/>
        </p:nvSpPr>
        <p:spPr>
          <a:xfrm>
            <a:off x="6291179" y="1743719"/>
            <a:ext cx="546826" cy="54682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89EC7D5-5018-C29A-2D6E-08135015D812}"/>
              </a:ext>
            </a:extLst>
          </p:cNvPr>
          <p:cNvSpPr/>
          <p:nvPr userDrawn="1"/>
        </p:nvSpPr>
        <p:spPr>
          <a:xfrm>
            <a:off x="6291179" y="3242319"/>
            <a:ext cx="546826" cy="54682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47BAD79-8BDA-F5E3-241B-6271E7D7184C}"/>
              </a:ext>
            </a:extLst>
          </p:cNvPr>
          <p:cNvSpPr/>
          <p:nvPr userDrawn="1"/>
        </p:nvSpPr>
        <p:spPr>
          <a:xfrm>
            <a:off x="6291179" y="4702819"/>
            <a:ext cx="546826" cy="54682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7A29A2F-DA03-4D08-87B2-3824D4A4F9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6BC56E-2DAD-4684-B199-75315F39AD11}"/>
              </a:ext>
            </a:extLst>
          </p:cNvPr>
          <p:cNvSpPr>
            <a:spLocks noGrp="1"/>
          </p:cNvSpPr>
          <p:nvPr>
            <p:ph type="sldNum" sz="quarter" idx="12"/>
          </p:nvPr>
        </p:nvSpPr>
        <p:spPr/>
        <p:txBody>
          <a:bodyPr/>
          <a:lstStyle/>
          <a:p>
            <a:fld id="{718787B9-B4F1-45D2-9C05-EBCAE653A4AD}" type="slidenum">
              <a:rPr lang="en-US" smtClean="0"/>
              <a:pPr/>
              <a:t>‹#›</a:t>
            </a:fld>
            <a:endParaRPr lang="en-US" dirty="0"/>
          </a:p>
        </p:txBody>
      </p:sp>
      <p:pic>
        <p:nvPicPr>
          <p:cNvPr id="33" name="Picture 32" descr="A logo of a company&#10;&#10;Description automatically generated">
            <a:extLst>
              <a:ext uri="{FF2B5EF4-FFF2-40B4-BE49-F238E27FC236}">
                <a16:creationId xmlns:a16="http://schemas.microsoft.com/office/drawing/2014/main" id="{55C3CF8B-7419-30AD-9C13-B109D6C612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1159" y="6242050"/>
            <a:ext cx="501320" cy="501650"/>
          </a:xfrm>
          <a:prstGeom prst="rect">
            <a:avLst/>
          </a:prstGeom>
        </p:spPr>
      </p:pic>
      <p:sp>
        <p:nvSpPr>
          <p:cNvPr id="16" name="TextBox 15">
            <a:extLst>
              <a:ext uri="{FF2B5EF4-FFF2-40B4-BE49-F238E27FC236}">
                <a16:creationId xmlns:a16="http://schemas.microsoft.com/office/drawing/2014/main" id="{83355A3D-D25D-451B-C774-05171D8F2E03}"/>
              </a:ext>
            </a:extLst>
          </p:cNvPr>
          <p:cNvSpPr txBox="1"/>
          <p:nvPr/>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grpSp>
        <p:nvGrpSpPr>
          <p:cNvPr id="21" name="Group 20">
            <a:extLst>
              <a:ext uri="{FF2B5EF4-FFF2-40B4-BE49-F238E27FC236}">
                <a16:creationId xmlns:a16="http://schemas.microsoft.com/office/drawing/2014/main" id="{6558AB9A-AE35-4CFD-05F9-D41B7F13DB8C}"/>
              </a:ext>
            </a:extLst>
          </p:cNvPr>
          <p:cNvGrpSpPr/>
          <p:nvPr/>
        </p:nvGrpSpPr>
        <p:grpSpPr>
          <a:xfrm>
            <a:off x="-1943092" y="2334995"/>
            <a:ext cx="334711" cy="381761"/>
            <a:chOff x="-1562431" y="5085218"/>
            <a:chExt cx="914400" cy="1042938"/>
          </a:xfrm>
        </p:grpSpPr>
        <p:pic>
          <p:nvPicPr>
            <p:cNvPr id="22" name="Graphic 21" descr="Rubber duck with solid fill">
              <a:extLst>
                <a:ext uri="{FF2B5EF4-FFF2-40B4-BE49-F238E27FC236}">
                  <a16:creationId xmlns:a16="http://schemas.microsoft.com/office/drawing/2014/main" id="{5FE381EF-090B-02A5-7E63-8341112F19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2431" y="5085218"/>
              <a:ext cx="914400" cy="914400"/>
            </a:xfrm>
            <a:prstGeom prst="rect">
              <a:avLst/>
            </a:prstGeom>
          </p:spPr>
        </p:pic>
        <p:grpSp>
          <p:nvGrpSpPr>
            <p:cNvPr id="23" name="Group 22">
              <a:extLst>
                <a:ext uri="{FF2B5EF4-FFF2-40B4-BE49-F238E27FC236}">
                  <a16:creationId xmlns:a16="http://schemas.microsoft.com/office/drawing/2014/main" id="{3FD296DE-3E08-8003-13C6-003463DFF3E4}"/>
                </a:ext>
              </a:extLst>
            </p:cNvPr>
            <p:cNvGrpSpPr/>
            <p:nvPr/>
          </p:nvGrpSpPr>
          <p:grpSpPr>
            <a:xfrm>
              <a:off x="-1138827" y="5631648"/>
              <a:ext cx="487321" cy="496508"/>
              <a:chOff x="152400" y="5278592"/>
              <a:chExt cx="937468" cy="955141"/>
            </a:xfrm>
          </p:grpSpPr>
          <p:pic>
            <p:nvPicPr>
              <p:cNvPr id="24" name="Graphic 23" descr="Leaf with solid fill">
                <a:extLst>
                  <a:ext uri="{FF2B5EF4-FFF2-40B4-BE49-F238E27FC236}">
                    <a16:creationId xmlns:a16="http://schemas.microsoft.com/office/drawing/2014/main" id="{17F59036-78AA-2E32-8C35-D16865C506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9" r="69"/>
              <a:stretch/>
            </p:blipFill>
            <p:spPr>
              <a:xfrm>
                <a:off x="152400" y="5278592"/>
                <a:ext cx="913130" cy="914400"/>
              </a:xfrm>
              <a:prstGeom prst="rect">
                <a:avLst/>
              </a:prstGeom>
            </p:spPr>
          </p:pic>
          <p:pic>
            <p:nvPicPr>
              <p:cNvPr id="25" name="Graphic 24" descr="Leaf outline">
                <a:extLst>
                  <a:ext uri="{FF2B5EF4-FFF2-40B4-BE49-F238E27FC236}">
                    <a16:creationId xmlns:a16="http://schemas.microsoft.com/office/drawing/2014/main" id="{8242988D-CA2A-B2DB-5226-3CC102E234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468" y="5319333"/>
                <a:ext cx="914400" cy="914400"/>
              </a:xfrm>
              <a:prstGeom prst="rect">
                <a:avLst/>
              </a:prstGeom>
            </p:spPr>
          </p:pic>
        </p:grpSp>
      </p:grpSp>
      <p:pic>
        <p:nvPicPr>
          <p:cNvPr id="27" name="Graphic 26" descr="Text with solid fill">
            <a:extLst>
              <a:ext uri="{FF2B5EF4-FFF2-40B4-BE49-F238E27FC236}">
                <a16:creationId xmlns:a16="http://schemas.microsoft.com/office/drawing/2014/main" id="{1EF617DB-A555-4FD9-323F-4E4A3702B3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04" r="104"/>
          <a:stretch/>
        </p:blipFill>
        <p:spPr>
          <a:xfrm>
            <a:off x="-1877302" y="696585"/>
            <a:ext cx="264850" cy="265403"/>
          </a:xfrm>
          <a:prstGeom prst="rect">
            <a:avLst/>
          </a:prstGeom>
        </p:spPr>
      </p:pic>
      <p:sp>
        <p:nvSpPr>
          <p:cNvPr id="34" name="TextBox 33">
            <a:extLst>
              <a:ext uri="{FF2B5EF4-FFF2-40B4-BE49-F238E27FC236}">
                <a16:creationId xmlns:a16="http://schemas.microsoft.com/office/drawing/2014/main" id="{68B5B077-4D20-916E-99C5-C818BE123FE0}"/>
              </a:ext>
            </a:extLst>
          </p:cNvPr>
          <p:cNvSpPr txBox="1"/>
          <p:nvPr/>
        </p:nvSpPr>
        <p:spPr>
          <a:xfrm>
            <a:off x="-1541208" y="673522"/>
            <a:ext cx="1319384"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You can use the tab key to toggle between text style levels in text placeholders. Hit Return between paragraphs, then the TAB key until you find the desired the text style. Press SHIFT+TAB to return to a previous style level.</a:t>
            </a:r>
          </a:p>
        </p:txBody>
      </p:sp>
      <p:pic>
        <p:nvPicPr>
          <p:cNvPr id="3" name="Picture 2" descr="A logo of a company&#10;&#10;Description automatically generated">
            <a:extLst>
              <a:ext uri="{FF2B5EF4-FFF2-40B4-BE49-F238E27FC236}">
                <a16:creationId xmlns:a16="http://schemas.microsoft.com/office/drawing/2014/main" id="{7BBA00E3-C766-61A3-8DE3-EAF698AF61B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261159" y="6242050"/>
            <a:ext cx="501320" cy="501650"/>
          </a:xfrm>
          <a:prstGeom prst="rect">
            <a:avLst/>
          </a:prstGeom>
        </p:spPr>
      </p:pic>
      <p:sp>
        <p:nvSpPr>
          <p:cNvPr id="6" name="TextBox 5">
            <a:extLst>
              <a:ext uri="{FF2B5EF4-FFF2-40B4-BE49-F238E27FC236}">
                <a16:creationId xmlns:a16="http://schemas.microsoft.com/office/drawing/2014/main" id="{18343A46-79B3-C56D-B042-3260D995F007}"/>
              </a:ext>
            </a:extLst>
          </p:cNvPr>
          <p:cNvSpPr txBox="1"/>
          <p:nvPr userDrawn="1"/>
        </p:nvSpPr>
        <p:spPr>
          <a:xfrm>
            <a:off x="-1541208" y="-10854"/>
            <a:ext cx="1319384" cy="4154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mn-lt"/>
              </a:rPr>
              <a:t>TEMPLATE NOTES </a:t>
            </a:r>
            <a:br>
              <a:rPr kumimoji="0" lang="en-US" sz="900" b="1" i="0" u="none" strike="noStrike" kern="0" cap="none" spc="0" normalizeH="0" baseline="0" noProof="0" dirty="0">
                <a:ln>
                  <a:noFill/>
                </a:ln>
                <a:solidFill>
                  <a:schemeClr val="tx1"/>
                </a:solidFill>
                <a:effectLst/>
                <a:uLnTx/>
                <a:uFillTx/>
                <a:latin typeface="+mn-lt"/>
              </a:rPr>
            </a:br>
            <a:r>
              <a:rPr kumimoji="0" lang="en-US" sz="900" b="0" i="1" u="none" strike="noStrike" kern="0" cap="none" spc="0" normalizeH="0" baseline="0" noProof="0" dirty="0">
                <a:ln>
                  <a:noFill/>
                </a:ln>
                <a:solidFill>
                  <a:schemeClr val="tx1"/>
                </a:solidFill>
                <a:effectLst/>
                <a:uLnTx/>
                <a:uFillTx/>
                <a:latin typeface="+mn-lt"/>
              </a:rPr>
              <a:t>(these will not appear in print or on slideshow)</a:t>
            </a:r>
            <a:endParaRPr lang="en-US" sz="900" dirty="0">
              <a:solidFill>
                <a:schemeClr val="tx1"/>
              </a:solidFill>
              <a:latin typeface="+mn-lt"/>
            </a:endParaRPr>
          </a:p>
        </p:txBody>
      </p:sp>
      <p:grpSp>
        <p:nvGrpSpPr>
          <p:cNvPr id="7" name="Group 6">
            <a:extLst>
              <a:ext uri="{FF2B5EF4-FFF2-40B4-BE49-F238E27FC236}">
                <a16:creationId xmlns:a16="http://schemas.microsoft.com/office/drawing/2014/main" id="{94A7CBF0-6EE6-8CDA-A35E-20957CCD00CD}"/>
              </a:ext>
            </a:extLst>
          </p:cNvPr>
          <p:cNvGrpSpPr/>
          <p:nvPr userDrawn="1"/>
        </p:nvGrpSpPr>
        <p:grpSpPr>
          <a:xfrm>
            <a:off x="-1943092" y="2459428"/>
            <a:ext cx="334711" cy="381761"/>
            <a:chOff x="-1562431" y="5085218"/>
            <a:chExt cx="914400" cy="1042938"/>
          </a:xfrm>
        </p:grpSpPr>
        <p:pic>
          <p:nvPicPr>
            <p:cNvPr id="8" name="Graphic 7" descr="Rubber duck with solid fill">
              <a:extLst>
                <a:ext uri="{FF2B5EF4-FFF2-40B4-BE49-F238E27FC236}">
                  <a16:creationId xmlns:a16="http://schemas.microsoft.com/office/drawing/2014/main" id="{D321BE94-394B-F035-F4CE-FDC7B4D10B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2431" y="5085218"/>
              <a:ext cx="914400" cy="914400"/>
            </a:xfrm>
            <a:prstGeom prst="rect">
              <a:avLst/>
            </a:prstGeom>
          </p:spPr>
        </p:pic>
        <p:grpSp>
          <p:nvGrpSpPr>
            <p:cNvPr id="10" name="Group 9">
              <a:extLst>
                <a:ext uri="{FF2B5EF4-FFF2-40B4-BE49-F238E27FC236}">
                  <a16:creationId xmlns:a16="http://schemas.microsoft.com/office/drawing/2014/main" id="{E8C908FA-DC3E-BF91-D32A-6E88956C01F2}"/>
                </a:ext>
              </a:extLst>
            </p:cNvPr>
            <p:cNvGrpSpPr/>
            <p:nvPr/>
          </p:nvGrpSpPr>
          <p:grpSpPr>
            <a:xfrm>
              <a:off x="-1138827" y="5631648"/>
              <a:ext cx="487321" cy="496508"/>
              <a:chOff x="152400" y="5278592"/>
              <a:chExt cx="937468" cy="955141"/>
            </a:xfrm>
          </p:grpSpPr>
          <p:pic>
            <p:nvPicPr>
              <p:cNvPr id="12" name="Graphic 11" descr="Leaf with solid fill">
                <a:extLst>
                  <a:ext uri="{FF2B5EF4-FFF2-40B4-BE49-F238E27FC236}">
                    <a16:creationId xmlns:a16="http://schemas.microsoft.com/office/drawing/2014/main" id="{FA18E324-B9ED-72B2-3E72-2A8D87425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9" r="69"/>
              <a:stretch/>
            </p:blipFill>
            <p:spPr>
              <a:xfrm>
                <a:off x="152400" y="5278592"/>
                <a:ext cx="913130" cy="914400"/>
              </a:xfrm>
              <a:prstGeom prst="rect">
                <a:avLst/>
              </a:prstGeom>
            </p:spPr>
          </p:pic>
          <p:pic>
            <p:nvPicPr>
              <p:cNvPr id="13" name="Graphic 12" descr="Leaf outline">
                <a:extLst>
                  <a:ext uri="{FF2B5EF4-FFF2-40B4-BE49-F238E27FC236}">
                    <a16:creationId xmlns:a16="http://schemas.microsoft.com/office/drawing/2014/main" id="{1B5F0A78-FFFB-A1F0-2B57-46F8773014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468" y="5319333"/>
                <a:ext cx="914400" cy="914400"/>
              </a:xfrm>
              <a:prstGeom prst="rect">
                <a:avLst/>
              </a:prstGeom>
            </p:spPr>
          </p:pic>
        </p:grpSp>
      </p:grpSp>
      <p:sp>
        <p:nvSpPr>
          <p:cNvPr id="14" name="TextBox 13">
            <a:extLst>
              <a:ext uri="{FF2B5EF4-FFF2-40B4-BE49-F238E27FC236}">
                <a16:creationId xmlns:a16="http://schemas.microsoft.com/office/drawing/2014/main" id="{2C8A738B-1CD9-33CF-4BAC-0CB838B85C10}"/>
              </a:ext>
            </a:extLst>
          </p:cNvPr>
          <p:cNvSpPr txBox="1"/>
          <p:nvPr userDrawn="1"/>
        </p:nvSpPr>
        <p:spPr>
          <a:xfrm>
            <a:off x="-1558164" y="2483739"/>
            <a:ext cx="1367560" cy="249299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The circle placeholders can be used for icons or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use a number, place your cursor in the placeholder and type </a:t>
            </a:r>
            <a:br>
              <a:rPr kumimoji="0" lang="en-US" sz="900" b="0" i="0" u="none" strike="noStrike" kern="0" cap="none" spc="0" normalizeH="0" baseline="0" noProof="0" dirty="0">
                <a:ln>
                  <a:noFill/>
                </a:ln>
                <a:solidFill>
                  <a:schemeClr val="tx1"/>
                </a:solidFill>
                <a:effectLst/>
                <a:uLnTx/>
                <a:uFillTx/>
                <a:latin typeface="+mn-lt"/>
              </a:rPr>
            </a:br>
            <a:r>
              <a:rPr kumimoji="0" lang="en-US" sz="900" b="0" i="0" u="none" strike="noStrike" kern="0" cap="none" spc="0" normalizeH="0" baseline="0" noProof="0" dirty="0">
                <a:ln>
                  <a:noFill/>
                </a:ln>
                <a:solidFill>
                  <a:schemeClr val="tx1"/>
                </a:solidFill>
                <a:effectLst/>
                <a:uLnTx/>
                <a:uFillTx/>
                <a:latin typeface="+mn-lt"/>
              </a:rPr>
              <a:t>the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solidFill>
                <a:effectLst/>
                <a:uLnTx/>
                <a:uFillTx/>
                <a:latin typeface="+mn-lt"/>
              </a:rPr>
              <a:t>To use an icon, </a:t>
            </a:r>
            <a:r>
              <a:rPr kumimoji="0" lang="en-US" sz="900" b="0" i="1" u="none" strike="noStrike" kern="0" cap="none" spc="0" normalizeH="0" baseline="0" noProof="0" dirty="0">
                <a:ln>
                  <a:noFill/>
                </a:ln>
                <a:solidFill>
                  <a:schemeClr val="tx1"/>
                </a:solidFill>
                <a:effectLst/>
                <a:uLnTx/>
                <a:uFillTx/>
                <a:latin typeface="+mn-lt"/>
              </a:rPr>
              <a:t>first make sure all placeholders have text content in them</a:t>
            </a:r>
            <a:r>
              <a:rPr kumimoji="0" lang="en-US" sz="900" b="0" i="0" u="none" strike="noStrike" kern="0" cap="none" spc="0" normalizeH="0" baseline="0" noProof="0" dirty="0">
                <a:ln>
                  <a:noFill/>
                </a:ln>
                <a:solidFill>
                  <a:schemeClr val="tx1"/>
                </a:solidFill>
                <a:effectLst/>
                <a:uLnTx/>
                <a:uFillTx/>
                <a:latin typeface="+mn-lt"/>
              </a:rPr>
              <a:t>, including the circle placeholders (add a space to make it blank). Then go to Insert &gt; Icon. Scale it down and position within the shape.</a:t>
            </a:r>
            <a:endParaRPr lang="en-US" sz="900" dirty="0">
              <a:solidFill>
                <a:schemeClr val="tx1"/>
              </a:solidFill>
              <a:latin typeface="+mn-lt"/>
            </a:endParaRPr>
          </a:p>
        </p:txBody>
      </p:sp>
      <p:pic>
        <p:nvPicPr>
          <p:cNvPr id="15" name="Graphic 14" descr="Text with solid fill">
            <a:extLst>
              <a:ext uri="{FF2B5EF4-FFF2-40B4-BE49-F238E27FC236}">
                <a16:creationId xmlns:a16="http://schemas.microsoft.com/office/drawing/2014/main" id="{982755C7-292A-C4F0-8162-C1C63DF3184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04" r="104"/>
          <a:stretch/>
        </p:blipFill>
        <p:spPr>
          <a:xfrm>
            <a:off x="-1877302" y="696585"/>
            <a:ext cx="264850" cy="265403"/>
          </a:xfrm>
          <a:prstGeom prst="rect">
            <a:avLst/>
          </a:prstGeom>
        </p:spPr>
      </p:pic>
      <p:sp>
        <p:nvSpPr>
          <p:cNvPr id="18" name="Title 4">
            <a:extLst>
              <a:ext uri="{FF2B5EF4-FFF2-40B4-BE49-F238E27FC236}">
                <a16:creationId xmlns:a16="http://schemas.microsoft.com/office/drawing/2014/main" id="{5D6692FA-048A-0326-9FD0-6E0B6DC9908C}"/>
              </a:ext>
            </a:extLst>
          </p:cNvPr>
          <p:cNvSpPr>
            <a:spLocks noGrp="1"/>
          </p:cNvSpPr>
          <p:nvPr>
            <p:ph type="title"/>
          </p:nvPr>
        </p:nvSpPr>
        <p:spPr>
          <a:xfrm>
            <a:off x="729129" y="480460"/>
            <a:ext cx="10733742" cy="672667"/>
          </a:xfrm>
        </p:spPr>
        <p:txBody>
          <a:bodyPr/>
          <a:lstStyle/>
          <a:p>
            <a:r>
              <a:rPr lang="en-US"/>
              <a:t>Click to edit Master title style</a:t>
            </a:r>
            <a:endParaRPr lang="en-US" dirty="0"/>
          </a:p>
        </p:txBody>
      </p:sp>
      <p:sp>
        <p:nvSpPr>
          <p:cNvPr id="72" name="Text Placeholder 71">
            <a:extLst>
              <a:ext uri="{FF2B5EF4-FFF2-40B4-BE49-F238E27FC236}">
                <a16:creationId xmlns:a16="http://schemas.microsoft.com/office/drawing/2014/main" id="{864A32C9-7076-68AF-156C-ADD3D7C758DC}"/>
              </a:ext>
            </a:extLst>
          </p:cNvPr>
          <p:cNvSpPr>
            <a:spLocks noGrp="1"/>
          </p:cNvSpPr>
          <p:nvPr>
            <p:ph type="body" sz="quarter" idx="29"/>
          </p:nvPr>
        </p:nvSpPr>
        <p:spPr>
          <a:xfrm>
            <a:off x="1398880" y="1724025"/>
            <a:ext cx="3706520" cy="1244300"/>
          </a:xfrm>
        </p:spPr>
        <p:txBody>
          <a:bodyPr anchor="ctr" anchorCtr="0"/>
          <a:lstStyle>
            <a:lvl1pPr>
              <a:defRPr sz="1800"/>
            </a:lvl1pPr>
            <a:lvl5pPr>
              <a:buNone/>
              <a:defRPr/>
            </a:lvl5pPr>
          </a:lstStyle>
          <a:p>
            <a:pPr lvl="0"/>
            <a:r>
              <a:rPr lang="en-US" dirty="0"/>
              <a:t>Click to edit Master text style</a:t>
            </a:r>
          </a:p>
        </p:txBody>
      </p:sp>
      <p:sp>
        <p:nvSpPr>
          <p:cNvPr id="74" name="Text Placeholder 71">
            <a:extLst>
              <a:ext uri="{FF2B5EF4-FFF2-40B4-BE49-F238E27FC236}">
                <a16:creationId xmlns:a16="http://schemas.microsoft.com/office/drawing/2014/main" id="{7434CD6E-5FB5-2BAA-004A-0F695FC083EB}"/>
              </a:ext>
            </a:extLst>
          </p:cNvPr>
          <p:cNvSpPr>
            <a:spLocks noGrp="1"/>
          </p:cNvSpPr>
          <p:nvPr>
            <p:ph type="body" sz="quarter" idx="30"/>
          </p:nvPr>
        </p:nvSpPr>
        <p:spPr>
          <a:xfrm>
            <a:off x="1398880" y="3197225"/>
            <a:ext cx="3706520" cy="1244300"/>
          </a:xfrm>
        </p:spPr>
        <p:txBody>
          <a:bodyPr anchor="ctr" anchorCtr="0"/>
          <a:lstStyle>
            <a:lvl1pPr>
              <a:defRPr sz="1800"/>
            </a:lvl1pPr>
            <a:lvl5pPr>
              <a:buNone/>
              <a:defRPr/>
            </a:lvl5pPr>
          </a:lstStyle>
          <a:p>
            <a:pPr lvl="0"/>
            <a:r>
              <a:rPr lang="en-US" dirty="0"/>
              <a:t>Click to edit Master text style</a:t>
            </a:r>
          </a:p>
        </p:txBody>
      </p:sp>
      <p:sp>
        <p:nvSpPr>
          <p:cNvPr id="75" name="Text Placeholder 71">
            <a:extLst>
              <a:ext uri="{FF2B5EF4-FFF2-40B4-BE49-F238E27FC236}">
                <a16:creationId xmlns:a16="http://schemas.microsoft.com/office/drawing/2014/main" id="{B200AEF4-A7C4-F36B-3FF1-4EB6641C128F}"/>
              </a:ext>
            </a:extLst>
          </p:cNvPr>
          <p:cNvSpPr>
            <a:spLocks noGrp="1"/>
          </p:cNvSpPr>
          <p:nvPr>
            <p:ph type="body" sz="quarter" idx="31"/>
          </p:nvPr>
        </p:nvSpPr>
        <p:spPr>
          <a:xfrm>
            <a:off x="1398880" y="4683125"/>
            <a:ext cx="3706520" cy="1244300"/>
          </a:xfrm>
        </p:spPr>
        <p:txBody>
          <a:bodyPr anchor="ctr" anchorCtr="0"/>
          <a:lstStyle>
            <a:lvl1pPr>
              <a:defRPr sz="1800"/>
            </a:lvl1pPr>
            <a:lvl5pPr>
              <a:buNone/>
              <a:defRPr/>
            </a:lvl5pPr>
          </a:lstStyle>
          <a:p>
            <a:pPr lvl="0"/>
            <a:r>
              <a:rPr lang="en-US" dirty="0"/>
              <a:t>Click to edit Master text style</a:t>
            </a:r>
          </a:p>
        </p:txBody>
      </p:sp>
      <p:sp>
        <p:nvSpPr>
          <p:cNvPr id="76" name="Text Placeholder 71">
            <a:extLst>
              <a:ext uri="{FF2B5EF4-FFF2-40B4-BE49-F238E27FC236}">
                <a16:creationId xmlns:a16="http://schemas.microsoft.com/office/drawing/2014/main" id="{4AE835BA-B876-B5E1-7C49-EAC94F7630AF}"/>
              </a:ext>
            </a:extLst>
          </p:cNvPr>
          <p:cNvSpPr>
            <a:spLocks noGrp="1"/>
          </p:cNvSpPr>
          <p:nvPr>
            <p:ph type="body" sz="quarter" idx="32"/>
          </p:nvPr>
        </p:nvSpPr>
        <p:spPr>
          <a:xfrm>
            <a:off x="6957503" y="1724025"/>
            <a:ext cx="3706520" cy="1244300"/>
          </a:xfrm>
        </p:spPr>
        <p:txBody>
          <a:bodyPr anchor="ctr" anchorCtr="0"/>
          <a:lstStyle>
            <a:lvl1pPr>
              <a:defRPr sz="1800"/>
            </a:lvl1pPr>
            <a:lvl5pPr>
              <a:buNone/>
              <a:defRPr/>
            </a:lvl5pPr>
          </a:lstStyle>
          <a:p>
            <a:pPr lvl="0"/>
            <a:r>
              <a:rPr lang="en-US" dirty="0"/>
              <a:t>Click to edit Master text style</a:t>
            </a:r>
          </a:p>
        </p:txBody>
      </p:sp>
      <p:sp>
        <p:nvSpPr>
          <p:cNvPr id="77" name="Text Placeholder 71">
            <a:extLst>
              <a:ext uri="{FF2B5EF4-FFF2-40B4-BE49-F238E27FC236}">
                <a16:creationId xmlns:a16="http://schemas.microsoft.com/office/drawing/2014/main" id="{FF2F60DE-C586-6360-E118-5FB06342B44F}"/>
              </a:ext>
            </a:extLst>
          </p:cNvPr>
          <p:cNvSpPr>
            <a:spLocks noGrp="1"/>
          </p:cNvSpPr>
          <p:nvPr>
            <p:ph type="body" sz="quarter" idx="33"/>
          </p:nvPr>
        </p:nvSpPr>
        <p:spPr>
          <a:xfrm>
            <a:off x="6957503" y="3197225"/>
            <a:ext cx="3706520" cy="1244300"/>
          </a:xfrm>
        </p:spPr>
        <p:txBody>
          <a:bodyPr anchor="ctr" anchorCtr="0"/>
          <a:lstStyle>
            <a:lvl1pPr>
              <a:defRPr sz="1800"/>
            </a:lvl1pPr>
            <a:lvl5pPr>
              <a:buNone/>
              <a:defRPr/>
            </a:lvl5pPr>
          </a:lstStyle>
          <a:p>
            <a:pPr lvl="0"/>
            <a:r>
              <a:rPr lang="en-US" dirty="0"/>
              <a:t>Click to edit Master text style</a:t>
            </a:r>
          </a:p>
        </p:txBody>
      </p:sp>
      <p:sp>
        <p:nvSpPr>
          <p:cNvPr id="78" name="Text Placeholder 71">
            <a:extLst>
              <a:ext uri="{FF2B5EF4-FFF2-40B4-BE49-F238E27FC236}">
                <a16:creationId xmlns:a16="http://schemas.microsoft.com/office/drawing/2014/main" id="{60E6E9E8-8D8B-4408-55E0-A7CF6BBB1B4B}"/>
              </a:ext>
            </a:extLst>
          </p:cNvPr>
          <p:cNvSpPr>
            <a:spLocks noGrp="1"/>
          </p:cNvSpPr>
          <p:nvPr>
            <p:ph type="body" sz="quarter" idx="34"/>
          </p:nvPr>
        </p:nvSpPr>
        <p:spPr>
          <a:xfrm>
            <a:off x="6957503" y="4683125"/>
            <a:ext cx="3706520" cy="1244300"/>
          </a:xfrm>
        </p:spPr>
        <p:txBody>
          <a:bodyPr anchor="ctr" anchorCtr="0"/>
          <a:lstStyle>
            <a:lvl1pPr>
              <a:defRPr sz="1800"/>
            </a:lvl1pPr>
            <a:lvl5pPr>
              <a:buNone/>
              <a:defRPr/>
            </a:lvl5pPr>
          </a:lstStyle>
          <a:p>
            <a:pPr lvl="0"/>
            <a:r>
              <a:rPr lang="en-US" dirty="0"/>
              <a:t>Click to edit Master text style</a:t>
            </a:r>
          </a:p>
        </p:txBody>
      </p:sp>
      <p:sp>
        <p:nvSpPr>
          <p:cNvPr id="2" name="Text Placeholder 15">
            <a:extLst>
              <a:ext uri="{FF2B5EF4-FFF2-40B4-BE49-F238E27FC236}">
                <a16:creationId xmlns:a16="http://schemas.microsoft.com/office/drawing/2014/main" id="{5FF12888-0502-3E69-BA8D-DDAD3FF123EB}"/>
              </a:ext>
            </a:extLst>
          </p:cNvPr>
          <p:cNvSpPr>
            <a:spLocks noGrp="1"/>
          </p:cNvSpPr>
          <p:nvPr>
            <p:ph type="body" sz="quarter" idx="28" hasCustomPrompt="1"/>
          </p:nvPr>
        </p:nvSpPr>
        <p:spPr>
          <a:xfrm>
            <a:off x="729129" y="1110263"/>
            <a:ext cx="10783887" cy="404769"/>
          </a:xfrm>
        </p:spPr>
        <p:txBody>
          <a:bodyPr/>
          <a:lstStyle>
            <a:lvl1pPr>
              <a:defRPr sz="2000" b="0" i="0" spc="0" baseline="0">
                <a:solidFill>
                  <a:srgbClr val="6AA2B8"/>
                </a:solidFill>
                <a:latin typeface="Franklin Gothic Medium" panose="020B0603020102020204" pitchFamily="34" charset="0"/>
              </a:defRPr>
            </a:lvl1pPr>
          </a:lstStyle>
          <a:p>
            <a:pPr lvl="0"/>
            <a:r>
              <a:rPr lang="en-US" dirty="0"/>
              <a:t>Click to add subhead</a:t>
            </a:r>
          </a:p>
        </p:txBody>
      </p:sp>
    </p:spTree>
    <p:extLst>
      <p:ext uri="{BB962C8B-B14F-4D97-AF65-F5344CB8AC3E}">
        <p14:creationId xmlns:p14="http://schemas.microsoft.com/office/powerpoint/2010/main" val="377755265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ub-Section Divider 1">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9B5905-9C3A-B272-F65B-BB9366817823}"/>
              </a:ext>
            </a:extLst>
          </p:cNvPr>
          <p:cNvPicPr>
            <a:picLocks noChangeAspect="1"/>
          </p:cNvPicPr>
          <p:nvPr/>
        </p:nvPicPr>
        <p:blipFill rotWithShape="1">
          <a:blip r:embed="rId2">
            <a:extLst>
              <a:ext uri="{28A0092B-C50C-407E-A947-70E740481C1C}">
                <a14:useLocalDpi xmlns:a14="http://schemas.microsoft.com/office/drawing/2010/main" val="0"/>
              </a:ext>
            </a:extLst>
          </a:blip>
          <a:srcRect l="408" t="396" r="12"/>
          <a:stretch/>
        </p:blipFill>
        <p:spPr>
          <a:xfrm>
            <a:off x="0" y="0"/>
            <a:ext cx="12189179" cy="6858000"/>
          </a:xfrm>
          <a:prstGeom prst="rect">
            <a:avLst/>
          </a:prstGeom>
        </p:spPr>
      </p:pic>
      <p:sp>
        <p:nvSpPr>
          <p:cNvPr id="3" name="Footer Placeholder 2">
            <a:extLst>
              <a:ext uri="{FF2B5EF4-FFF2-40B4-BE49-F238E27FC236}">
                <a16:creationId xmlns:a16="http://schemas.microsoft.com/office/drawing/2014/main" id="{B223368B-FC57-39B0-D04D-D473D9F55AC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C3496A4-F82B-6814-31D7-C930977FD73F}"/>
              </a:ext>
            </a:extLst>
          </p:cNvPr>
          <p:cNvSpPr>
            <a:spLocks noGrp="1"/>
          </p:cNvSpPr>
          <p:nvPr>
            <p:ph type="sldNum" sz="quarter" idx="11"/>
          </p:nvPr>
        </p:nvSpPr>
        <p:spPr/>
        <p:txBody>
          <a:bodyPr/>
          <a:lstStyle/>
          <a:p>
            <a:fld id="{3B713F2D-763E-4FA7-AA2D-3F7456ADA4C8}" type="slidenum">
              <a:rPr lang="en-US" smtClean="0"/>
              <a:pPr/>
              <a:t>‹#›</a:t>
            </a:fld>
            <a:endParaRPr lang="en-US" dirty="0"/>
          </a:p>
        </p:txBody>
      </p:sp>
      <p:sp>
        <p:nvSpPr>
          <p:cNvPr id="8" name="Text Placeholder 5">
            <a:extLst>
              <a:ext uri="{FF2B5EF4-FFF2-40B4-BE49-F238E27FC236}">
                <a16:creationId xmlns:a16="http://schemas.microsoft.com/office/drawing/2014/main" id="{725BA351-EC7C-6EB3-93DD-DF2EE9F6C0ED}"/>
              </a:ext>
            </a:extLst>
          </p:cNvPr>
          <p:cNvSpPr>
            <a:spLocks noGrp="1"/>
          </p:cNvSpPr>
          <p:nvPr>
            <p:ph type="body" sz="quarter" idx="13"/>
          </p:nvPr>
        </p:nvSpPr>
        <p:spPr>
          <a:xfrm>
            <a:off x="1004786" y="2910045"/>
            <a:ext cx="5633082" cy="365125"/>
          </a:xfrm>
        </p:spPr>
        <p:txBody>
          <a:bodyPr/>
          <a:lstStyle>
            <a:lvl1pPr marL="0" indent="0">
              <a:buFont typeface="Avenir Next LT Pro" panose="020B0504020202020204" pitchFamily="34" charset="0"/>
              <a:buNone/>
              <a:defRPr sz="2000" i="0">
                <a:solidFill>
                  <a:schemeClr val="tx1"/>
                </a:solidFill>
                <a:latin typeface="Franklin Gothic Book" panose="020B0503020102020204" pitchFamily="34" charset="0"/>
              </a:defRPr>
            </a:lvl1pPr>
            <a:lvl2pPr marL="0" indent="0">
              <a:buNone/>
              <a:defRPr>
                <a:solidFill>
                  <a:schemeClr val="bg1"/>
                </a:solidFill>
              </a:defRPr>
            </a:lvl2pPr>
            <a:lvl3pPr marL="169863" indent="0">
              <a:buNone/>
              <a:defRPr>
                <a:solidFill>
                  <a:schemeClr val="bg1"/>
                </a:solidFill>
              </a:defRPr>
            </a:lvl3pPr>
            <a:lvl4pPr marL="0" indent="0">
              <a:buNone/>
              <a:defRPr>
                <a:solidFill>
                  <a:schemeClr val="bg1"/>
                </a:solidFill>
              </a:defRPr>
            </a:lvl4pPr>
            <a:lvl5pPr marL="284162" indent="0">
              <a:buNone/>
              <a:defRPr>
                <a:solidFill>
                  <a:schemeClr val="bg1"/>
                </a:solidFill>
              </a:defRPr>
            </a:lvl5pPr>
          </a:lstStyle>
          <a:p>
            <a:pPr lvl="0"/>
            <a:r>
              <a:rPr lang="en-US" dirty="0"/>
              <a:t>Click to edit Master text styles</a:t>
            </a:r>
          </a:p>
        </p:txBody>
      </p:sp>
      <p:sp>
        <p:nvSpPr>
          <p:cNvPr id="9" name="Title 8">
            <a:extLst>
              <a:ext uri="{FF2B5EF4-FFF2-40B4-BE49-F238E27FC236}">
                <a16:creationId xmlns:a16="http://schemas.microsoft.com/office/drawing/2014/main" id="{BA4BE760-8DF7-5FE6-336E-57C49EFDD1E6}"/>
              </a:ext>
            </a:extLst>
          </p:cNvPr>
          <p:cNvSpPr>
            <a:spLocks noGrp="1"/>
          </p:cNvSpPr>
          <p:nvPr>
            <p:ph type="title"/>
          </p:nvPr>
        </p:nvSpPr>
        <p:spPr>
          <a:xfrm>
            <a:off x="1004785" y="1509080"/>
            <a:ext cx="7061201" cy="1256267"/>
          </a:xfrm>
        </p:spPr>
        <p:txBody>
          <a:bodyPr anchor="b"/>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3093666536"/>
      </p:ext>
    </p:extLst>
  </p:cSld>
  <p:clrMapOvr>
    <a:overrideClrMapping bg1="dk1" tx1="lt1" bg2="dk2" tx2="lt2" accent1="accent1" accent2="accent2" accent3="accent3" accent4="accent4" accent5="accent5" accent6="accent6" hlink="hlink" folHlink="folHlink"/>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763C8B5-7C0F-99B9-938F-0E48E951B2CB}"/>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CDFA329-323D-0767-3B99-BB38A0F0909D}"/>
              </a:ext>
            </a:extLst>
          </p:cNvPr>
          <p:cNvSpPr>
            <a:spLocks noGrp="1"/>
          </p:cNvSpPr>
          <p:nvPr>
            <p:ph type="sldNum" sz="quarter" idx="11"/>
          </p:nvPr>
        </p:nvSpPr>
        <p:spPr/>
        <p:txBody>
          <a:bodyPr/>
          <a:lstStyle/>
          <a:p>
            <a:fld id="{3B713F2D-763E-4FA7-AA2D-3F7456ADA4C8}" type="slidenum">
              <a:rPr lang="en-US" smtClean="0"/>
              <a:pPr/>
              <a:t>‹#›</a:t>
            </a:fld>
            <a:endParaRPr lang="en-US" dirty="0"/>
          </a:p>
        </p:txBody>
      </p:sp>
      <p:pic>
        <p:nvPicPr>
          <p:cNvPr id="2" name="Picture 1" descr="A logo of a company&#10;&#10;Description automatically generated">
            <a:extLst>
              <a:ext uri="{FF2B5EF4-FFF2-40B4-BE49-F238E27FC236}">
                <a16:creationId xmlns:a16="http://schemas.microsoft.com/office/drawing/2014/main" id="{AEB2BB18-3D85-F44E-E209-607F90EBA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1159" y="6242050"/>
            <a:ext cx="501320" cy="501650"/>
          </a:xfrm>
          <a:prstGeom prst="rect">
            <a:avLst/>
          </a:prstGeom>
        </p:spPr>
      </p:pic>
      <p:sp>
        <p:nvSpPr>
          <p:cNvPr id="3" name="Title 4">
            <a:extLst>
              <a:ext uri="{FF2B5EF4-FFF2-40B4-BE49-F238E27FC236}">
                <a16:creationId xmlns:a16="http://schemas.microsoft.com/office/drawing/2014/main" id="{F08FF10B-62A2-EFD9-71D2-25CD252941FE}"/>
              </a:ext>
            </a:extLst>
          </p:cNvPr>
          <p:cNvSpPr>
            <a:spLocks noGrp="1"/>
          </p:cNvSpPr>
          <p:nvPr>
            <p:ph type="title"/>
          </p:nvPr>
        </p:nvSpPr>
        <p:spPr>
          <a:xfrm>
            <a:off x="729129" y="480460"/>
            <a:ext cx="10733742" cy="672667"/>
          </a:xfrm>
        </p:spPr>
        <p:txBody>
          <a:body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8C95E737-6EEB-CF2F-A8A6-9632462BB8DC}"/>
              </a:ext>
            </a:extLst>
          </p:cNvPr>
          <p:cNvSpPr>
            <a:spLocks noGrp="1"/>
          </p:cNvSpPr>
          <p:nvPr>
            <p:ph type="body" sz="quarter" idx="28" hasCustomPrompt="1"/>
          </p:nvPr>
        </p:nvSpPr>
        <p:spPr>
          <a:xfrm>
            <a:off x="729129" y="1110263"/>
            <a:ext cx="10783887" cy="404769"/>
          </a:xfrm>
        </p:spPr>
        <p:txBody>
          <a:bodyPr/>
          <a:lstStyle>
            <a:lvl1pPr>
              <a:defRPr sz="2000" b="0" i="0" spc="0" baseline="0">
                <a:solidFill>
                  <a:srgbClr val="6AA2B8"/>
                </a:solidFill>
                <a:latin typeface="Franklin Gothic Medium" panose="020B0603020102020204" pitchFamily="34" charset="0"/>
              </a:defRPr>
            </a:lvl1pPr>
          </a:lstStyle>
          <a:p>
            <a:pPr lvl="0"/>
            <a:r>
              <a:rPr lang="en-US" dirty="0"/>
              <a:t>Click to add subhead</a:t>
            </a:r>
          </a:p>
        </p:txBody>
      </p:sp>
    </p:spTree>
    <p:extLst>
      <p:ext uri="{BB962C8B-B14F-4D97-AF65-F5344CB8AC3E}">
        <p14:creationId xmlns:p14="http://schemas.microsoft.com/office/powerpoint/2010/main" val="405465423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5" name="Picture 4" descr="A person in a suit holding a phone&#10;&#10;Description automatically generated">
            <a:extLst>
              <a:ext uri="{FF2B5EF4-FFF2-40B4-BE49-F238E27FC236}">
                <a16:creationId xmlns:a16="http://schemas.microsoft.com/office/drawing/2014/main" id="{424C5478-E6B7-D787-8496-AF2A4D349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2911" y="-15481"/>
            <a:ext cx="7903794" cy="5269728"/>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8" name="TextBox 7"/>
          <p:cNvSpPr txBox="1"/>
          <p:nvPr userDrawn="1"/>
        </p:nvSpPr>
        <p:spPr>
          <a:xfrm flipH="1">
            <a:off x="-149090" y="5958215"/>
            <a:ext cx="4572001" cy="523220"/>
          </a:xfrm>
          <a:prstGeom prst="rect">
            <a:avLst/>
          </a:prstGeom>
          <a:noFill/>
        </p:spPr>
        <p:txBody>
          <a:bodyPr wrap="square" rtlCol="0">
            <a:spAutoFit/>
          </a:bodyPr>
          <a:lstStyle/>
          <a:p>
            <a:pPr algn="ctr"/>
            <a:r>
              <a:rPr lang="en-US" sz="2800" dirty="0">
                <a:solidFill>
                  <a:schemeClr val="bg1"/>
                </a:solidFill>
              </a:rPr>
              <a:t>Thank you! </a:t>
            </a:r>
          </a:p>
        </p:txBody>
      </p:sp>
      <p:grpSp>
        <p:nvGrpSpPr>
          <p:cNvPr id="2" name="Group 1">
            <a:extLst>
              <a:ext uri="{FF2B5EF4-FFF2-40B4-BE49-F238E27FC236}">
                <a16:creationId xmlns:a16="http://schemas.microsoft.com/office/drawing/2014/main" id="{2F5D024C-3CEE-6E51-A099-B2645BA2D5EF}"/>
              </a:ext>
            </a:extLst>
          </p:cNvPr>
          <p:cNvGrpSpPr/>
          <p:nvPr userDrawn="1"/>
        </p:nvGrpSpPr>
        <p:grpSpPr>
          <a:xfrm>
            <a:off x="-228600" y="-298175"/>
            <a:ext cx="4674121" cy="7156175"/>
            <a:chOff x="-228600" y="-298175"/>
            <a:chExt cx="4674121" cy="7156175"/>
          </a:xfrm>
          <a:solidFill>
            <a:srgbClr val="016F53"/>
          </a:solidFill>
        </p:grpSpPr>
        <p:sp>
          <p:nvSpPr>
            <p:cNvPr id="3" name="Rectangle 2">
              <a:extLst>
                <a:ext uri="{FF2B5EF4-FFF2-40B4-BE49-F238E27FC236}">
                  <a16:creationId xmlns:a16="http://schemas.microsoft.com/office/drawing/2014/main" id="{2E976163-1DB2-B825-57E9-89B5FBBF2559}"/>
                </a:ext>
              </a:extLst>
            </p:cNvPr>
            <p:cNvSpPr/>
            <p:nvPr userDrawn="1"/>
          </p:nvSpPr>
          <p:spPr>
            <a:xfrm>
              <a:off x="-228600" y="-298175"/>
              <a:ext cx="4674121" cy="7156175"/>
            </a:xfrm>
            <a:prstGeom prst="rect">
              <a:avLst/>
            </a:prstGeom>
            <a:solidFill>
              <a:srgbClr val="756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301C01-60AF-FC3B-E3EC-40D95491B337}"/>
                </a:ext>
              </a:extLst>
            </p:cNvPr>
            <p:cNvSpPr/>
            <p:nvPr userDrawn="1"/>
          </p:nvSpPr>
          <p:spPr>
            <a:xfrm>
              <a:off x="4139573" y="-71120"/>
              <a:ext cx="305948" cy="6929120"/>
            </a:xfrm>
            <a:prstGeom prst="rect">
              <a:avLst/>
            </a:prstGeom>
            <a:solidFill>
              <a:srgbClr val="8701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77647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Close-up of a person wearing glasses&#10;&#10;Description automatically generated">
            <a:extLst>
              <a:ext uri="{FF2B5EF4-FFF2-40B4-BE49-F238E27FC236}">
                <a16:creationId xmlns:a16="http://schemas.microsoft.com/office/drawing/2014/main" id="{C1EAC99E-5575-4A17-DD96-CB78C6A46D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6079" y="0"/>
            <a:ext cx="11813743" cy="6858000"/>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8" name="Title 1"/>
          <p:cNvSpPr txBox="1">
            <a:spLocks/>
          </p:cNvSpPr>
          <p:nvPr userDrawn="1"/>
        </p:nvSpPr>
        <p:spPr>
          <a:xfrm>
            <a:off x="0" y="43311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800" dirty="0"/>
          </a:p>
        </p:txBody>
      </p:sp>
      <p:sp>
        <p:nvSpPr>
          <p:cNvPr id="11" name="Title 1">
            <a:extLst>
              <a:ext uri="{FF2B5EF4-FFF2-40B4-BE49-F238E27FC236}">
                <a16:creationId xmlns:a16="http://schemas.microsoft.com/office/drawing/2014/main" id="{D16F482A-7C73-02BD-F9FA-739C9067D5E9}"/>
              </a:ext>
            </a:extLst>
          </p:cNvPr>
          <p:cNvSpPr txBox="1">
            <a:spLocks/>
          </p:cNvSpPr>
          <p:nvPr userDrawn="1"/>
        </p:nvSpPr>
        <p:spPr>
          <a:xfrm>
            <a:off x="229842" y="2857154"/>
            <a:ext cx="6255027" cy="2366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solidFill>
              </a:rPr>
              <a:t>Vision</a:t>
            </a:r>
            <a:br>
              <a:rPr lang="en-US" b="1" dirty="0">
                <a:solidFill>
                  <a:schemeClr val="bg1"/>
                </a:solidFill>
              </a:rPr>
            </a:br>
            <a:r>
              <a:rPr lang="en-US" b="1" dirty="0">
                <a:solidFill>
                  <a:schemeClr val="bg1"/>
                </a:solidFill>
              </a:rPr>
              <a:t>Plan </a:t>
            </a:r>
          </a:p>
        </p:txBody>
      </p:sp>
      <p:grpSp>
        <p:nvGrpSpPr>
          <p:cNvPr id="2" name="Group 1">
            <a:extLst>
              <a:ext uri="{FF2B5EF4-FFF2-40B4-BE49-F238E27FC236}">
                <a16:creationId xmlns:a16="http://schemas.microsoft.com/office/drawing/2014/main" id="{A5FBB6E5-EF1D-9A76-7522-74688DF30BE3}"/>
              </a:ext>
            </a:extLst>
          </p:cNvPr>
          <p:cNvGrpSpPr/>
          <p:nvPr userDrawn="1"/>
        </p:nvGrpSpPr>
        <p:grpSpPr>
          <a:xfrm>
            <a:off x="-228600" y="-298175"/>
            <a:ext cx="4674121" cy="7156175"/>
            <a:chOff x="-228600" y="-298175"/>
            <a:chExt cx="4674121" cy="7156175"/>
          </a:xfrm>
          <a:solidFill>
            <a:srgbClr val="016F53"/>
          </a:solidFill>
        </p:grpSpPr>
        <p:sp>
          <p:nvSpPr>
            <p:cNvPr id="3" name="Rectangle 2">
              <a:extLst>
                <a:ext uri="{FF2B5EF4-FFF2-40B4-BE49-F238E27FC236}">
                  <a16:creationId xmlns:a16="http://schemas.microsoft.com/office/drawing/2014/main" id="{318416CE-C6C4-25A9-9ABA-DCEC90F987D6}"/>
                </a:ext>
              </a:extLst>
            </p:cNvPr>
            <p:cNvSpPr/>
            <p:nvPr userDrawn="1"/>
          </p:nvSpPr>
          <p:spPr>
            <a:xfrm>
              <a:off x="-228600" y="-298175"/>
              <a:ext cx="4674121" cy="7156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D53CA5-CD37-7C35-6CE5-F7A828721617}"/>
                </a:ext>
              </a:extLst>
            </p:cNvPr>
            <p:cNvSpPr/>
            <p:nvPr userDrawn="1"/>
          </p:nvSpPr>
          <p:spPr>
            <a:xfrm>
              <a:off x="4139573" y="-71120"/>
              <a:ext cx="305948" cy="6929120"/>
            </a:xfrm>
            <a:prstGeom prst="rect">
              <a:avLst/>
            </a:prstGeom>
            <a:solidFill>
              <a:srgbClr val="756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8456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2" descr="A person looking at a computer&#10;&#10;Description automatically generated">
            <a:extLst>
              <a:ext uri="{FF2B5EF4-FFF2-40B4-BE49-F238E27FC236}">
                <a16:creationId xmlns:a16="http://schemas.microsoft.com/office/drawing/2014/main" id="{2C845E2A-B3DB-B3E9-98F7-09FFB9C3AB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6548" y="0"/>
            <a:ext cx="10275831" cy="6858000"/>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8" name="Title 1"/>
          <p:cNvSpPr txBox="1">
            <a:spLocks/>
          </p:cNvSpPr>
          <p:nvPr userDrawn="1"/>
        </p:nvSpPr>
        <p:spPr>
          <a:xfrm>
            <a:off x="0" y="43311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800" dirty="0"/>
          </a:p>
        </p:txBody>
      </p:sp>
      <p:grpSp>
        <p:nvGrpSpPr>
          <p:cNvPr id="5" name="Group 4">
            <a:extLst>
              <a:ext uri="{FF2B5EF4-FFF2-40B4-BE49-F238E27FC236}">
                <a16:creationId xmlns:a16="http://schemas.microsoft.com/office/drawing/2014/main" id="{8F0C89E3-9063-5FDE-ED1A-91A93419B179}"/>
              </a:ext>
            </a:extLst>
          </p:cNvPr>
          <p:cNvGrpSpPr/>
          <p:nvPr userDrawn="1"/>
        </p:nvGrpSpPr>
        <p:grpSpPr>
          <a:xfrm>
            <a:off x="-228600" y="-298175"/>
            <a:ext cx="4674121" cy="7156175"/>
            <a:chOff x="-228600" y="-298175"/>
            <a:chExt cx="4674121" cy="7156175"/>
          </a:xfrm>
          <a:solidFill>
            <a:srgbClr val="016F53"/>
          </a:solidFill>
        </p:grpSpPr>
        <p:sp>
          <p:nvSpPr>
            <p:cNvPr id="6" name="Rectangle 5">
              <a:extLst>
                <a:ext uri="{FF2B5EF4-FFF2-40B4-BE49-F238E27FC236}">
                  <a16:creationId xmlns:a16="http://schemas.microsoft.com/office/drawing/2014/main" id="{B46167FD-53A3-1614-3BC6-DA7608285F9F}"/>
                </a:ext>
              </a:extLst>
            </p:cNvPr>
            <p:cNvSpPr/>
            <p:nvPr userDrawn="1"/>
          </p:nvSpPr>
          <p:spPr>
            <a:xfrm>
              <a:off x="-228600" y="-298175"/>
              <a:ext cx="4674121" cy="7156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02266C-966A-CD7B-86CB-537E50693079}"/>
                </a:ext>
              </a:extLst>
            </p:cNvPr>
            <p:cNvSpPr/>
            <p:nvPr userDrawn="1"/>
          </p:nvSpPr>
          <p:spPr>
            <a:xfrm>
              <a:off x="4139573" y="-71120"/>
              <a:ext cx="305948" cy="6929120"/>
            </a:xfrm>
            <a:prstGeom prst="rect">
              <a:avLst/>
            </a:prstGeom>
            <a:solidFill>
              <a:srgbClr val="756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0777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7" name="Rectangle 6"/>
          <p:cNvSpPr/>
          <p:nvPr userDrawn="1"/>
        </p:nvSpPr>
        <p:spPr>
          <a:xfrm>
            <a:off x="-228600" y="-298175"/>
            <a:ext cx="4674121" cy="7156175"/>
          </a:xfrm>
          <a:prstGeom prst="rect">
            <a:avLst/>
          </a:prstGeom>
          <a:solidFill>
            <a:srgbClr val="016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58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descr="A person holding a stack of money&#10;&#10;Description automatically generated">
            <a:extLst>
              <a:ext uri="{FF2B5EF4-FFF2-40B4-BE49-F238E27FC236}">
                <a16:creationId xmlns:a16="http://schemas.microsoft.com/office/drawing/2014/main" id="{79812AB0-5DD5-DF8E-922F-56A524551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3825" y="0"/>
            <a:ext cx="10287000" cy="6858000"/>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grpSp>
        <p:nvGrpSpPr>
          <p:cNvPr id="2" name="Group 1">
            <a:extLst>
              <a:ext uri="{FF2B5EF4-FFF2-40B4-BE49-F238E27FC236}">
                <a16:creationId xmlns:a16="http://schemas.microsoft.com/office/drawing/2014/main" id="{3430EFA3-88AF-2EA7-4C61-B8E366447CEC}"/>
              </a:ext>
            </a:extLst>
          </p:cNvPr>
          <p:cNvGrpSpPr/>
          <p:nvPr userDrawn="1"/>
        </p:nvGrpSpPr>
        <p:grpSpPr>
          <a:xfrm>
            <a:off x="-228600" y="-298175"/>
            <a:ext cx="4674121" cy="7156175"/>
            <a:chOff x="-228600" y="-298175"/>
            <a:chExt cx="4674121" cy="7156175"/>
          </a:xfrm>
        </p:grpSpPr>
        <p:sp>
          <p:nvSpPr>
            <p:cNvPr id="5" name="Rectangle 4">
              <a:extLst>
                <a:ext uri="{FF2B5EF4-FFF2-40B4-BE49-F238E27FC236}">
                  <a16:creationId xmlns:a16="http://schemas.microsoft.com/office/drawing/2014/main" id="{F6FC7E89-141E-3935-21BA-112FC798BBB0}"/>
                </a:ext>
              </a:extLst>
            </p:cNvPr>
            <p:cNvSpPr/>
            <p:nvPr userDrawn="1"/>
          </p:nvSpPr>
          <p:spPr>
            <a:xfrm>
              <a:off x="-228600" y="-298175"/>
              <a:ext cx="4674121" cy="7156175"/>
            </a:xfrm>
            <a:prstGeom prst="rect">
              <a:avLst/>
            </a:prstGeom>
            <a:solidFill>
              <a:srgbClr val="016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1BEB75-93BC-372D-10BF-F864588B6EAF}"/>
                </a:ext>
              </a:extLst>
            </p:cNvPr>
            <p:cNvSpPr/>
            <p:nvPr userDrawn="1"/>
          </p:nvSpPr>
          <p:spPr>
            <a:xfrm>
              <a:off x="4139573" y="-71120"/>
              <a:ext cx="305948" cy="6929120"/>
            </a:xfrm>
            <a:prstGeom prst="rect">
              <a:avLst/>
            </a:prstGeom>
            <a:solidFill>
              <a:srgbClr val="756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0433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descr="A piggy bank with money&#10;&#10;Description automatically generated">
            <a:extLst>
              <a:ext uri="{FF2B5EF4-FFF2-40B4-BE49-F238E27FC236}">
                <a16:creationId xmlns:a16="http://schemas.microsoft.com/office/drawing/2014/main" id="{922B89A6-F39F-9436-08C3-E663EEAC16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5300" r="216"/>
          <a:stretch/>
        </p:blipFill>
        <p:spPr>
          <a:xfrm>
            <a:off x="4445521" y="-542834"/>
            <a:ext cx="7303324" cy="8201102"/>
          </a:xfrm>
          <a:prstGeom prst="rect">
            <a:avLst/>
          </a:prstGeom>
        </p:spPr>
      </p:pic>
      <p:sp>
        <p:nvSpPr>
          <p:cNvPr id="4" name="Date Placeholder 3"/>
          <p:cNvSpPr>
            <a:spLocks noGrp="1"/>
          </p:cNvSpPr>
          <p:nvPr>
            <p:ph type="dt" sz="half" idx="10"/>
          </p:nvPr>
        </p:nvSpPr>
        <p:spPr/>
        <p:txBody>
          <a:bodyPr/>
          <a:lstStyle/>
          <a:p>
            <a:fld id="{DF89EBC4-DCE1-4F78-B475-C408DFA893AB}" type="datetimeFigureOut">
              <a:rPr lang="en-US" smtClean="0"/>
              <a:t>11/7/2025</a:t>
            </a:fld>
            <a:endParaRPr lang="en-US"/>
          </a:p>
        </p:txBody>
      </p:sp>
      <p:sp>
        <p:nvSpPr>
          <p:cNvPr id="6" name="Title 1"/>
          <p:cNvSpPr txBox="1">
            <a:spLocks/>
          </p:cNvSpPr>
          <p:nvPr userDrawn="1"/>
        </p:nvSpPr>
        <p:spPr>
          <a:xfrm>
            <a:off x="258417" y="2096775"/>
            <a:ext cx="6255027" cy="2366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baseline="0" dirty="0">
                <a:solidFill>
                  <a:schemeClr val="bg1"/>
                </a:solidFill>
              </a:rPr>
              <a:t>Health Savings              Account </a:t>
            </a:r>
            <a:r>
              <a:rPr lang="en-US" b="1" dirty="0">
                <a:solidFill>
                  <a:schemeClr val="bg1"/>
                </a:solidFill>
              </a:rPr>
              <a:t>(HSA)</a:t>
            </a:r>
          </a:p>
        </p:txBody>
      </p:sp>
      <p:grpSp>
        <p:nvGrpSpPr>
          <p:cNvPr id="2" name="Group 1">
            <a:extLst>
              <a:ext uri="{FF2B5EF4-FFF2-40B4-BE49-F238E27FC236}">
                <a16:creationId xmlns:a16="http://schemas.microsoft.com/office/drawing/2014/main" id="{65D4EE16-677F-F5BC-2682-0155BD4BDED4}"/>
              </a:ext>
            </a:extLst>
          </p:cNvPr>
          <p:cNvGrpSpPr/>
          <p:nvPr userDrawn="1"/>
        </p:nvGrpSpPr>
        <p:grpSpPr>
          <a:xfrm>
            <a:off x="-228600" y="-298175"/>
            <a:ext cx="4674121" cy="7156175"/>
            <a:chOff x="-228600" y="-298175"/>
            <a:chExt cx="4674121" cy="7156175"/>
          </a:xfrm>
          <a:solidFill>
            <a:srgbClr val="016F53"/>
          </a:solidFill>
        </p:grpSpPr>
        <p:sp>
          <p:nvSpPr>
            <p:cNvPr id="5" name="Rectangle 4">
              <a:extLst>
                <a:ext uri="{FF2B5EF4-FFF2-40B4-BE49-F238E27FC236}">
                  <a16:creationId xmlns:a16="http://schemas.microsoft.com/office/drawing/2014/main" id="{F9E04B30-A2BA-B67C-057C-1E057FF80A3B}"/>
                </a:ext>
              </a:extLst>
            </p:cNvPr>
            <p:cNvSpPr/>
            <p:nvPr userDrawn="1"/>
          </p:nvSpPr>
          <p:spPr>
            <a:xfrm>
              <a:off x="-228600" y="-298175"/>
              <a:ext cx="4674121" cy="7156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A6395B-DFE5-53A8-9BEB-4A9BE27A5D2F}"/>
                </a:ext>
              </a:extLst>
            </p:cNvPr>
            <p:cNvSpPr/>
            <p:nvPr userDrawn="1"/>
          </p:nvSpPr>
          <p:spPr>
            <a:xfrm>
              <a:off x="4139573" y="-71120"/>
              <a:ext cx="305948" cy="6929120"/>
            </a:xfrm>
            <a:prstGeom prst="rect">
              <a:avLst/>
            </a:prstGeom>
            <a:solidFill>
              <a:srgbClr val="756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348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11.sv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0.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9EBC4-DCE1-4F78-B475-C408DFA893AB}" type="datetimeFigureOut">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856BE-D92D-413A-A6CB-67F0633D730C}" type="slidenum">
              <a:rPr lang="en-US" smtClean="0"/>
              <a:t>‹#›</a:t>
            </a:fld>
            <a:endParaRPr lang="en-US"/>
          </a:p>
        </p:txBody>
      </p:sp>
    </p:spTree>
    <p:extLst>
      <p:ext uri="{BB962C8B-B14F-4D97-AF65-F5344CB8AC3E}">
        <p14:creationId xmlns:p14="http://schemas.microsoft.com/office/powerpoint/2010/main" val="22181638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3" r:id="rId3"/>
    <p:sldLayoutId id="2147483677" r:id="rId4"/>
    <p:sldLayoutId id="2147483661" r:id="rId5"/>
    <p:sldLayoutId id="2147483684" r:id="rId6"/>
    <p:sldLayoutId id="2147483670" r:id="rId7"/>
    <p:sldLayoutId id="2147483681" r:id="rId8"/>
    <p:sldLayoutId id="2147483682" r:id="rId9"/>
    <p:sldLayoutId id="2147483663" r:id="rId10"/>
    <p:sldLayoutId id="2147483650" r:id="rId11"/>
    <p:sldLayoutId id="2147483689" r:id="rId12"/>
    <p:sldLayoutId id="2147483685" r:id="rId13"/>
    <p:sldLayoutId id="2147483687" r:id="rId14"/>
    <p:sldLayoutId id="2147483688" r:id="rId15"/>
    <p:sldLayoutId id="214748369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EADC-CBA5-3DDD-E1FE-2CF3563EC6C4}"/>
              </a:ext>
            </a:extLst>
          </p:cNvPr>
          <p:cNvSpPr>
            <a:spLocks noGrp="1"/>
          </p:cNvSpPr>
          <p:nvPr>
            <p:ph type="title"/>
          </p:nvPr>
        </p:nvSpPr>
        <p:spPr>
          <a:xfrm>
            <a:off x="729129" y="480460"/>
            <a:ext cx="10733742" cy="850425"/>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15B5E1-F104-354B-AFEC-62D792664987}"/>
              </a:ext>
            </a:extLst>
          </p:cNvPr>
          <p:cNvSpPr>
            <a:spLocks noGrp="1"/>
          </p:cNvSpPr>
          <p:nvPr>
            <p:ph type="body" idx="1"/>
          </p:nvPr>
        </p:nvSpPr>
        <p:spPr>
          <a:xfrm>
            <a:off x="729129" y="1565835"/>
            <a:ext cx="10733742" cy="44345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ooter Placeholder 24">
            <a:extLst>
              <a:ext uri="{FF2B5EF4-FFF2-40B4-BE49-F238E27FC236}">
                <a16:creationId xmlns:a16="http://schemas.microsoft.com/office/drawing/2014/main" id="{11225FA8-BBA5-B52F-AFED-413DEF4A7D44}"/>
              </a:ext>
            </a:extLst>
          </p:cNvPr>
          <p:cNvSpPr>
            <a:spLocks noGrp="1"/>
          </p:cNvSpPr>
          <p:nvPr>
            <p:ph type="ftr" sz="quarter" idx="3"/>
          </p:nvPr>
        </p:nvSpPr>
        <p:spPr>
          <a:xfrm>
            <a:off x="907054" y="6310313"/>
            <a:ext cx="10179587" cy="288791"/>
          </a:xfrm>
          <a:prstGeom prst="rect">
            <a:avLst/>
          </a:prstGeom>
        </p:spPr>
        <p:txBody>
          <a:bodyPr vert="horz" lIns="0" tIns="0" rIns="0" bIns="0" rtlCol="0" anchor="b">
            <a:noAutofit/>
          </a:bodyPr>
          <a:lstStyle>
            <a:lvl1pPr algn="l">
              <a:defRPr sz="800" b="0">
                <a:solidFill>
                  <a:schemeClr val="accent4"/>
                </a:solidFill>
                <a:latin typeface="+mn-lt"/>
                <a:cs typeface="Avenir Next LT Pro" panose="020B0504020202020204" pitchFamily="34" charset="0"/>
              </a:defRPr>
            </a:lvl1pPr>
          </a:lstStyle>
          <a:p>
            <a:endParaRPr lang="en-US" dirty="0"/>
          </a:p>
        </p:txBody>
      </p:sp>
      <p:sp>
        <p:nvSpPr>
          <p:cNvPr id="26" name="Slide Number Placeholder 25">
            <a:extLst>
              <a:ext uri="{FF2B5EF4-FFF2-40B4-BE49-F238E27FC236}">
                <a16:creationId xmlns:a16="http://schemas.microsoft.com/office/drawing/2014/main" id="{B90E97EE-538E-5778-A3F3-F6F8C96EE062}"/>
              </a:ext>
            </a:extLst>
          </p:cNvPr>
          <p:cNvSpPr>
            <a:spLocks noGrp="1"/>
          </p:cNvSpPr>
          <p:nvPr>
            <p:ph type="sldNum" sz="quarter" idx="4"/>
          </p:nvPr>
        </p:nvSpPr>
        <p:spPr>
          <a:xfrm>
            <a:off x="526891" y="6308373"/>
            <a:ext cx="266324" cy="288791"/>
          </a:xfrm>
          <a:prstGeom prst="rect">
            <a:avLst/>
          </a:prstGeom>
        </p:spPr>
        <p:txBody>
          <a:bodyPr vert="horz" lIns="0" tIns="0" rIns="0" bIns="0" rtlCol="0" anchor="b">
            <a:noAutofit/>
          </a:bodyPr>
          <a:lstStyle>
            <a:lvl1pPr algn="l">
              <a:defRPr sz="800" b="1">
                <a:solidFill>
                  <a:schemeClr val="accent4"/>
                </a:solidFill>
                <a:latin typeface="+mn-lt"/>
                <a:cs typeface="Avenir Next LT Pro" panose="020B0504020202020204" pitchFamily="34" charset="0"/>
              </a:defRPr>
            </a:lvl1pPr>
          </a:lstStyle>
          <a:p>
            <a:fld id="{3B713F2D-763E-4FA7-AA2D-3F7456ADA4C8}" type="slidenum">
              <a:rPr lang="en-US" smtClean="0"/>
              <a:pPr/>
              <a:t>‹#›</a:t>
            </a:fld>
            <a:endParaRPr lang="en-US" dirty="0"/>
          </a:p>
        </p:txBody>
      </p:sp>
    </p:spTree>
    <p:extLst>
      <p:ext uri="{BB962C8B-B14F-4D97-AF65-F5344CB8AC3E}">
        <p14:creationId xmlns:p14="http://schemas.microsoft.com/office/powerpoint/2010/main" val="241474611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24">
            <a:extLst>
              <a:ext uri="{96DAC541-7B7A-43D3-8B79-37D633B846F1}">
                <asvg:svgBlip xmlns:asvg="http://schemas.microsoft.com/office/drawing/2016/SVG/main" r:embed="rId25"/>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8.xml"/><Relationship Id="rId1" Type="http://schemas.openxmlformats.org/officeDocument/2006/relationships/tags" Target="../tags/tag1.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emf"/></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jpeg"/><Relationship Id="rId1" Type="http://schemas.openxmlformats.org/officeDocument/2006/relationships/slideLayout" Target="../slideLayouts/slideLayout34.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9.jpeg"/><Relationship Id="rId1" Type="http://schemas.openxmlformats.org/officeDocument/2006/relationships/slideLayout" Target="../slideLayouts/slideLayout29.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hyperlink" Target="https://spotpet.link/bsjcorp" TargetMode="External"/><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16.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F638B5-47BA-F74D-6D2E-BE23882E171D}"/>
              </a:ext>
            </a:extLst>
          </p:cNvPr>
          <p:cNvPicPr>
            <a:picLocks noChangeAspect="1"/>
          </p:cNvPicPr>
          <p:nvPr/>
        </p:nvPicPr>
        <p:blipFill>
          <a:blip r:embed="rId3">
            <a:extLst>
              <a:ext uri="{28A0092B-C50C-407E-A947-70E740481C1C}">
                <a14:useLocalDpi xmlns:a14="http://schemas.microsoft.com/office/drawing/2010/main" val="0"/>
              </a:ext>
            </a:extLst>
          </a:blip>
          <a:srcRect l="61" r="61"/>
          <a:stretch/>
        </p:blipFill>
        <p:spPr>
          <a:xfrm>
            <a:off x="2456596" y="407505"/>
            <a:ext cx="9735404" cy="4903847"/>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9FBBC44-36CC-0D4A-56A2-2CE2ADA0C3F4}"/>
              </a:ext>
            </a:extLst>
          </p:cNvPr>
          <p:cNvSpPr/>
          <p:nvPr/>
        </p:nvSpPr>
        <p:spPr>
          <a:xfrm>
            <a:off x="-1" y="1"/>
            <a:ext cx="2456597" cy="6858000"/>
          </a:xfrm>
          <a:prstGeom prst="rect">
            <a:avLst/>
          </a:prstGeom>
          <a:solidFill>
            <a:srgbClr val="213A60"/>
          </a:solidFill>
          <a:ln>
            <a:solidFill>
              <a:srgbClr val="016F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1BF4569-18DE-8B14-E041-B11BD152398B}"/>
              </a:ext>
            </a:extLst>
          </p:cNvPr>
          <p:cNvGrpSpPr/>
          <p:nvPr/>
        </p:nvGrpSpPr>
        <p:grpSpPr>
          <a:xfrm>
            <a:off x="768698" y="1441768"/>
            <a:ext cx="3010895" cy="2811437"/>
            <a:chOff x="528067" y="916103"/>
            <a:chExt cx="3010895" cy="2811437"/>
          </a:xfrm>
        </p:grpSpPr>
        <p:sp>
          <p:nvSpPr>
            <p:cNvPr id="7" name="Oval 6">
              <a:extLst>
                <a:ext uri="{FF2B5EF4-FFF2-40B4-BE49-F238E27FC236}">
                  <a16:creationId xmlns:a16="http://schemas.microsoft.com/office/drawing/2014/main" id="{551CDB85-C837-26FA-0F0C-A0BB113851DA}"/>
                </a:ext>
              </a:extLst>
            </p:cNvPr>
            <p:cNvSpPr/>
            <p:nvPr/>
          </p:nvSpPr>
          <p:spPr>
            <a:xfrm>
              <a:off x="528067" y="916103"/>
              <a:ext cx="3010895" cy="2811437"/>
            </a:xfrm>
            <a:prstGeom prst="ellipse">
              <a:avLst/>
            </a:prstGeom>
            <a:solidFill>
              <a:srgbClr val="756F6A"/>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870139"/>
                  </a:solidFill>
                </a:rPr>
                <a:t>Benefits </a:t>
              </a:r>
            </a:p>
            <a:p>
              <a:pPr algn="ctr"/>
              <a:r>
                <a:rPr lang="en-US" sz="3600" dirty="0">
                  <a:solidFill>
                    <a:srgbClr val="870139"/>
                  </a:solidFill>
                </a:rPr>
                <a:t>Overview </a:t>
              </a:r>
            </a:p>
            <a:p>
              <a:pPr algn="ctr"/>
              <a:r>
                <a:rPr lang="en-US" sz="3600" dirty="0">
                  <a:solidFill>
                    <a:srgbClr val="870139"/>
                  </a:solidFill>
                </a:rPr>
                <a:t>2026</a:t>
              </a:r>
            </a:p>
          </p:txBody>
        </p:sp>
        <p:sp>
          <p:nvSpPr>
            <p:cNvPr id="8" name="Oval 7">
              <a:extLst>
                <a:ext uri="{FF2B5EF4-FFF2-40B4-BE49-F238E27FC236}">
                  <a16:creationId xmlns:a16="http://schemas.microsoft.com/office/drawing/2014/main" id="{7D8A2AB7-4B8D-006F-D986-D51B43BC05AC}"/>
                </a:ext>
              </a:extLst>
            </p:cNvPr>
            <p:cNvSpPr/>
            <p:nvPr/>
          </p:nvSpPr>
          <p:spPr>
            <a:xfrm>
              <a:off x="682387" y="1091820"/>
              <a:ext cx="2702257" cy="2483889"/>
            </a:xfrm>
            <a:prstGeom prst="ellipse">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30" name="Picture 6" descr="M3 Insurance BizSpotlight - Milwaukee Business Journal">
            <a:extLst>
              <a:ext uri="{FF2B5EF4-FFF2-40B4-BE49-F238E27FC236}">
                <a16:creationId xmlns:a16="http://schemas.microsoft.com/office/drawing/2014/main" id="{2A9DF223-336A-082F-995A-BAAD45F586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9062" y="5717755"/>
            <a:ext cx="1046118" cy="10461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thany St. Joseph Corporation of La Crosse, WI">
            <a:extLst>
              <a:ext uri="{FF2B5EF4-FFF2-40B4-BE49-F238E27FC236}">
                <a16:creationId xmlns:a16="http://schemas.microsoft.com/office/drawing/2014/main" id="{D3414196-4499-5048-127E-5B68D5C1F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5251" y="5688417"/>
            <a:ext cx="5057775"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437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25567F-509E-F074-EABC-C7EB333BAF6F}"/>
              </a:ext>
            </a:extLst>
          </p:cNvPr>
          <p:cNvSpPr>
            <a:spLocks noGrp="1"/>
          </p:cNvSpPr>
          <p:nvPr>
            <p:ph type="sldNum" sz="quarter" idx="11"/>
          </p:nvPr>
        </p:nvSpPr>
        <p:spPr>
          <a:xfrm>
            <a:off x="526891" y="6308373"/>
            <a:ext cx="266324"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800" b="1" i="0" u="none" strike="noStrike" kern="1200" cap="none" spc="0" normalizeH="0" baseline="0" noProof="0">
              <a:ln>
                <a:noFill/>
              </a:ln>
              <a:solidFill>
                <a:srgbClr val="042789"/>
              </a:solidFill>
              <a:effectLst/>
              <a:uLnTx/>
              <a:uFillTx/>
              <a:latin typeface="Avenir Next LT Pro"/>
              <a:ea typeface="+mn-ea"/>
            </a:endParaRPr>
          </a:p>
        </p:txBody>
      </p:sp>
      <p:sp>
        <p:nvSpPr>
          <p:cNvPr id="5" name="Title 4">
            <a:extLst>
              <a:ext uri="{FF2B5EF4-FFF2-40B4-BE49-F238E27FC236}">
                <a16:creationId xmlns:a16="http://schemas.microsoft.com/office/drawing/2014/main" id="{9594595F-B572-151A-1A78-46D244D4B4DC}"/>
              </a:ext>
            </a:extLst>
          </p:cNvPr>
          <p:cNvSpPr>
            <a:spLocks noGrp="1"/>
          </p:cNvSpPr>
          <p:nvPr>
            <p:ph type="title"/>
          </p:nvPr>
        </p:nvSpPr>
        <p:spPr>
          <a:xfrm>
            <a:off x="729129" y="480460"/>
            <a:ext cx="10733742" cy="850425"/>
          </a:xfrm>
        </p:spPr>
        <p:txBody>
          <a:bodyPr/>
          <a:lstStyle/>
          <a:p>
            <a:r>
              <a:rPr lang="en-US" dirty="0"/>
              <a:t>The Alliance Comprehensive Network</a:t>
            </a:r>
            <a:br>
              <a:rPr lang="en-US" dirty="0"/>
            </a:br>
            <a:r>
              <a:rPr lang="en-US" dirty="0"/>
              <a:t>integrated with the WPS Statewide Network</a:t>
            </a:r>
          </a:p>
        </p:txBody>
      </p:sp>
      <p:sp>
        <p:nvSpPr>
          <p:cNvPr id="6" name="Content Placeholder 2">
            <a:extLst>
              <a:ext uri="{FF2B5EF4-FFF2-40B4-BE49-F238E27FC236}">
                <a16:creationId xmlns:a16="http://schemas.microsoft.com/office/drawing/2014/main" id="{7FAD50CF-5614-A63B-8121-C9482ADDC1C6}"/>
              </a:ext>
            </a:extLst>
          </p:cNvPr>
          <p:cNvSpPr txBox="1">
            <a:spLocks/>
          </p:cNvSpPr>
          <p:nvPr/>
        </p:nvSpPr>
        <p:spPr>
          <a:xfrm>
            <a:off x="729129" y="1522730"/>
            <a:ext cx="7707301" cy="64251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2">
                  <a:extLst>
                    <a:ext uri="{96DAC541-7B7A-43D3-8B79-37D633B846F1}">
                      <asvg:svgBlip xmlns:asvg="http://schemas.microsoft.com/office/drawing/2016/SVG/main" r:embed="rId3"/>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venir Next LT Pro" panose="020B05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You can choose health care throughout areas of Wisconsin, including the following providers and systems:</a:t>
            </a:r>
          </a:p>
          <a:p>
            <a:pPr marL="0" marR="0" lvl="0" indent="0" algn="l" defTabSz="914400" rtl="0" eaLnBrk="1" fontAlgn="auto" latinLnBrk="0" hangingPunct="1">
              <a:lnSpc>
                <a:spcPct val="100000"/>
              </a:lnSpc>
              <a:spcBef>
                <a:spcPts val="1000"/>
              </a:spcBef>
              <a:spcAft>
                <a:spcPts val="0"/>
              </a:spcAft>
              <a:buClrTx/>
              <a:buSzTx/>
              <a:buFont typeface="Avenir Next LT Pro" panose="020B05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venir Next LT Pro" panose="020B05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Content Placeholder 12">
            <a:extLst>
              <a:ext uri="{FF2B5EF4-FFF2-40B4-BE49-F238E27FC236}">
                <a16:creationId xmlns:a16="http://schemas.microsoft.com/office/drawing/2014/main" id="{FD5B11AF-16D8-9C4E-0643-31C3516AB566}"/>
              </a:ext>
            </a:extLst>
          </p:cNvPr>
          <p:cNvSpPr txBox="1">
            <a:spLocks/>
          </p:cNvSpPr>
          <p:nvPr/>
        </p:nvSpPr>
        <p:spPr>
          <a:xfrm>
            <a:off x="5149591" y="2309636"/>
            <a:ext cx="4727510" cy="3998735"/>
          </a:xfrm>
          <a:prstGeom prst="rect">
            <a:avLst/>
          </a:prstGeom>
        </p:spPr>
        <p:txBody>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2">
                  <a:extLst>
                    <a:ext uri="{96DAC541-7B7A-43D3-8B79-37D633B846F1}">
                      <asvg:svgBlip xmlns:asvg="http://schemas.microsoft.com/office/drawing/2016/SVG/main" r:embed="rId3"/>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200"/>
              </a:spcBef>
              <a:spcAft>
                <a:spcPts val="200"/>
              </a:spcAft>
              <a:buClr>
                <a:srgbClr val="042789"/>
              </a:buClr>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a:ea typeface="Trebuchet MS" charset="0"/>
                <a:cs typeface="Trebuchet MS" charset="0"/>
              </a:rPr>
              <a:t>WPS Statewide Network</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Aurora Health Care </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Bellin Health Partners</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Children’s Hospital of Wisconsin</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Froedtert Hospital</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Mayo Clinic Health System</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Medical College of Wisconsin</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venir Next LT Pro"/>
                <a:ea typeface="+mn-ea"/>
                <a:cs typeface="+mn-cs"/>
              </a:rPr>
              <a:t>ThedaCare</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 Physicians</a:t>
            </a:r>
          </a:p>
        </p:txBody>
      </p:sp>
      <p:sp>
        <p:nvSpPr>
          <p:cNvPr id="10" name="Content Placeholder 3">
            <a:extLst>
              <a:ext uri="{FF2B5EF4-FFF2-40B4-BE49-F238E27FC236}">
                <a16:creationId xmlns:a16="http://schemas.microsoft.com/office/drawing/2014/main" id="{836F29B7-EA3D-E02E-7AD8-66779BFAEBAF}"/>
              </a:ext>
            </a:extLst>
          </p:cNvPr>
          <p:cNvSpPr txBox="1">
            <a:spLocks/>
          </p:cNvSpPr>
          <p:nvPr/>
        </p:nvSpPr>
        <p:spPr>
          <a:xfrm>
            <a:off x="185119" y="2309637"/>
            <a:ext cx="4727510" cy="3998736"/>
          </a:xfrm>
          <a:prstGeom prst="rect">
            <a:avLst/>
          </a:prstGeom>
        </p:spPr>
        <p:txBody>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2">
                  <a:extLst>
                    <a:ext uri="{96DAC541-7B7A-43D3-8B79-37D633B846F1}">
                      <asvg:svgBlip xmlns:asvg="http://schemas.microsoft.com/office/drawing/2016/SVG/main" r:embed="rId3"/>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200"/>
              </a:spcBef>
              <a:spcAft>
                <a:spcPts val="200"/>
              </a:spcAft>
              <a:buClr>
                <a:srgbClr val="042789"/>
              </a:buClr>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a:ea typeface="Trebuchet MS" charset="0"/>
                <a:cs typeface="Trebuchet MS" charset="0"/>
              </a:rPr>
              <a:t>The Alliance Comprehensive Network</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Ascension Wisconsin</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Aspirus Clinics: Wisconsin and Michigan</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Dean/SSM Health/St. Mary’s</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Gundersen Health System</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Marshfield Clinic/MCHA Hospital</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ProHealth Care</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UnityPoint Health—</a:t>
            </a:r>
            <a:r>
              <a:rPr kumimoji="0" lang="en-US" sz="1600" b="0" i="0" u="none" strike="noStrike" kern="1200" cap="none" spc="0" normalizeH="0" baseline="0" noProof="0" dirty="0" err="1">
                <a:ln>
                  <a:noFill/>
                </a:ln>
                <a:solidFill>
                  <a:prstClr val="black"/>
                </a:solidFill>
                <a:effectLst/>
                <a:uLnTx/>
                <a:uFillTx/>
                <a:latin typeface="Avenir Next LT Pro"/>
                <a:ea typeface="+mn-ea"/>
                <a:cs typeface="+mn-cs"/>
              </a:rPr>
              <a:t>Meriter</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 </a:t>
            </a:r>
          </a:p>
          <a:p>
            <a:pPr marL="742950" marR="0" lvl="1" indent="-285750" algn="l" defTabSz="914400" rtl="0" eaLnBrk="1" fontAlgn="auto" latinLnBrk="0" hangingPunct="1">
              <a:lnSpc>
                <a:spcPct val="10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University of Wisconsin Hospitals and Clinics</a:t>
            </a:r>
          </a:p>
        </p:txBody>
      </p:sp>
      <p:pic>
        <p:nvPicPr>
          <p:cNvPr id="2" name="Picture 1">
            <a:extLst>
              <a:ext uri="{FF2B5EF4-FFF2-40B4-BE49-F238E27FC236}">
                <a16:creationId xmlns:a16="http://schemas.microsoft.com/office/drawing/2014/main" id="{61B7EC14-7324-4F18-76F2-D64D57F845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27241" y="202998"/>
            <a:ext cx="2579640" cy="409866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8A42F3B-E4CA-7CF9-4B9D-7B60B18270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3566" y="4309003"/>
            <a:ext cx="1908434" cy="850425"/>
          </a:xfrm>
          <a:prstGeom prst="rect">
            <a:avLst/>
          </a:prstGeom>
        </p:spPr>
      </p:pic>
      <p:sp>
        <p:nvSpPr>
          <p:cNvPr id="7" name="Footer Placeholder 2">
            <a:extLst>
              <a:ext uri="{FF2B5EF4-FFF2-40B4-BE49-F238E27FC236}">
                <a16:creationId xmlns:a16="http://schemas.microsoft.com/office/drawing/2014/main" id="{662A16E5-D59D-9BFF-1AF3-B431AE4AF689}"/>
              </a:ext>
            </a:extLst>
          </p:cNvPr>
          <p:cNvSpPr txBox="1">
            <a:spLocks/>
          </p:cNvSpPr>
          <p:nvPr/>
        </p:nvSpPr>
        <p:spPr>
          <a:xfrm>
            <a:off x="729129" y="6308371"/>
            <a:ext cx="10180637" cy="508929"/>
          </a:xfrm>
          <a:prstGeom prst="rect">
            <a:avLst/>
          </a:prstGeom>
        </p:spPr>
        <p:txBody>
          <a:bodyPr vert="horz" lIns="0" tIns="0" rIns="0" bIns="0" rtlCol="0" anchor="ctr">
            <a:noAutofit/>
          </a:bodyPr>
          <a:lstStyle>
            <a:defPPr>
              <a:defRPr lang="en-US"/>
            </a:defPPr>
            <a:lvl1pPr marL="0" algn="l" defTabSz="914400" rtl="0" eaLnBrk="1" latinLnBrk="0" hangingPunct="1">
              <a:defRPr sz="800" b="0" kern="1200">
                <a:solidFill>
                  <a:schemeClr val="accent4"/>
                </a:solidFill>
                <a:latin typeface="+mn-lt"/>
                <a:ea typeface="+mn-ea"/>
                <a:cs typeface="Avenir Next LT Pro" panose="020B05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t>Provider listing subject to change. For the most up-to-date and complete listing of providers, log on to the Alliance website at the-alliance.org and click on Find a Doctor. </a:t>
            </a:r>
            <a:b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br>
            <a: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t>Providers can leave or enter the network at any time. It is recommended that you check the network status of your provider on a regular basis.</a:t>
            </a:r>
          </a:p>
        </p:txBody>
      </p:sp>
    </p:spTree>
    <p:extLst>
      <p:ext uri="{BB962C8B-B14F-4D97-AF65-F5344CB8AC3E}">
        <p14:creationId xmlns:p14="http://schemas.microsoft.com/office/powerpoint/2010/main" val="335772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AA5A-1D35-793D-0E24-4BDD3B5A205F}"/>
              </a:ext>
            </a:extLst>
          </p:cNvPr>
          <p:cNvSpPr>
            <a:spLocks noGrp="1"/>
          </p:cNvSpPr>
          <p:nvPr>
            <p:ph type="title"/>
          </p:nvPr>
        </p:nvSpPr>
        <p:spPr>
          <a:xfrm>
            <a:off x="728975" y="625433"/>
            <a:ext cx="5367025" cy="1600200"/>
          </a:xfrm>
        </p:spPr>
        <p:txBody>
          <a:bodyPr anchor="t" anchorCtr="0"/>
          <a:lstStyle/>
          <a:p>
            <a:r>
              <a:rPr lang="en-US" dirty="0"/>
              <a:t>Staying healthy starts here.</a:t>
            </a:r>
          </a:p>
        </p:txBody>
      </p:sp>
      <p:pic>
        <p:nvPicPr>
          <p:cNvPr id="9" name="Picture Placeholder 8" descr="Close-up portrait of young mother and baby wearing sweaters outside near trees">
            <a:extLst>
              <a:ext uri="{FF2B5EF4-FFF2-40B4-BE49-F238E27FC236}">
                <a16:creationId xmlns:a16="http://schemas.microsoft.com/office/drawing/2014/main" id="{475C5C6B-AE14-7A03-3C69-CD3B37E6407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2813" r="22813"/>
          <a:stretch/>
        </p:blipFill>
        <p:spPr>
          <a:xfrm>
            <a:off x="6557302" y="311163"/>
            <a:ext cx="4245136" cy="5204129"/>
          </a:xfrm>
          <a:ln w="63500">
            <a:solidFill>
              <a:schemeClr val="accent2"/>
            </a:solidFill>
          </a:ln>
        </p:spPr>
      </p:pic>
      <p:sp>
        <p:nvSpPr>
          <p:cNvPr id="3" name="Footer Placeholder 2">
            <a:extLst>
              <a:ext uri="{FF2B5EF4-FFF2-40B4-BE49-F238E27FC236}">
                <a16:creationId xmlns:a16="http://schemas.microsoft.com/office/drawing/2014/main" id="{BFFEBF41-F6A3-C204-0045-12F0EFCC6018}"/>
              </a:ext>
            </a:extLst>
          </p:cNvPr>
          <p:cNvSpPr>
            <a:spLocks noGrp="1"/>
          </p:cNvSpPr>
          <p:nvPr>
            <p:ph type="ftr" sz="quarter" idx="10"/>
          </p:nvPr>
        </p:nvSpPr>
        <p:spPr>
          <a:xfrm>
            <a:off x="907055" y="6310313"/>
            <a:ext cx="9524972"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Preventive services listed are covered subject to the terms and conditions set forth in your WPS certificate.</a:t>
            </a:r>
            <a:r>
              <a:rPr kumimoji="0" lang="en-US" sz="800" b="0" i="0" u="none" strike="noStrike" kern="1200" cap="none" spc="0" normalizeH="0" baseline="0" noProof="0" dirty="0">
                <a:ln>
                  <a:noFill/>
                </a:ln>
                <a:solidFill>
                  <a:prstClr val="black"/>
                </a:solidFill>
                <a:effectLst/>
                <a:uLnTx/>
                <a:uFillTx/>
                <a:latin typeface="Trebuchet MS" panose="020B0703020202090204" pitchFamily="34" charset="0"/>
                <a:ea typeface="Trebuchet MS" charset="0"/>
                <a:cs typeface="Trebuchet MS" charset="0"/>
              </a:rPr>
              <a:t> </a:t>
            </a:r>
            <a:r>
              <a:rPr kumimoji="0" lang="en-US" sz="800" b="0" i="0" u="none" strike="noStrike" kern="1200" cap="none" spc="0" normalizeH="0" baseline="0" noProof="0" dirty="0">
                <a:ln>
                  <a:noFill/>
                </a:ln>
                <a:solidFill>
                  <a:prstClr val="black"/>
                </a:solidFill>
                <a:effectLst/>
                <a:uLnTx/>
                <a:uFillTx/>
                <a:latin typeface="Trebuchet MS" panose="020B0703020202090204" pitchFamily="34" charset="0"/>
                <a:ea typeface="+mn-ea"/>
              </a:rPr>
              <a:t>Preventive services, including preventive drugs, are those rated A or B by the U.S. Preventive Services Task Force</a:t>
            </a:r>
            <a:r>
              <a:rPr kumimoji="0" lang="en-US" sz="800" b="0" i="0" u="none" strike="noStrike" kern="1200" cap="none" spc="0" normalizeH="0" baseline="0" noProof="0" dirty="0">
                <a:ln>
                  <a:noFill/>
                </a:ln>
                <a:solidFill>
                  <a:prstClr val="black"/>
                </a:solidFill>
                <a:effectLst/>
                <a:uLnTx/>
                <a:uFillTx/>
                <a:latin typeface="Trebuchet MS" panose="020B0703020202090204" pitchFamily="34" charset="0"/>
                <a:ea typeface="Trebuchet MS" charset="0"/>
                <a:cs typeface="Trebuchet MS" charset="0"/>
              </a:rPr>
              <a:t>.</a:t>
            </a:r>
            <a:endParaRPr kumimoji="0" lang="en-US" sz="800" b="0" i="0" u="none" strike="noStrike" kern="1200" cap="none" spc="0" normalizeH="0" baseline="0" noProof="0" dirty="0">
              <a:ln>
                <a:noFill/>
              </a:ln>
              <a:solidFill>
                <a:prstClr val="black"/>
              </a:solidFill>
              <a:effectLst/>
              <a:uLnTx/>
              <a:uFillTx/>
              <a:latin typeface="Avenir Next LT Pro"/>
              <a:ea typeface="+mn-ea"/>
            </a:endParaRPr>
          </a:p>
        </p:txBody>
      </p:sp>
      <p:sp>
        <p:nvSpPr>
          <p:cNvPr id="5" name="Slide Number Placeholder 4">
            <a:extLst>
              <a:ext uri="{FF2B5EF4-FFF2-40B4-BE49-F238E27FC236}">
                <a16:creationId xmlns:a16="http://schemas.microsoft.com/office/drawing/2014/main" id="{3312650E-E2B0-14ED-DDC0-3808CA263FF4}"/>
              </a:ext>
            </a:extLst>
          </p:cNvPr>
          <p:cNvSpPr>
            <a:spLocks noGrp="1"/>
          </p:cNvSpPr>
          <p:nvPr>
            <p:ph type="sldNum" sz="quarter" idx="11"/>
          </p:nvPr>
        </p:nvSpPr>
        <p:spPr>
          <a:xfrm>
            <a:off x="526891" y="6308373"/>
            <a:ext cx="266324"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800" b="1" i="0" u="none" strike="noStrike" kern="1200" cap="none" spc="0" normalizeH="0" baseline="0" noProof="0">
              <a:ln>
                <a:noFill/>
              </a:ln>
              <a:solidFill>
                <a:srgbClr val="042789"/>
              </a:solidFill>
              <a:effectLst/>
              <a:uLnTx/>
              <a:uFillTx/>
              <a:latin typeface="Avenir Next LT Pro"/>
              <a:ea typeface="+mn-ea"/>
            </a:endParaRPr>
          </a:p>
        </p:txBody>
      </p:sp>
      <p:sp>
        <p:nvSpPr>
          <p:cNvPr id="4" name="Text Placeholder 3">
            <a:extLst>
              <a:ext uri="{FF2B5EF4-FFF2-40B4-BE49-F238E27FC236}">
                <a16:creationId xmlns:a16="http://schemas.microsoft.com/office/drawing/2014/main" id="{2A52332B-33C4-AA64-7853-050DB87C09C3}"/>
              </a:ext>
            </a:extLst>
          </p:cNvPr>
          <p:cNvSpPr>
            <a:spLocks noGrp="1"/>
          </p:cNvSpPr>
          <p:nvPr>
            <p:ph type="body" sz="quarter" idx="12"/>
          </p:nvPr>
        </p:nvSpPr>
        <p:spPr>
          <a:xfrm>
            <a:off x="729128" y="1398774"/>
            <a:ext cx="4789049" cy="3028909"/>
          </a:xfrm>
        </p:spPr>
        <p:txBody>
          <a:bodyPr/>
          <a:lstStyle/>
          <a:p>
            <a:r>
              <a:rPr lang="en-US" sz="1600" b="1" dirty="0"/>
              <a:t>Preventive care</a:t>
            </a:r>
          </a:p>
          <a:p>
            <a:pPr>
              <a:lnSpc>
                <a:spcPct val="100000"/>
              </a:lnSpc>
            </a:pPr>
            <a:r>
              <a:rPr lang="en-US" sz="1600" dirty="0">
                <a:latin typeface="Trebuchet MS" charset="0"/>
                <a:ea typeface="Trebuchet MS" charset="0"/>
                <a:cs typeface="Trebuchet MS" charset="0"/>
              </a:rPr>
              <a:t>Coordinated, preventive health care—including annual physical exams, screenings, and immunizations—is the key to wellness.</a:t>
            </a:r>
          </a:p>
          <a:p>
            <a:pPr lvl="1">
              <a:lnSpc>
                <a:spcPct val="100000"/>
              </a:lnSpc>
            </a:pPr>
            <a:r>
              <a:rPr lang="en-US" sz="1600" dirty="0">
                <a:latin typeface="Trebuchet MS" charset="0"/>
                <a:ea typeface="Trebuchet MS" charset="0"/>
                <a:cs typeface="Trebuchet MS" charset="0"/>
              </a:rPr>
              <a:t>Routine immunizations</a:t>
            </a:r>
          </a:p>
          <a:p>
            <a:pPr lvl="1">
              <a:lnSpc>
                <a:spcPct val="100000"/>
              </a:lnSpc>
            </a:pPr>
            <a:r>
              <a:rPr lang="en-US" sz="1600" dirty="0">
                <a:latin typeface="Trebuchet MS" charset="0"/>
                <a:ea typeface="Trebuchet MS" charset="0"/>
                <a:cs typeface="Trebuchet MS" charset="0"/>
              </a:rPr>
              <a:t>Routine medical exams</a:t>
            </a:r>
          </a:p>
          <a:p>
            <a:pPr lvl="1">
              <a:lnSpc>
                <a:spcPct val="100000"/>
              </a:lnSpc>
            </a:pPr>
            <a:r>
              <a:rPr lang="en-US" sz="1600" dirty="0">
                <a:latin typeface="Trebuchet MS" charset="0"/>
                <a:ea typeface="Trebuchet MS" charset="0"/>
                <a:cs typeface="Trebuchet MS" charset="0"/>
              </a:rPr>
              <a:t>Well-child care</a:t>
            </a:r>
          </a:p>
          <a:p>
            <a:pPr lvl="1">
              <a:lnSpc>
                <a:spcPct val="100000"/>
              </a:lnSpc>
            </a:pPr>
            <a:r>
              <a:rPr lang="en-US" sz="1600" dirty="0">
                <a:latin typeface="Trebuchet MS" charset="0"/>
                <a:ea typeface="Trebuchet MS" charset="0"/>
                <a:cs typeface="Trebuchet MS" charset="0"/>
              </a:rPr>
              <a:t>Mammograms</a:t>
            </a:r>
          </a:p>
          <a:p>
            <a:pPr lvl="1">
              <a:lnSpc>
                <a:spcPct val="100000"/>
              </a:lnSpc>
            </a:pPr>
            <a:r>
              <a:rPr lang="en-US" sz="1600" dirty="0">
                <a:latin typeface="Trebuchet MS" charset="0"/>
                <a:ea typeface="Trebuchet MS" charset="0"/>
                <a:cs typeface="Trebuchet MS" charset="0"/>
              </a:rPr>
              <a:t>Preventive screenings</a:t>
            </a:r>
          </a:p>
          <a:p>
            <a:pPr lvl="1">
              <a:lnSpc>
                <a:spcPct val="100000"/>
              </a:lnSpc>
            </a:pPr>
            <a:r>
              <a:rPr lang="en-US" sz="1600" dirty="0">
                <a:latin typeface="Trebuchet MS" charset="0"/>
                <a:ea typeface="Trebuchet MS" charset="0"/>
                <a:cs typeface="Trebuchet MS" charset="0"/>
              </a:rPr>
              <a:t>Preventive drugs</a:t>
            </a:r>
          </a:p>
          <a:p>
            <a:pPr lvl="1">
              <a:lnSpc>
                <a:spcPct val="100000"/>
              </a:lnSpc>
            </a:pPr>
            <a:r>
              <a:rPr lang="en-US" sz="1600" dirty="0">
                <a:latin typeface="Trebuchet MS" charset="0"/>
                <a:ea typeface="Trebuchet MS" charset="0"/>
                <a:cs typeface="Trebuchet MS" charset="0"/>
              </a:rPr>
              <a:t>Smoking cessation program</a:t>
            </a:r>
            <a:endParaRPr lang="en-US" sz="1600" b="1" dirty="0"/>
          </a:p>
          <a:p>
            <a:endParaRPr lang="en-US" sz="1600" dirty="0"/>
          </a:p>
        </p:txBody>
      </p:sp>
    </p:spTree>
    <p:extLst>
      <p:ext uri="{BB962C8B-B14F-4D97-AF65-F5344CB8AC3E}">
        <p14:creationId xmlns:p14="http://schemas.microsoft.com/office/powerpoint/2010/main" val="100922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4AA38-F076-0551-5DBE-08D3678A4A2E}"/>
            </a:ext>
          </a:extLst>
        </p:cNvPr>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1AD27CD6-28B3-098A-C05A-012CD010A74F}"/>
              </a:ext>
            </a:extLst>
          </p:cNvPr>
          <p:cNvSpPr/>
          <p:nvPr/>
        </p:nvSpPr>
        <p:spPr>
          <a:xfrm rot="10800000">
            <a:off x="7177177" y="0"/>
            <a:ext cx="5014822" cy="4196094"/>
          </a:xfrm>
          <a:prstGeom prst="round1Rect">
            <a:avLst>
              <a:gd name="adj" fmla="val 4301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aphicFrame>
        <p:nvGraphicFramePr>
          <p:cNvPr id="7" name="think-cell data - do not delete" hidden="1">
            <a:extLst>
              <a:ext uri="{FF2B5EF4-FFF2-40B4-BE49-F238E27FC236}">
                <a16:creationId xmlns:a16="http://schemas.microsoft.com/office/drawing/2014/main" id="{6CB13DEB-D78C-4152-BD6D-A53001652C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6CB13DEB-D78C-4152-BD6D-A53001652C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13D4E3C0-53D6-35BE-C758-6DC046FC90C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1" i="0" u="none" strike="noStrike" kern="1200" cap="none" spc="0" normalizeH="0" baseline="0" noProof="0">
              <a:ln>
                <a:noFill/>
              </a:ln>
              <a:solidFill>
                <a:srgbClr val="042789"/>
              </a:solidFill>
              <a:effectLst/>
              <a:uLnTx/>
              <a:uFillTx/>
              <a:latin typeface="Avenir Next LT Pro"/>
              <a:ea typeface="+mn-ea"/>
            </a:endParaRPr>
          </a:p>
        </p:txBody>
      </p:sp>
      <p:sp>
        <p:nvSpPr>
          <p:cNvPr id="5" name="Title 4">
            <a:extLst>
              <a:ext uri="{FF2B5EF4-FFF2-40B4-BE49-F238E27FC236}">
                <a16:creationId xmlns:a16="http://schemas.microsoft.com/office/drawing/2014/main" id="{C301CC53-717D-41D6-AF1B-CE816A4785B5}"/>
              </a:ext>
            </a:extLst>
          </p:cNvPr>
          <p:cNvSpPr>
            <a:spLocks noGrp="1"/>
          </p:cNvSpPr>
          <p:nvPr>
            <p:ph type="title"/>
          </p:nvPr>
        </p:nvSpPr>
        <p:spPr/>
        <p:txBody>
          <a:bodyPr vert="horz"/>
          <a:lstStyle/>
          <a:p>
            <a:r>
              <a:rPr lang="en-US" dirty="0">
                <a:latin typeface="Franklin Gothic Demi" panose="020B0703020102020204" pitchFamily="34" charset="0"/>
              </a:rPr>
              <a:t>Your health, your way.</a:t>
            </a:r>
            <a:endParaRPr lang="en-US" dirty="0"/>
          </a:p>
        </p:txBody>
      </p:sp>
      <p:sp>
        <p:nvSpPr>
          <p:cNvPr id="8" name="Content Placeholder 7">
            <a:extLst>
              <a:ext uri="{FF2B5EF4-FFF2-40B4-BE49-F238E27FC236}">
                <a16:creationId xmlns:a16="http://schemas.microsoft.com/office/drawing/2014/main" id="{B06DB2BB-FFBD-E0FB-63CD-AC4886E31F0A}"/>
              </a:ext>
            </a:extLst>
          </p:cNvPr>
          <p:cNvSpPr>
            <a:spLocks noGrp="1"/>
          </p:cNvSpPr>
          <p:nvPr>
            <p:ph type="body" sz="quarter" idx="28"/>
          </p:nvPr>
        </p:nvSpPr>
        <p:spPr>
          <a:xfrm>
            <a:off x="729129" y="1299990"/>
            <a:ext cx="5682688" cy="4902506"/>
          </a:xfrm>
        </p:spPr>
        <p:txBody>
          <a:bodyPr/>
          <a:lstStyle/>
          <a:p>
            <a:pPr marL="285750" lvl="1" indent="-285750">
              <a:spcBef>
                <a:spcPts val="0"/>
              </a:spcBef>
              <a:spcAft>
                <a:spcPts val="1200"/>
              </a:spcAft>
            </a:pPr>
            <a:r>
              <a:rPr lang="en-US" sz="1800" dirty="0">
                <a:solidFill>
                  <a:schemeClr val="tx2"/>
                </a:solidFill>
                <a:latin typeface="Franklin Gothic Medium" panose="020B0603020102020204" pitchFamily="34" charset="0"/>
              </a:rPr>
              <a:t>24/7/365 access to general medical doctors </a:t>
            </a:r>
            <a:br>
              <a:rPr lang="en-US" sz="1800" dirty="0">
                <a:solidFill>
                  <a:schemeClr val="tx2"/>
                </a:solidFill>
                <a:latin typeface="Franklin Gothic Medium" panose="020B0603020102020204" pitchFamily="34" charset="0"/>
              </a:rPr>
            </a:br>
            <a:r>
              <a:rPr lang="en-US" sz="1800" dirty="0"/>
              <a:t>Consult with licensed physicians </a:t>
            </a:r>
            <a:br>
              <a:rPr lang="en-US" sz="1800" dirty="0"/>
            </a:br>
            <a:r>
              <a:rPr lang="en-US" sz="1800" dirty="0"/>
              <a:t>anytime, anywhere.</a:t>
            </a:r>
          </a:p>
          <a:p>
            <a:pPr marL="285750" lvl="1" indent="-285750">
              <a:spcBef>
                <a:spcPts val="0"/>
              </a:spcBef>
              <a:spcAft>
                <a:spcPts val="1200"/>
              </a:spcAft>
            </a:pPr>
            <a:r>
              <a:rPr lang="en-US" sz="1800" dirty="0">
                <a:solidFill>
                  <a:schemeClr val="tx2"/>
                </a:solidFill>
                <a:latin typeface="Franklin Gothic Medium" panose="020B0603020102020204" pitchFamily="34" charset="0"/>
              </a:rPr>
              <a:t>Convenient care</a:t>
            </a:r>
            <a:br>
              <a:rPr lang="en-US" sz="1800" dirty="0">
                <a:solidFill>
                  <a:schemeClr val="tx2"/>
                </a:solidFill>
                <a:latin typeface="Franklin Gothic Medium" panose="020B0603020102020204" pitchFamily="34" charset="0"/>
              </a:rPr>
            </a:br>
            <a:r>
              <a:rPr lang="en-US" sz="1800" dirty="0"/>
              <a:t>Receive virtual care for non-emergency conditions, prescriptions and more.</a:t>
            </a:r>
          </a:p>
          <a:p>
            <a:pPr marL="285750" lvl="1" indent="-285750">
              <a:spcBef>
                <a:spcPts val="0"/>
              </a:spcBef>
              <a:spcAft>
                <a:spcPts val="1200"/>
              </a:spcAft>
            </a:pPr>
            <a:r>
              <a:rPr lang="en-US" sz="1800" dirty="0">
                <a:solidFill>
                  <a:schemeClr val="tx2"/>
                </a:solidFill>
                <a:latin typeface="Franklin Gothic Medium" panose="020B0603020102020204" pitchFamily="34" charset="0"/>
              </a:rPr>
              <a:t>Mental health support </a:t>
            </a:r>
            <a:br>
              <a:rPr lang="en-US" sz="1800" dirty="0">
                <a:solidFill>
                  <a:schemeClr val="tx2"/>
                </a:solidFill>
                <a:latin typeface="Franklin Gothic Medium" panose="020B0603020102020204" pitchFamily="34" charset="0"/>
              </a:rPr>
            </a:br>
            <a:r>
              <a:rPr lang="en-US" sz="1800" dirty="0"/>
              <a:t>Access counseling and therapy for stress, anxiety and more. Appointments for mental health services available between 7 am - 9 pm local time.</a:t>
            </a:r>
          </a:p>
          <a:p>
            <a:pPr marL="285750" lvl="1" indent="-285750">
              <a:spcBef>
                <a:spcPts val="0"/>
              </a:spcBef>
              <a:spcAft>
                <a:spcPts val="1200"/>
              </a:spcAft>
            </a:pPr>
            <a:r>
              <a:rPr lang="en-US" sz="1800" dirty="0">
                <a:solidFill>
                  <a:schemeClr val="tx2"/>
                </a:solidFill>
                <a:latin typeface="Franklin Gothic Medium" panose="020B0603020102020204" pitchFamily="34" charset="0"/>
              </a:rPr>
              <a:t>Dermatology support</a:t>
            </a:r>
            <a:br>
              <a:rPr lang="en-US" sz="1800" dirty="0">
                <a:solidFill>
                  <a:schemeClr val="tx2"/>
                </a:solidFill>
                <a:latin typeface="Franklin Gothic Medium" panose="020B0603020102020204" pitchFamily="34" charset="0"/>
              </a:rPr>
            </a:br>
            <a:r>
              <a:rPr lang="en-US" sz="1800" dirty="0"/>
              <a:t>Get a diagnosis and treatment for skin issues within </a:t>
            </a:r>
            <a:br>
              <a:rPr lang="en-US" sz="1800" dirty="0"/>
            </a:br>
            <a:r>
              <a:rPr lang="en-US" sz="1800" dirty="0"/>
              <a:t>24 hours.</a:t>
            </a:r>
          </a:p>
          <a:p>
            <a:pPr marL="285750" lvl="1" indent="-285750">
              <a:spcBef>
                <a:spcPts val="0"/>
              </a:spcBef>
              <a:spcAft>
                <a:spcPts val="1200"/>
              </a:spcAft>
            </a:pPr>
            <a:r>
              <a:rPr lang="en-US" sz="1800" dirty="0">
                <a:solidFill>
                  <a:schemeClr val="tx2"/>
                </a:solidFill>
                <a:latin typeface="Franklin Gothic Medium" panose="020B0603020102020204" pitchFamily="34" charset="0"/>
              </a:rPr>
              <a:t>Cost savings</a:t>
            </a:r>
            <a:br>
              <a:rPr lang="en-US" sz="1800" dirty="0">
                <a:solidFill>
                  <a:schemeClr val="tx2"/>
                </a:solidFill>
                <a:latin typeface="Franklin Gothic Medium" panose="020B0603020102020204" pitchFamily="34" charset="0"/>
              </a:rPr>
            </a:br>
            <a:r>
              <a:rPr lang="en-US" sz="1800" dirty="0"/>
              <a:t>Affordable care with no need for in-person visits.</a:t>
            </a:r>
          </a:p>
          <a:p>
            <a:pPr marL="285750" lvl="1" indent="-285750">
              <a:spcBef>
                <a:spcPts val="0"/>
              </a:spcBef>
              <a:spcAft>
                <a:spcPts val="1200"/>
              </a:spcAft>
            </a:pPr>
            <a:endParaRPr lang="en-US" sz="1800" dirty="0"/>
          </a:p>
          <a:p>
            <a:pPr marL="285750" lvl="1" indent="-285750">
              <a:spcBef>
                <a:spcPts val="0"/>
              </a:spcBef>
              <a:spcAft>
                <a:spcPts val="1200"/>
              </a:spcAft>
            </a:pPr>
            <a:endParaRPr lang="en-US" sz="1800" dirty="0"/>
          </a:p>
        </p:txBody>
      </p:sp>
      <p:pic>
        <p:nvPicPr>
          <p:cNvPr id="10" name="Graphic 9">
            <a:extLst>
              <a:ext uri="{FF2B5EF4-FFF2-40B4-BE49-F238E27FC236}">
                <a16:creationId xmlns:a16="http://schemas.microsoft.com/office/drawing/2014/main" id="{3EAB291D-75AF-B68F-9114-84408A993B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1798" y="1418713"/>
            <a:ext cx="3771356" cy="1257119"/>
          </a:xfrm>
          <a:prstGeom prst="rect">
            <a:avLst/>
          </a:prstGeom>
        </p:spPr>
      </p:pic>
    </p:spTree>
    <p:extLst>
      <p:ext uri="{BB962C8B-B14F-4D97-AF65-F5344CB8AC3E}">
        <p14:creationId xmlns:p14="http://schemas.microsoft.com/office/powerpoint/2010/main" val="3914427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7B381C-23F4-A979-A21F-BB9A4057788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800" b="1" i="0" u="none" strike="noStrike" kern="1200" cap="none" spc="0" normalizeH="0" baseline="0" noProof="0" dirty="0">
              <a:ln>
                <a:noFill/>
              </a:ln>
              <a:solidFill>
                <a:srgbClr val="042789"/>
              </a:solidFill>
              <a:effectLst/>
              <a:uLnTx/>
              <a:uFillTx/>
              <a:latin typeface="Avenir Next LT Pro"/>
              <a:ea typeface="+mn-ea"/>
            </a:endParaRPr>
          </a:p>
        </p:txBody>
      </p:sp>
      <p:pic>
        <p:nvPicPr>
          <p:cNvPr id="8" name="Picture Placeholder 7" descr="Woman with kettlebell">
            <a:extLst>
              <a:ext uri="{FF2B5EF4-FFF2-40B4-BE49-F238E27FC236}">
                <a16:creationId xmlns:a16="http://schemas.microsoft.com/office/drawing/2014/main" id="{B4F5E136-ED07-9050-56B8-5B8F6C14BD3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9871" t="19471" r="37033" b="1204"/>
          <a:stretch/>
        </p:blipFill>
        <p:spPr>
          <a:xfrm>
            <a:off x="7051641" y="1"/>
            <a:ext cx="5140359" cy="5119771"/>
          </a:xfrm>
        </p:spPr>
      </p:pic>
      <p:sp>
        <p:nvSpPr>
          <p:cNvPr id="6" name="Title 5">
            <a:extLst>
              <a:ext uri="{FF2B5EF4-FFF2-40B4-BE49-F238E27FC236}">
                <a16:creationId xmlns:a16="http://schemas.microsoft.com/office/drawing/2014/main" id="{AC907603-67BF-0A09-CAD7-3908E69A1F1E}"/>
              </a:ext>
            </a:extLst>
          </p:cNvPr>
          <p:cNvSpPr>
            <a:spLocks noGrp="1"/>
          </p:cNvSpPr>
          <p:nvPr>
            <p:ph type="title"/>
          </p:nvPr>
        </p:nvSpPr>
        <p:spPr>
          <a:xfrm>
            <a:off x="729129" y="648578"/>
            <a:ext cx="4840398" cy="850425"/>
          </a:xfrm>
        </p:spPr>
        <p:txBody>
          <a:bodyPr/>
          <a:lstStyle/>
          <a:p>
            <a:r>
              <a:rPr lang="en-US" dirty="0"/>
              <a:t>Active&amp;Fit</a:t>
            </a:r>
            <a:r>
              <a:rPr lang="en-US" sz="1600" baseline="90000" dirty="0"/>
              <a:t>T</a:t>
            </a:r>
            <a:r>
              <a:rPr lang="en-US" sz="1600" spc="-150" baseline="90000" dirty="0"/>
              <a:t>M</a:t>
            </a:r>
            <a:r>
              <a:rPr lang="en-US" spc="-150" dirty="0"/>
              <a:t> </a:t>
            </a:r>
            <a:r>
              <a:rPr lang="en-US" dirty="0"/>
              <a:t>Direct </a:t>
            </a:r>
            <a:br>
              <a:rPr lang="en-US" dirty="0"/>
            </a:br>
            <a:r>
              <a:rPr lang="en-US" dirty="0"/>
              <a:t>fitness program.</a:t>
            </a:r>
          </a:p>
        </p:txBody>
      </p:sp>
      <p:sp>
        <p:nvSpPr>
          <p:cNvPr id="3" name="Footer Placeholder 3">
            <a:extLst>
              <a:ext uri="{FF2B5EF4-FFF2-40B4-BE49-F238E27FC236}">
                <a16:creationId xmlns:a16="http://schemas.microsoft.com/office/drawing/2014/main" id="{517B3B22-066D-A317-DE4B-C8E03C003F70}"/>
              </a:ext>
            </a:extLst>
          </p:cNvPr>
          <p:cNvSpPr txBox="1">
            <a:spLocks/>
          </p:cNvSpPr>
          <p:nvPr/>
        </p:nvSpPr>
        <p:spPr>
          <a:xfrm>
            <a:off x="793215" y="6393038"/>
            <a:ext cx="10451434" cy="288790"/>
          </a:xfrm>
          <a:prstGeom prst="rect">
            <a:avLst/>
          </a:prstGeom>
        </p:spPr>
        <p:txBody>
          <a:bodyPr vert="horz" lIns="0" tIns="0" rIns="0" bIns="0" rtlCol="0" anchor="ctr">
            <a:noAutofit/>
          </a:bodyPr>
          <a:lstStyle>
            <a:defPPr>
              <a:defRPr lang="en-US"/>
            </a:defPPr>
            <a:lvl1pPr marL="0" algn="l" defTabSz="914400" rtl="0" eaLnBrk="1" latinLnBrk="0" hangingPunct="1">
              <a:defRPr sz="800" b="1" kern="1200">
                <a:solidFill>
                  <a:schemeClr val="accent1"/>
                </a:solidFill>
                <a:latin typeface="Franklin Gothic Book" panose="020B0503020102020204" pitchFamily="34" charset="0"/>
                <a:ea typeface="+mn-ea"/>
                <a:cs typeface="Franklin Gothic Book" panose="020B05030201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t>The Active&amp;Fit Direct program is provided by American Specialty Health Fitness, Inc., a subsidiary of American Specialty Health Incorporated (ASH). Active&amp;Fit Direct is a trademark of ASH. Fitness program is not part of the insurance policy and is offered at no additional charge. This program is subject to contract renewal and can be changed or discontinued at any time. *If you cancel your membership and enroll in a new membership you will need to pay the $28 enrollment fee again. </a:t>
            </a:r>
          </a:p>
        </p:txBody>
      </p:sp>
      <p:sp>
        <p:nvSpPr>
          <p:cNvPr id="5" name="Content Placeholder 1">
            <a:extLst>
              <a:ext uri="{FF2B5EF4-FFF2-40B4-BE49-F238E27FC236}">
                <a16:creationId xmlns:a16="http://schemas.microsoft.com/office/drawing/2014/main" id="{C530DE75-3422-F591-2984-10592B0D4004}"/>
              </a:ext>
            </a:extLst>
          </p:cNvPr>
          <p:cNvSpPr txBox="1">
            <a:spLocks/>
          </p:cNvSpPr>
          <p:nvPr/>
        </p:nvSpPr>
        <p:spPr>
          <a:xfrm>
            <a:off x="729129" y="1828643"/>
            <a:ext cx="6242039" cy="291507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1600" kern="1200">
                <a:solidFill>
                  <a:schemeClr val="tx1"/>
                </a:solidFill>
                <a:latin typeface="Franklin Gothic Book" panose="020B0503020102020204" pitchFamily="34" charset="0"/>
                <a:ea typeface="+mn-ea"/>
                <a:cs typeface="+mn-cs"/>
              </a:defRPr>
            </a:lvl1pPr>
            <a:lvl2pPr marL="228600" indent="-228600" algn="l" defTabSz="914400" rtl="0" eaLnBrk="1" latinLnBrk="0" hangingPunct="1">
              <a:lnSpc>
                <a:spcPct val="100000"/>
              </a:lnSpc>
              <a:spcBef>
                <a:spcPts val="500"/>
              </a:spcBef>
              <a:buClr>
                <a:schemeClr val="tx2"/>
              </a:buClr>
              <a:buFontTx/>
              <a:buBlip>
                <a:blip r:embed="rId4">
                  <a:extLst>
                    <a:ext uri="{96DAC541-7B7A-43D3-8B79-37D633B846F1}">
                      <asvg:svgBlip xmlns:asvg="http://schemas.microsoft.com/office/drawing/2016/SVG/main" r:embed="rId5"/>
                    </a:ext>
                  </a:extLst>
                </a:blip>
              </a:buBlip>
              <a:defRPr sz="1600" b="0" kern="1200">
                <a:solidFill>
                  <a:schemeClr val="tx1"/>
                </a:solidFill>
                <a:latin typeface="Franklin Gothic Book" panose="020B0503020102020204" pitchFamily="34" charset="0"/>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200" b="0" kern="1200" cap="none" baseline="0">
                <a:solidFill>
                  <a:schemeClr val="tx1"/>
                </a:solidFill>
                <a:latin typeface="Franklin Gothic Book" panose="020B0503020102020204" pitchFamily="34" charset="0"/>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400" b="1" i="0" kern="1200" cap="all" spc="100" baseline="0">
                <a:solidFill>
                  <a:schemeClr val="accent3"/>
                </a:solidFill>
                <a:latin typeface="Franklin Gothic Demi" panose="020B0603020102020204" pitchFamily="34" charset="0"/>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4">
                  <a:extLst>
                    <a:ext uri="{96DAC541-7B7A-43D3-8B79-37D633B846F1}">
                      <asvg:svgBlip xmlns:asvg="http://schemas.microsoft.com/office/drawing/2016/SVG/main" r:embed="rId5"/>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Choose from </a:t>
            </a:r>
            <a:r>
              <a:rPr kumimoji="0" lang="en-US" sz="2000" b="0" i="0" u="none" strike="noStrike" kern="1200" cap="none" spc="0" normalizeH="0" baseline="0" noProof="0" dirty="0">
                <a:ln>
                  <a:noFill/>
                </a:ln>
                <a:solidFill>
                  <a:srgbClr val="6AA2B8"/>
                </a:solidFill>
                <a:effectLst/>
                <a:uLnTx/>
                <a:uFillTx/>
                <a:latin typeface="Franklin Gothic Medium" panose="020B0603020102020204" pitchFamily="34" charset="0"/>
                <a:ea typeface="+mn-ea"/>
                <a:cs typeface="+mn-cs"/>
              </a:rPr>
              <a:t>12,700+ fitness centers </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and </a:t>
            </a:r>
            <a:b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br>
            <a:r>
              <a:rPr kumimoji="0" lang="en-US" sz="2000" b="0" i="0" u="none" strike="noStrike" kern="1200" cap="none" spc="0" normalizeH="0" baseline="0" noProof="0" dirty="0">
                <a:ln>
                  <a:noFill/>
                </a:ln>
                <a:solidFill>
                  <a:srgbClr val="6AA2B8"/>
                </a:solidFill>
                <a:effectLst/>
                <a:uLnTx/>
                <a:uFillTx/>
                <a:latin typeface="Franklin Gothic Medium" panose="020B0603020102020204" pitchFamily="34" charset="0"/>
                <a:ea typeface="+mn-ea"/>
                <a:cs typeface="+mn-cs"/>
              </a:rPr>
              <a:t>9,800+ premium studios </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nationwide.</a:t>
            </a: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4">
                  <a:extLst>
                    <a:ext uri="{96DAC541-7B7A-43D3-8B79-37D633B846F1}">
                      <asvg:svgBlip xmlns:asvg="http://schemas.microsoft.com/office/drawing/2016/SVG/main" r:embed="rId5"/>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Access </a:t>
            </a:r>
            <a:r>
              <a:rPr kumimoji="0" lang="en-US" sz="2000" b="0" i="0" u="none" strike="noStrike" kern="1200" cap="none" spc="0" normalizeH="0" baseline="0" noProof="0" dirty="0">
                <a:ln>
                  <a:noFill/>
                </a:ln>
                <a:solidFill>
                  <a:srgbClr val="6AA2B8"/>
                </a:solidFill>
                <a:effectLst/>
                <a:uLnTx/>
                <a:uFillTx/>
                <a:latin typeface="Franklin Gothic Medium" panose="020B0603020102020204" pitchFamily="34" charset="0"/>
                <a:ea typeface="+mn-ea"/>
                <a:cs typeface="+mn-cs"/>
              </a:rPr>
              <a:t>14,000+ on-demand workouts </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from home or on the go.</a:t>
            </a: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4">
                  <a:extLst>
                    <a:ext uri="{96DAC541-7B7A-43D3-8B79-37D633B846F1}">
                      <asvg:svgBlip xmlns:asvg="http://schemas.microsoft.com/office/drawing/2016/SVG/main" r:embed="rId5"/>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$28 a month plus a one-time $28 enrollment fee and applicable taxes.</a:t>
            </a: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4">
                  <a:extLst>
                    <a:ext uri="{96DAC541-7B7A-43D3-8B79-37D633B846F1}">
                      <asvg:svgBlip xmlns:asvg="http://schemas.microsoft.com/office/drawing/2016/SVG/main" r:embed="rId5"/>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No long-term contracts—just a 2-month initial commitment, then month-to-month with the freedom to cancel anytime.</a:t>
            </a:r>
            <a:r>
              <a:rPr kumimoji="0" lang="en-US" sz="2000" b="0" i="0" u="none" strike="noStrike" kern="1200" cap="none" spc="0" normalizeH="0" baseline="30000" noProof="0" dirty="0">
                <a:ln>
                  <a:noFill/>
                </a:ln>
                <a:solidFill>
                  <a:prstClr val="black"/>
                </a:solidFill>
                <a:effectLst/>
                <a:uLnTx/>
                <a:uFillTx/>
                <a:latin typeface="Franklin Gothic Book" panose="020B0503020102020204" pitchFamily="34" charset="0"/>
                <a:ea typeface="+mn-ea"/>
                <a:cs typeface="+mn-cs"/>
              </a:rPr>
              <a:t>*</a:t>
            </a: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4">
                  <a:extLst>
                    <a:ext uri="{96DAC541-7B7A-43D3-8B79-37D633B846F1}">
                      <asvg:svgBlip xmlns:asvg="http://schemas.microsoft.com/office/drawing/2016/SVG/main" r:embed="rId5"/>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For more information visit activeandfitdirect.com/</a:t>
            </a:r>
            <a:r>
              <a:rPr kumimoji="0" lang="en-US" sz="20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faq</a:t>
            </a: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935193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FC82-2363-D4AD-7FCF-F7BB9577E5D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2A8E3B-2C72-B079-EE5C-0AA43A8312A7}"/>
              </a:ext>
            </a:extLst>
          </p:cNvPr>
          <p:cNvSpPr>
            <a:spLocks noGrp="1"/>
          </p:cNvSpPr>
          <p:nvPr>
            <p:ph type="sldNum" sz="quarter" idx="11"/>
          </p:nvPr>
        </p:nvSpPr>
        <p:spPr>
          <a:xfrm>
            <a:off x="526891" y="6308373"/>
            <a:ext cx="266324"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1200" cap="none" spc="0" normalizeH="0" baseline="0" noProof="0" dirty="0">
              <a:ln>
                <a:noFill/>
              </a:ln>
              <a:solidFill>
                <a:srgbClr val="042789"/>
              </a:solidFill>
              <a:effectLst/>
              <a:uLnTx/>
              <a:uFillTx/>
              <a:latin typeface="Avenir Next LT Pro"/>
              <a:ea typeface="+mn-ea"/>
            </a:endParaRPr>
          </a:p>
        </p:txBody>
      </p:sp>
      <p:pic>
        <p:nvPicPr>
          <p:cNvPr id="8" name="Picture Placeholder 7">
            <a:extLst>
              <a:ext uri="{FF2B5EF4-FFF2-40B4-BE49-F238E27FC236}">
                <a16:creationId xmlns:a16="http://schemas.microsoft.com/office/drawing/2014/main" id="{B7F5811B-5D1D-66B3-256E-D20A4F52600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6417" r="6417"/>
          <a:stretch/>
        </p:blipFill>
        <p:spPr>
          <a:xfrm>
            <a:off x="7051641" y="1"/>
            <a:ext cx="5140359" cy="5119771"/>
          </a:xfrm>
        </p:spPr>
      </p:pic>
      <p:sp>
        <p:nvSpPr>
          <p:cNvPr id="6" name="Title 5">
            <a:extLst>
              <a:ext uri="{FF2B5EF4-FFF2-40B4-BE49-F238E27FC236}">
                <a16:creationId xmlns:a16="http://schemas.microsoft.com/office/drawing/2014/main" id="{C6C6E07D-30E4-CD86-EBD4-DC8194B192ED}"/>
              </a:ext>
            </a:extLst>
          </p:cNvPr>
          <p:cNvSpPr>
            <a:spLocks noGrp="1"/>
          </p:cNvSpPr>
          <p:nvPr>
            <p:ph type="title"/>
          </p:nvPr>
        </p:nvSpPr>
        <p:spPr>
          <a:xfrm>
            <a:off x="728663" y="1026926"/>
            <a:ext cx="4781550" cy="849312"/>
          </a:xfrm>
        </p:spPr>
        <p:txBody>
          <a:bodyPr/>
          <a:lstStyle/>
          <a:p>
            <a:r>
              <a:rPr lang="en-US" dirty="0"/>
              <a:t>Smoking Cessation Program</a:t>
            </a:r>
          </a:p>
        </p:txBody>
      </p:sp>
      <p:sp>
        <p:nvSpPr>
          <p:cNvPr id="5" name="Content Placeholder 1">
            <a:extLst>
              <a:ext uri="{FF2B5EF4-FFF2-40B4-BE49-F238E27FC236}">
                <a16:creationId xmlns:a16="http://schemas.microsoft.com/office/drawing/2014/main" id="{95DE1A41-AD66-475A-4253-D88368B1B056}"/>
              </a:ext>
            </a:extLst>
          </p:cNvPr>
          <p:cNvSpPr txBox="1">
            <a:spLocks/>
          </p:cNvSpPr>
          <p:nvPr/>
        </p:nvSpPr>
        <p:spPr>
          <a:xfrm>
            <a:off x="729130" y="2206439"/>
            <a:ext cx="6572421" cy="34846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1600" kern="1200">
                <a:solidFill>
                  <a:schemeClr val="tx1"/>
                </a:solidFill>
                <a:latin typeface="Franklin Gothic Book" panose="020B0503020102020204" pitchFamily="34" charset="0"/>
                <a:ea typeface="+mn-ea"/>
                <a:cs typeface="+mn-cs"/>
              </a:defRPr>
            </a:lvl1pPr>
            <a:lvl2pPr marL="228600" indent="-228600" algn="l" defTabSz="914400" rtl="0" eaLnBrk="1" latinLnBrk="0" hangingPunct="1">
              <a:lnSpc>
                <a:spcPct val="100000"/>
              </a:lnSpc>
              <a:spcBef>
                <a:spcPts val="500"/>
              </a:spcBef>
              <a:buClr>
                <a:schemeClr val="tx2"/>
              </a:buClr>
              <a:buFontTx/>
              <a:buBlip>
                <a:blip r:embed="rId3">
                  <a:extLst>
                    <a:ext uri="{96DAC541-7B7A-43D3-8B79-37D633B846F1}">
                      <asvg:svgBlip xmlns:asvg="http://schemas.microsoft.com/office/drawing/2016/SVG/main" r:embed="rId4"/>
                    </a:ext>
                  </a:extLst>
                </a:blip>
              </a:buBlip>
              <a:defRPr sz="1600" b="0" kern="1200">
                <a:solidFill>
                  <a:schemeClr val="tx1"/>
                </a:solidFill>
                <a:latin typeface="Franklin Gothic Book" panose="020B0503020102020204" pitchFamily="34" charset="0"/>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200" b="0" kern="1200" cap="none" baseline="0">
                <a:solidFill>
                  <a:schemeClr val="tx1"/>
                </a:solidFill>
                <a:latin typeface="Franklin Gothic Book" panose="020B0503020102020204" pitchFamily="34" charset="0"/>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400" b="1" i="0" kern="1200" cap="all" spc="100" baseline="0">
                <a:solidFill>
                  <a:schemeClr val="accent3"/>
                </a:solidFill>
                <a:latin typeface="Franklin Gothic Demi" panose="020B0603020102020204" pitchFamily="34" charset="0"/>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Helps you quit for free.</a:t>
            </a: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Offers access to certain nicotine replacements </a:t>
            </a:r>
            <a:b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and drugs used to help you overcome tobacco addiction.</a:t>
            </a: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Eligibility requirements:</a:t>
            </a:r>
          </a:p>
          <a:p>
            <a:pPr marL="594360" marR="0" lvl="2" indent="-285750" algn="l" defTabSz="914400" rtl="0" eaLnBrk="1" fontAlgn="auto" latinLnBrk="0" hangingPunct="1">
              <a:lnSpc>
                <a:spcPts val="3000"/>
              </a:lnSpc>
              <a:spcBef>
                <a:spcPts val="500"/>
              </a:spcBef>
              <a:spcAft>
                <a:spcPts val="0"/>
              </a:spcAft>
              <a:buClr>
                <a:srgbClr val="04278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18 years of age or older.</a:t>
            </a:r>
          </a:p>
          <a:p>
            <a:pPr marL="594360" marR="0" lvl="2" indent="-285750" algn="l" defTabSz="914400" rtl="0" eaLnBrk="1" fontAlgn="auto" latinLnBrk="0" hangingPunct="1">
              <a:lnSpc>
                <a:spcPts val="3000"/>
              </a:lnSpc>
              <a:spcBef>
                <a:spcPts val="500"/>
              </a:spcBef>
              <a:spcAft>
                <a:spcPts val="0"/>
              </a:spcAft>
              <a:buClr>
                <a:srgbClr val="04278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Have a prescription written by a doctor, even for over-the-counter products.</a:t>
            </a:r>
          </a:p>
          <a:p>
            <a:pPr marL="594360" marR="0" lvl="2" indent="-285750" algn="l" defTabSz="914400" rtl="0" eaLnBrk="1" fontAlgn="auto" latinLnBrk="0" hangingPunct="1">
              <a:lnSpc>
                <a:spcPts val="3000"/>
              </a:lnSpc>
              <a:spcBef>
                <a:spcPts val="500"/>
              </a:spcBef>
              <a:spcAft>
                <a:spcPts val="0"/>
              </a:spcAft>
              <a:buClr>
                <a:srgbClr val="04278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Fill the prescription at an in-network pharmacy.</a:t>
            </a: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3">
                  <a:extLst>
                    <a:ext uri="{96DAC541-7B7A-43D3-8B79-37D633B846F1}">
                      <asvg:svgBlip xmlns:asvg="http://schemas.microsoft.com/office/drawing/2016/SVG/main" r:embed="rId4"/>
                    </a:ext>
                  </a:extLst>
                </a:blip>
              </a:buBlip>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331470" marR="0" lvl="1" indent="-285750" algn="l" defTabSz="914400" rtl="0" eaLnBrk="1" fontAlgn="auto" latinLnBrk="0" hangingPunct="1">
              <a:lnSpc>
                <a:spcPts val="3000"/>
              </a:lnSpc>
              <a:spcBef>
                <a:spcPts val="500"/>
              </a:spcBef>
              <a:spcAft>
                <a:spcPts val="0"/>
              </a:spcAft>
              <a:buClr>
                <a:srgbClr val="042789"/>
              </a:buClr>
              <a:buSzTx/>
              <a:buFontTx/>
              <a:buBlip>
                <a:blip r:embed="rId3">
                  <a:extLst>
                    <a:ext uri="{96DAC541-7B7A-43D3-8B79-37D633B846F1}">
                      <asvg:svgBlip xmlns:asvg="http://schemas.microsoft.com/office/drawing/2016/SVG/main" r:embed="rId4"/>
                    </a:ext>
                  </a:extLst>
                </a:blip>
              </a:buBlip>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0" name="Footer Placeholder 3">
            <a:extLst>
              <a:ext uri="{FF2B5EF4-FFF2-40B4-BE49-F238E27FC236}">
                <a16:creationId xmlns:a16="http://schemas.microsoft.com/office/drawing/2014/main" id="{18CBA215-4A70-AB84-DAA3-8A88215D053C}"/>
              </a:ext>
            </a:extLst>
          </p:cNvPr>
          <p:cNvSpPr txBox="1">
            <a:spLocks/>
          </p:cNvSpPr>
          <p:nvPr/>
        </p:nvSpPr>
        <p:spPr>
          <a:xfrm>
            <a:off x="793215" y="6393038"/>
            <a:ext cx="10871894" cy="281524"/>
          </a:xfrm>
          <a:prstGeom prst="rect">
            <a:avLst/>
          </a:prstGeom>
        </p:spPr>
        <p:txBody>
          <a:bodyPr vert="horz" lIns="0" tIns="0" rIns="0" bIns="0" rtlCol="0" anchor="ctr">
            <a:noAutofit/>
          </a:bodyPr>
          <a:lstStyle>
            <a:defPPr>
              <a:defRPr lang="en-US"/>
            </a:defPPr>
            <a:lvl1pPr marL="0" algn="l" defTabSz="914400" rtl="0" eaLnBrk="1" latinLnBrk="0" hangingPunct="1">
              <a:defRPr sz="800" b="1" kern="1200">
                <a:solidFill>
                  <a:schemeClr val="accent1"/>
                </a:solidFill>
                <a:latin typeface="Franklin Gothic Book" panose="020B0503020102020204" pitchFamily="34" charset="0"/>
                <a:ea typeface="+mn-ea"/>
                <a:cs typeface="Franklin Gothic Book" panose="020B05030201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t>Please contact your physician or health care provider with any medical questions and to obtain a prescription.</a:t>
            </a:r>
          </a:p>
        </p:txBody>
      </p:sp>
    </p:spTree>
    <p:extLst>
      <p:ext uri="{BB962C8B-B14F-4D97-AF65-F5344CB8AC3E}">
        <p14:creationId xmlns:p14="http://schemas.microsoft.com/office/powerpoint/2010/main" val="3783346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CE4E49-5B95-B19F-90EB-F18DC1E47AD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800" b="1" i="0" u="none" strike="noStrike" kern="1200" cap="none" spc="0" normalizeH="0" baseline="0" noProof="0" dirty="0">
              <a:ln>
                <a:noFill/>
              </a:ln>
              <a:solidFill>
                <a:srgbClr val="042789"/>
              </a:solidFill>
              <a:effectLst/>
              <a:uLnTx/>
              <a:uFillTx/>
              <a:latin typeface="Avenir Next LT Pro"/>
              <a:ea typeface="+mn-ea"/>
            </a:endParaRPr>
          </a:p>
        </p:txBody>
      </p:sp>
      <p:sp>
        <p:nvSpPr>
          <p:cNvPr id="4" name="Title 3">
            <a:extLst>
              <a:ext uri="{FF2B5EF4-FFF2-40B4-BE49-F238E27FC236}">
                <a16:creationId xmlns:a16="http://schemas.microsoft.com/office/drawing/2014/main" id="{0D9C31E7-508B-6A08-B8FF-C65127DCE2C2}"/>
              </a:ext>
            </a:extLst>
          </p:cNvPr>
          <p:cNvSpPr>
            <a:spLocks noGrp="1"/>
          </p:cNvSpPr>
          <p:nvPr>
            <p:ph type="title"/>
          </p:nvPr>
        </p:nvSpPr>
        <p:spPr/>
        <p:txBody>
          <a:bodyPr/>
          <a:lstStyle/>
          <a:p>
            <a:r>
              <a:rPr lang="en-US" dirty="0">
                <a:latin typeface="Franklin Gothic Demi" panose="020B0603020102020204" pitchFamily="34" charset="0"/>
              </a:rPr>
              <a:t>Use your tools.</a:t>
            </a:r>
          </a:p>
        </p:txBody>
      </p:sp>
      <p:sp>
        <p:nvSpPr>
          <p:cNvPr id="6" name="Content Placeholder 7">
            <a:extLst>
              <a:ext uri="{FF2B5EF4-FFF2-40B4-BE49-F238E27FC236}">
                <a16:creationId xmlns:a16="http://schemas.microsoft.com/office/drawing/2014/main" id="{806F43BB-0D52-1C41-80A7-A86D225B7212}"/>
              </a:ext>
            </a:extLst>
          </p:cNvPr>
          <p:cNvSpPr>
            <a:spLocks noGrp="1"/>
          </p:cNvSpPr>
          <p:nvPr>
            <p:ph type="body" sz="quarter" idx="28"/>
          </p:nvPr>
        </p:nvSpPr>
        <p:spPr>
          <a:xfrm>
            <a:off x="660053" y="1311055"/>
            <a:ext cx="6733206" cy="4565637"/>
          </a:xfrm>
        </p:spPr>
        <p:txBody>
          <a:bodyPr/>
          <a:lstStyle/>
          <a:p>
            <a:pPr marL="285750" lvl="1" indent="-285750">
              <a:spcBef>
                <a:spcPts val="0"/>
              </a:spcBef>
              <a:spcAft>
                <a:spcPts val="1200"/>
              </a:spcAft>
            </a:pPr>
            <a:r>
              <a:rPr lang="en-US" sz="1800" dirty="0">
                <a:solidFill>
                  <a:schemeClr val="tx2"/>
                </a:solidFill>
                <a:latin typeface="Franklin Gothic Medium" panose="020B0603020102020204" pitchFamily="34" charset="0"/>
              </a:rPr>
              <a:t>Search for in-network providers.</a:t>
            </a:r>
            <a:br>
              <a:rPr lang="en-US" sz="1800" dirty="0">
                <a:solidFill>
                  <a:schemeClr val="tx2"/>
                </a:solidFill>
                <a:latin typeface="Franklin Gothic Medium" panose="020B0603020102020204" pitchFamily="34" charset="0"/>
              </a:rPr>
            </a:br>
            <a:r>
              <a:rPr lang="en-US" sz="1800" dirty="0"/>
              <a:t>Use our Find a Doctor provider search tool to find in-network care near you. In-network doctors and facilities cost less because they’ve agreed to discounted rates with your plan. </a:t>
            </a:r>
          </a:p>
          <a:p>
            <a:pPr marL="285750" lvl="1" indent="-285750">
              <a:spcBef>
                <a:spcPts val="0"/>
              </a:spcBef>
              <a:spcAft>
                <a:spcPts val="1200"/>
              </a:spcAft>
            </a:pPr>
            <a:r>
              <a:rPr lang="en-US" sz="1800" dirty="0">
                <a:solidFill>
                  <a:schemeClr val="tx2"/>
                </a:solidFill>
                <a:latin typeface="Franklin Gothic Medium" panose="020B0603020102020204" pitchFamily="34" charset="0"/>
              </a:rPr>
              <a:t>Create a WPS customer account. </a:t>
            </a:r>
            <a:br>
              <a:rPr lang="en-US" sz="1800" dirty="0">
                <a:solidFill>
                  <a:schemeClr val="tx2"/>
                </a:solidFill>
                <a:latin typeface="Franklin Gothic Medium" panose="020B0603020102020204" pitchFamily="34" charset="0"/>
              </a:rPr>
            </a:br>
            <a:r>
              <a:rPr lang="en-US" sz="1800" dirty="0"/>
              <a:t>Visit wpshealth.com/group and register for a WPS customer account. You can easily view your benefits, check claims and cost and access other helpful tools.</a:t>
            </a:r>
          </a:p>
          <a:p>
            <a:pPr marL="285750" lvl="1" indent="-285750">
              <a:spcBef>
                <a:spcPts val="0"/>
              </a:spcBef>
              <a:spcAft>
                <a:spcPts val="1200"/>
              </a:spcAft>
            </a:pPr>
            <a:r>
              <a:rPr lang="en-US" sz="1800" dirty="0">
                <a:solidFill>
                  <a:schemeClr val="tx2"/>
                </a:solidFill>
                <a:latin typeface="Franklin Gothic Medium" panose="020B0603020102020204" pitchFamily="34" charset="0"/>
              </a:rPr>
              <a:t>Save WPS Customer Service phone number in your phone.</a:t>
            </a:r>
            <a:br>
              <a:rPr lang="en-US" sz="1800" dirty="0">
                <a:solidFill>
                  <a:schemeClr val="tx2"/>
                </a:solidFill>
                <a:latin typeface="Franklin Gothic Medium" panose="020B0603020102020204" pitchFamily="34" charset="0"/>
              </a:rPr>
            </a:br>
            <a:r>
              <a:rPr lang="en-US" sz="1800" dirty="0"/>
              <a:t>Keep your insurance card handy and save the customer service number listed on our ID card in your phone. </a:t>
            </a:r>
          </a:p>
          <a:p>
            <a:pPr marL="0" lvl="1" indent="0">
              <a:spcBef>
                <a:spcPts val="0"/>
              </a:spcBef>
              <a:spcAft>
                <a:spcPts val="1200"/>
              </a:spcAft>
              <a:buNone/>
            </a:pPr>
            <a:endParaRPr lang="en-US" sz="1800" baseline="30000" dirty="0"/>
          </a:p>
          <a:p>
            <a:pPr marL="285750" lvl="1" indent="-285750">
              <a:spcBef>
                <a:spcPts val="0"/>
              </a:spcBef>
              <a:spcAft>
                <a:spcPts val="1200"/>
              </a:spcAft>
            </a:pPr>
            <a:endParaRPr lang="en-US" sz="1800" baseline="30000" dirty="0"/>
          </a:p>
        </p:txBody>
      </p:sp>
      <p:pic>
        <p:nvPicPr>
          <p:cNvPr id="2" name="Picture 1">
            <a:extLst>
              <a:ext uri="{FF2B5EF4-FFF2-40B4-BE49-F238E27FC236}">
                <a16:creationId xmlns:a16="http://schemas.microsoft.com/office/drawing/2014/main" id="{46178526-02F9-5CB4-53B2-2CC2613639B5}"/>
              </a:ext>
            </a:extLst>
          </p:cNvPr>
          <p:cNvPicPr>
            <a:picLocks noChangeAspect="1"/>
          </p:cNvPicPr>
          <p:nvPr/>
        </p:nvPicPr>
        <p:blipFill>
          <a:blip r:embed="rId3" cstate="print">
            <a:extLst>
              <a:ext uri="{28A0092B-C50C-407E-A947-70E740481C1C}">
                <a14:useLocalDpi xmlns:a14="http://schemas.microsoft.com/office/drawing/2010/main" val="0"/>
              </a:ext>
            </a:extLst>
          </a:blip>
          <a:srcRect l="46085" t="7059" r="9034" b="2835"/>
          <a:stretch>
            <a:fillRect/>
          </a:stretch>
        </p:blipFill>
        <p:spPr>
          <a:xfrm>
            <a:off x="7950818" y="1501928"/>
            <a:ext cx="3323064" cy="4452047"/>
          </a:xfrm>
          <a:prstGeom prst="round2DiagRect">
            <a:avLst/>
          </a:prstGeom>
        </p:spPr>
      </p:pic>
    </p:spTree>
    <p:extLst>
      <p:ext uri="{BB962C8B-B14F-4D97-AF65-F5344CB8AC3E}">
        <p14:creationId xmlns:p14="http://schemas.microsoft.com/office/powerpoint/2010/main" val="180673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75C5C6B-AE14-7A03-3C69-CD3B37E64075}"/>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44119" t="440" r="18061" b="11579"/>
          <a:stretch/>
        </p:blipFill>
        <p:spPr>
          <a:xfrm>
            <a:off x="6968359" y="1243887"/>
            <a:ext cx="3535313" cy="4333954"/>
          </a:xfrm>
          <a:ln w="63500">
            <a:solidFill>
              <a:schemeClr val="accent2"/>
            </a:solidFill>
          </a:ln>
        </p:spPr>
      </p:pic>
      <p:sp>
        <p:nvSpPr>
          <p:cNvPr id="5" name="Slide Number Placeholder 4">
            <a:extLst>
              <a:ext uri="{FF2B5EF4-FFF2-40B4-BE49-F238E27FC236}">
                <a16:creationId xmlns:a16="http://schemas.microsoft.com/office/drawing/2014/main" id="{3312650E-E2B0-14ED-DDC0-3808CA263FF4}"/>
              </a:ext>
            </a:extLst>
          </p:cNvPr>
          <p:cNvSpPr>
            <a:spLocks noGrp="1"/>
          </p:cNvSpPr>
          <p:nvPr>
            <p:ph type="sldNum" sz="quarter" idx="11"/>
          </p:nvPr>
        </p:nvSpPr>
        <p:spPr>
          <a:xfrm>
            <a:off x="526891" y="6308373"/>
            <a:ext cx="266324"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1" i="0" u="none" strike="noStrike" kern="1200" cap="none" spc="0" normalizeH="0" baseline="0" noProof="0">
              <a:ln>
                <a:noFill/>
              </a:ln>
              <a:solidFill>
                <a:srgbClr val="042789"/>
              </a:solidFill>
              <a:effectLst/>
              <a:uLnTx/>
              <a:uFillTx/>
              <a:latin typeface="Avenir Next LT Pro"/>
              <a:ea typeface="+mn-ea"/>
            </a:endParaRPr>
          </a:p>
        </p:txBody>
      </p:sp>
      <p:sp>
        <p:nvSpPr>
          <p:cNvPr id="11" name="Title 4">
            <a:extLst>
              <a:ext uri="{FF2B5EF4-FFF2-40B4-BE49-F238E27FC236}">
                <a16:creationId xmlns:a16="http://schemas.microsoft.com/office/drawing/2014/main" id="{C6B6FE5A-AE15-04D0-B4B6-8B1392D4DFBC}"/>
              </a:ext>
            </a:extLst>
          </p:cNvPr>
          <p:cNvSpPr>
            <a:spLocks noGrp="1"/>
          </p:cNvSpPr>
          <p:nvPr>
            <p:ph type="title"/>
          </p:nvPr>
        </p:nvSpPr>
        <p:spPr>
          <a:xfrm>
            <a:off x="729130" y="480460"/>
            <a:ext cx="4836784" cy="850425"/>
          </a:xfrm>
        </p:spPr>
        <p:txBody>
          <a:bodyPr anchor="ctr" anchorCtr="0"/>
          <a:lstStyle/>
          <a:p>
            <a:r>
              <a:rPr lang="en-US" dirty="0"/>
              <a:t>How to Contact Customer Service</a:t>
            </a:r>
          </a:p>
        </p:txBody>
      </p:sp>
      <p:sp>
        <p:nvSpPr>
          <p:cNvPr id="12" name="Content Placeholder 12">
            <a:extLst>
              <a:ext uri="{FF2B5EF4-FFF2-40B4-BE49-F238E27FC236}">
                <a16:creationId xmlns:a16="http://schemas.microsoft.com/office/drawing/2014/main" id="{58BD31F4-BB41-1F77-9BF3-5F70C1D2EF8D}"/>
              </a:ext>
            </a:extLst>
          </p:cNvPr>
          <p:cNvSpPr txBox="1">
            <a:spLocks/>
          </p:cNvSpPr>
          <p:nvPr/>
        </p:nvSpPr>
        <p:spPr>
          <a:xfrm>
            <a:off x="727625" y="1987412"/>
            <a:ext cx="5143087" cy="3998735"/>
          </a:xfrm>
          <a:prstGeom prst="rect">
            <a:avLst/>
          </a:prstGeom>
        </p:spPr>
        <p:txBody>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3">
                  <a:extLst>
                    <a:ext uri="{96DAC541-7B7A-43D3-8B79-37D633B846F1}">
                      <asvg:svgBlip xmlns:asvg="http://schemas.microsoft.com/office/drawing/2016/SVG/main" r:embed="rId4"/>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80"/>
              </a:spcBef>
              <a:spcAft>
                <a:spcPts val="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If you need additional help or don’t have internet access, please call the Customer Service number listed on your customer ID card Monday through Friday, 7:30 a.m. to 5 p.m.</a:t>
            </a:r>
          </a:p>
          <a:p>
            <a:pPr marL="285750" marR="0" lvl="0" indent="-285750" algn="l" defTabSz="914400" rtl="0" eaLnBrk="1" fontAlgn="auto" latinLnBrk="0" hangingPunct="1">
              <a:lnSpc>
                <a:spcPct val="100000"/>
              </a:lnSpc>
              <a:spcBef>
                <a:spcPts val="1080"/>
              </a:spcBef>
              <a:spcAft>
                <a:spcPts val="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You can reach Customer Service by secure message through your online </a:t>
            </a:r>
            <a:r>
              <a:rPr kumimoji="0" lang="en-US" sz="1600" b="1" i="0" u="none" strike="noStrike" kern="1200" cap="none" spc="0" normalizeH="0" baseline="0" noProof="0" dirty="0">
                <a:ln>
                  <a:noFill/>
                </a:ln>
                <a:solidFill>
                  <a:srgbClr val="042789"/>
                </a:solidFill>
                <a:effectLst/>
                <a:uLnTx/>
                <a:uFillTx/>
                <a:latin typeface="Avenir Next LT Pro"/>
                <a:ea typeface="+mn-ea"/>
                <a:cs typeface="+mn-cs"/>
              </a:rPr>
              <a:t>Customer account</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a:t>
            </a:r>
          </a:p>
        </p:txBody>
      </p:sp>
    </p:spTree>
    <p:extLst>
      <p:ext uri="{BB962C8B-B14F-4D97-AF65-F5344CB8AC3E}">
        <p14:creationId xmlns:p14="http://schemas.microsoft.com/office/powerpoint/2010/main" val="3059706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6719-ED6B-40C2-0A81-9D7AB0324821}"/>
              </a:ext>
            </a:extLst>
          </p:cNvPr>
          <p:cNvSpPr>
            <a:spLocks noGrp="1"/>
          </p:cNvSpPr>
          <p:nvPr>
            <p:ph type="title"/>
          </p:nvPr>
        </p:nvSpPr>
        <p:spPr>
          <a:xfrm>
            <a:off x="526890" y="1709738"/>
            <a:ext cx="7067404" cy="2730851"/>
          </a:xfrm>
        </p:spPr>
        <p:txBody>
          <a:bodyPr/>
          <a:lstStyle/>
          <a:p>
            <a:r>
              <a:rPr lang="en-US" dirty="0"/>
              <a:t>Thank you!</a:t>
            </a:r>
          </a:p>
        </p:txBody>
      </p:sp>
      <p:sp>
        <p:nvSpPr>
          <p:cNvPr id="4" name="Footer Placeholder 3">
            <a:extLst>
              <a:ext uri="{FF2B5EF4-FFF2-40B4-BE49-F238E27FC236}">
                <a16:creationId xmlns:a16="http://schemas.microsoft.com/office/drawing/2014/main" id="{F945DEB5-4683-6DFF-4CE5-4091ACB6120A}"/>
              </a:ext>
            </a:extLst>
          </p:cNvPr>
          <p:cNvSpPr>
            <a:spLocks noGrp="1"/>
          </p:cNvSpPr>
          <p:nvPr>
            <p:ph type="ftr" sz="quarter" idx="10"/>
          </p:nvPr>
        </p:nvSpPr>
        <p:spPr>
          <a:xfrm>
            <a:off x="907054" y="6432375"/>
            <a:ext cx="10179587"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rPr>
              <a:t>©2025 Wisconsin Physicians Service Insurance Corporation. All rights reserved. JO27663						      32902A-100-2508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42789"/>
              </a:solidFill>
              <a:effectLst/>
              <a:uLnTx/>
              <a:uFillTx/>
              <a:latin typeface="Avenir Next LT Pro"/>
              <a:ea typeface="+mn-ea"/>
            </a:endParaRPr>
          </a:p>
        </p:txBody>
      </p:sp>
      <p:sp>
        <p:nvSpPr>
          <p:cNvPr id="5" name="Slide Number Placeholder 4">
            <a:extLst>
              <a:ext uri="{FF2B5EF4-FFF2-40B4-BE49-F238E27FC236}">
                <a16:creationId xmlns:a16="http://schemas.microsoft.com/office/drawing/2014/main" id="{F04CA582-D22B-0D01-FB12-FA4E8E0D66EE}"/>
              </a:ext>
            </a:extLst>
          </p:cNvPr>
          <p:cNvSpPr>
            <a:spLocks noGrp="1"/>
          </p:cNvSpPr>
          <p:nvPr>
            <p:ph type="sldNum" sz="quarter" idx="11"/>
          </p:nvPr>
        </p:nvSpPr>
        <p:spPr>
          <a:xfrm>
            <a:off x="526891" y="6308373"/>
            <a:ext cx="266324"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800" b="1" i="0" u="none" strike="noStrike" kern="1200" cap="none" spc="0" normalizeH="0" baseline="0" noProof="0">
              <a:ln>
                <a:noFill/>
              </a:ln>
              <a:solidFill>
                <a:srgbClr val="042789"/>
              </a:solidFill>
              <a:effectLst/>
              <a:uLnTx/>
              <a:uFillTx/>
              <a:latin typeface="Avenir Next LT Pro"/>
              <a:ea typeface="+mn-ea"/>
            </a:endParaRPr>
          </a:p>
        </p:txBody>
      </p:sp>
      <p:sp>
        <p:nvSpPr>
          <p:cNvPr id="3" name="Content Placeholder 2">
            <a:extLst>
              <a:ext uri="{FF2B5EF4-FFF2-40B4-BE49-F238E27FC236}">
                <a16:creationId xmlns:a16="http://schemas.microsoft.com/office/drawing/2014/main" id="{74D1A0D4-CB86-DFD3-1E2C-4771D39FCF57}"/>
              </a:ext>
            </a:extLst>
          </p:cNvPr>
          <p:cNvSpPr txBox="1">
            <a:spLocks/>
          </p:cNvSpPr>
          <p:nvPr/>
        </p:nvSpPr>
        <p:spPr>
          <a:xfrm>
            <a:off x="9166675" y="6366758"/>
            <a:ext cx="1548384" cy="3215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997327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F1F5C5-15F3-5AA8-54AC-350AF2F1C0B0}"/>
              </a:ext>
            </a:extLst>
          </p:cNvPr>
          <p:cNvPicPr>
            <a:picLocks noChangeAspect="1"/>
          </p:cNvPicPr>
          <p:nvPr/>
        </p:nvPicPr>
        <p:blipFill>
          <a:blip r:embed="rId2"/>
          <a:stretch>
            <a:fillRect/>
          </a:stretch>
        </p:blipFill>
        <p:spPr>
          <a:xfrm>
            <a:off x="1305" y="0"/>
            <a:ext cx="12189390" cy="6858000"/>
          </a:xfrm>
          <a:prstGeom prst="rect">
            <a:avLst/>
          </a:prstGeom>
        </p:spPr>
      </p:pic>
    </p:spTree>
    <p:extLst>
      <p:ext uri="{BB962C8B-B14F-4D97-AF65-F5344CB8AC3E}">
        <p14:creationId xmlns:p14="http://schemas.microsoft.com/office/powerpoint/2010/main" val="142640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50E111-3AFD-15CC-6DDE-ECDBB09E8875}"/>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363473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2A6A-85AB-F691-4D82-0283488BD701}"/>
              </a:ext>
            </a:extLst>
          </p:cNvPr>
          <p:cNvSpPr>
            <a:spLocks noGrp="1"/>
          </p:cNvSpPr>
          <p:nvPr>
            <p:ph type="title"/>
          </p:nvPr>
        </p:nvSpPr>
        <p:spPr/>
        <p:txBody>
          <a:bodyPr>
            <a:normAutofit/>
          </a:bodyPr>
          <a:lstStyle/>
          <a:p>
            <a:r>
              <a:rPr lang="en-US" sz="5400" dirty="0"/>
              <a:t>Open Enrollment</a:t>
            </a:r>
          </a:p>
        </p:txBody>
      </p:sp>
      <p:sp>
        <p:nvSpPr>
          <p:cNvPr id="3" name="Content Placeholder 2">
            <a:extLst>
              <a:ext uri="{FF2B5EF4-FFF2-40B4-BE49-F238E27FC236}">
                <a16:creationId xmlns:a16="http://schemas.microsoft.com/office/drawing/2014/main" id="{30CF9D18-B6E9-F22C-FC01-18187A57A9C8}"/>
              </a:ext>
            </a:extLst>
          </p:cNvPr>
          <p:cNvSpPr>
            <a:spLocks noGrp="1"/>
          </p:cNvSpPr>
          <p:nvPr>
            <p:ph idx="1"/>
          </p:nvPr>
        </p:nvSpPr>
        <p:spPr>
          <a:xfrm>
            <a:off x="838200" y="1825625"/>
            <a:ext cx="10515600" cy="4875964"/>
          </a:xfrm>
        </p:spPr>
        <p:txBody>
          <a:bodyPr vert="horz" lIns="91440" tIns="45720" rIns="91440" bIns="45720" rtlCol="0" anchor="t">
            <a:normAutofit/>
          </a:bodyPr>
          <a:lstStyle/>
          <a:p>
            <a:pPr marL="0" indent="0">
              <a:buNone/>
            </a:pPr>
            <a:r>
              <a:rPr lang="en-US" dirty="0"/>
              <a:t>Annual Opportunity to Add, Change, Drop or Waive Coverage</a:t>
            </a:r>
          </a:p>
          <a:p>
            <a:pPr marL="0" indent="0">
              <a:buNone/>
            </a:pPr>
            <a:endParaRPr lang="en-US" dirty="0"/>
          </a:p>
          <a:p>
            <a:pPr marL="0" indent="0">
              <a:buNone/>
            </a:pPr>
            <a:r>
              <a:rPr lang="en-US" dirty="0"/>
              <a:t>This is an ACTIVE Open Enrollment </a:t>
            </a:r>
          </a:p>
          <a:p>
            <a:pPr marL="0" indent="0">
              <a:buNone/>
            </a:pPr>
            <a:endParaRPr lang="en-US" dirty="0"/>
          </a:p>
          <a:p>
            <a:pPr marL="0" indent="0">
              <a:buNone/>
            </a:pPr>
            <a:r>
              <a:rPr lang="en-US" dirty="0"/>
              <a:t>Changes go into effect on: </a:t>
            </a:r>
            <a:r>
              <a:rPr lang="en-US" b="1" u="sng" dirty="0"/>
              <a:t>1/1/2026</a:t>
            </a:r>
            <a:endParaRPr lang="en-US" b="1" u="sng" dirty="0">
              <a:cs typeface="Calibri"/>
            </a:endParaRPr>
          </a:p>
          <a:p>
            <a:pPr marL="0" indent="0">
              <a:buNone/>
            </a:pPr>
            <a:endParaRPr lang="en-US" dirty="0"/>
          </a:p>
          <a:p>
            <a:pPr marL="0" indent="0">
              <a:buNone/>
            </a:pPr>
            <a:r>
              <a:rPr lang="en-US" dirty="0"/>
              <a:t>Mid-year elections or changes require a qualified life event</a:t>
            </a:r>
          </a:p>
          <a:p>
            <a:pPr marL="0" indent="0">
              <a:buNone/>
            </a:pPr>
            <a:endParaRPr lang="en-US" dirty="0"/>
          </a:p>
        </p:txBody>
      </p:sp>
      <p:sp>
        <p:nvSpPr>
          <p:cNvPr id="4" name="Explosion: 8 Points 3">
            <a:extLst>
              <a:ext uri="{FF2B5EF4-FFF2-40B4-BE49-F238E27FC236}">
                <a16:creationId xmlns:a16="http://schemas.microsoft.com/office/drawing/2014/main" id="{2159F6E2-46B8-30DA-E8A2-8CCCB2433223}"/>
              </a:ext>
            </a:extLst>
          </p:cNvPr>
          <p:cNvSpPr/>
          <p:nvPr/>
        </p:nvSpPr>
        <p:spPr>
          <a:xfrm>
            <a:off x="7026442" y="2009274"/>
            <a:ext cx="5690937" cy="2923673"/>
          </a:xfrm>
          <a:prstGeom prst="irregularSeal1">
            <a:avLst/>
          </a:prstGeom>
          <a:solidFill>
            <a:srgbClr val="870139"/>
          </a:solidFill>
          <a:ln>
            <a:solidFill>
              <a:srgbClr val="8701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 Enrollment begins on November 6</a:t>
            </a:r>
            <a:r>
              <a:rPr lang="en-US" baseline="30000" dirty="0"/>
              <a:t>th</a:t>
            </a:r>
            <a:r>
              <a:rPr lang="en-US" dirty="0"/>
              <a:t>. </a:t>
            </a:r>
            <a:endParaRPr lang="en-US" sz="1800" baseline="30000" dirty="0"/>
          </a:p>
        </p:txBody>
      </p:sp>
    </p:spTree>
    <p:extLst>
      <p:ext uri="{BB962C8B-B14F-4D97-AF65-F5344CB8AC3E}">
        <p14:creationId xmlns:p14="http://schemas.microsoft.com/office/powerpoint/2010/main" val="350551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2DB9B-0975-6006-BE7A-141745794C94}"/>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412952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B0770-B99E-278E-D8BA-E35B00735CF7}"/>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813197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D9EAB-4096-E3DC-E32F-53B614642D9F}"/>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277998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3794C-064B-5DBE-ECDE-E1EA9D283881}"/>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264924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08D30-973C-787C-09A6-7E095E7FC40C}"/>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3369983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A13C6E-949B-5A9B-2E6A-A1760C97DFFA}"/>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2474777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C66F0-05AE-064C-4D46-287300CD1763}"/>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2464644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EF7A7-9A48-50AA-86C6-F586BA473C70}"/>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3486095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C3EF3-2742-A5BF-5C91-855C6B5488F9}"/>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822478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7062B-A013-4DD5-635E-C14BE333AB24}"/>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1553674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3302-8CB8-DF9B-3BAC-1C5D6E51D2A7}"/>
              </a:ext>
            </a:extLst>
          </p:cNvPr>
          <p:cNvSpPr>
            <a:spLocks noGrp="1"/>
          </p:cNvSpPr>
          <p:nvPr>
            <p:ph type="title"/>
          </p:nvPr>
        </p:nvSpPr>
        <p:spPr/>
        <p:txBody>
          <a:bodyPr/>
          <a:lstStyle/>
          <a:p>
            <a:r>
              <a:rPr lang="en-US" dirty="0"/>
              <a:t>2026 Benefit Offerings</a:t>
            </a:r>
          </a:p>
        </p:txBody>
      </p:sp>
      <p:sp>
        <p:nvSpPr>
          <p:cNvPr id="3" name="Content Placeholder 2">
            <a:extLst>
              <a:ext uri="{FF2B5EF4-FFF2-40B4-BE49-F238E27FC236}">
                <a16:creationId xmlns:a16="http://schemas.microsoft.com/office/drawing/2014/main" id="{232F3BD3-F164-42B4-1E40-BE4ADFD7F973}"/>
              </a:ext>
            </a:extLst>
          </p:cNvPr>
          <p:cNvSpPr>
            <a:spLocks noGrp="1"/>
          </p:cNvSpPr>
          <p:nvPr>
            <p:ph idx="1"/>
          </p:nvPr>
        </p:nvSpPr>
        <p:spPr>
          <a:xfrm>
            <a:off x="140369" y="1837657"/>
            <a:ext cx="7776410" cy="4887996"/>
          </a:xfrm>
        </p:spPr>
        <p:txBody>
          <a:bodyPr>
            <a:normAutofit/>
          </a:bodyPr>
          <a:lstStyle/>
          <a:p>
            <a:pPr>
              <a:lnSpc>
                <a:spcPct val="100000"/>
              </a:lnSpc>
            </a:pPr>
            <a:r>
              <a:rPr lang="en-US" dirty="0"/>
              <a:t>Medical – WPS/Auxiant</a:t>
            </a:r>
          </a:p>
          <a:p>
            <a:pPr>
              <a:lnSpc>
                <a:spcPct val="100000"/>
              </a:lnSpc>
            </a:pPr>
            <a:r>
              <a:rPr lang="en-US" dirty="0"/>
              <a:t>FSA – Employee Benefits Corporation</a:t>
            </a:r>
          </a:p>
          <a:p>
            <a:pPr>
              <a:lnSpc>
                <a:spcPct val="100000"/>
              </a:lnSpc>
            </a:pPr>
            <a:r>
              <a:rPr lang="en-US" dirty="0"/>
              <a:t>Dental – Delta Dental of Wisconsin</a:t>
            </a:r>
          </a:p>
          <a:p>
            <a:pPr>
              <a:lnSpc>
                <a:spcPct val="100000"/>
              </a:lnSpc>
            </a:pPr>
            <a:r>
              <a:rPr lang="en-US" dirty="0"/>
              <a:t>Vision – Delta Dental of Wisconsin (</a:t>
            </a:r>
            <a:r>
              <a:rPr lang="en-US" dirty="0" err="1"/>
              <a:t>DeltaVision</a:t>
            </a:r>
            <a:r>
              <a:rPr lang="en-US" dirty="0"/>
              <a:t>)</a:t>
            </a:r>
          </a:p>
          <a:p>
            <a:pPr>
              <a:lnSpc>
                <a:spcPct val="100000"/>
              </a:lnSpc>
            </a:pPr>
            <a:r>
              <a:rPr lang="en-US" dirty="0"/>
              <a:t>Life/AD&amp;D, LTD, STD – Lincoln Financial Group</a:t>
            </a:r>
          </a:p>
          <a:p>
            <a:pPr>
              <a:lnSpc>
                <a:spcPct val="100000"/>
              </a:lnSpc>
            </a:pPr>
            <a:r>
              <a:rPr lang="en-US" dirty="0"/>
              <a:t>Voluntary Benefits – Lincoln Financial Group</a:t>
            </a:r>
          </a:p>
          <a:p>
            <a:pPr>
              <a:lnSpc>
                <a:spcPct val="100000"/>
              </a:lnSpc>
            </a:pPr>
            <a:r>
              <a:rPr lang="en-US" dirty="0"/>
              <a:t>Pet Insurance – Spot Pet</a:t>
            </a:r>
          </a:p>
          <a:p>
            <a:pPr>
              <a:lnSpc>
                <a:spcPct val="100000"/>
              </a:lnSpc>
            </a:pPr>
            <a:r>
              <a:rPr lang="en-US" dirty="0"/>
              <a:t>Employee Assistance Program (EAP) – Emplify Health by Gundersen</a:t>
            </a:r>
          </a:p>
        </p:txBody>
      </p:sp>
      <p:pic>
        <p:nvPicPr>
          <p:cNvPr id="2052" name="Picture 4" descr="Employer Login | Company Benefit Plan | Third Party Administration">
            <a:extLst>
              <a:ext uri="{FF2B5EF4-FFF2-40B4-BE49-F238E27FC236}">
                <a16:creationId xmlns:a16="http://schemas.microsoft.com/office/drawing/2014/main" id="{FFBBD818-95B5-C989-4BD2-D1C3AC071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7697" y="1536086"/>
            <a:ext cx="1413934"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lta Dental of Wisconsin Foundation Provides $2 Million to Technical  College Dental Workforce Program Improvement | Business Wire">
            <a:extLst>
              <a:ext uri="{FF2B5EF4-FFF2-40B4-BE49-F238E27FC236}">
                <a16:creationId xmlns:a16="http://schemas.microsoft.com/office/drawing/2014/main" id="{693185BF-B096-225B-28C4-745E563419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56" t="39639" r="8001" b="38165"/>
          <a:stretch/>
        </p:blipFill>
        <p:spPr bwMode="auto">
          <a:xfrm>
            <a:off x="8117133" y="3008618"/>
            <a:ext cx="3797846" cy="5246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sion Benefits | En">
            <a:extLst>
              <a:ext uri="{FF2B5EF4-FFF2-40B4-BE49-F238E27FC236}">
                <a16:creationId xmlns:a16="http://schemas.microsoft.com/office/drawing/2014/main" id="{28BE9378-8027-2F02-765A-0A3F870341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2881" y="3662421"/>
            <a:ext cx="3292098" cy="8202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dministrative Services Only (ASO) | WPS">
            <a:extLst>
              <a:ext uri="{FF2B5EF4-FFF2-40B4-BE49-F238E27FC236}">
                <a16:creationId xmlns:a16="http://schemas.microsoft.com/office/drawing/2014/main" id="{59FB41C1-113C-6375-235D-C25BCB70F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049" y="2023885"/>
            <a:ext cx="3887964" cy="6515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dividuals | Lincoln Financial">
            <a:extLst>
              <a:ext uri="{FF2B5EF4-FFF2-40B4-BE49-F238E27FC236}">
                <a16:creationId xmlns:a16="http://schemas.microsoft.com/office/drawing/2014/main" id="{0C804254-542B-07B3-57B0-05056606E7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2018" y="4464438"/>
            <a:ext cx="36480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et Insurance Plans For Dogs &amp; Cats - America's Best Pet ...">
            <a:extLst>
              <a:ext uri="{FF2B5EF4-FFF2-40B4-BE49-F238E27FC236}">
                <a16:creationId xmlns:a16="http://schemas.microsoft.com/office/drawing/2014/main" id="{E6A2F2B2-8B8E-1702-FB24-9206B6A805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1803" y="5967960"/>
            <a:ext cx="1342156" cy="705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Bellin and Gundersen Health System to ...">
            <a:extLst>
              <a:ext uri="{FF2B5EF4-FFF2-40B4-BE49-F238E27FC236}">
                <a16:creationId xmlns:a16="http://schemas.microsoft.com/office/drawing/2014/main" id="{F44709F7-0FA4-88AE-709E-D1E5962444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5427" y="5748711"/>
            <a:ext cx="1744539" cy="97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16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A4E4D-55C1-3EB9-A8D7-75E354C6E96E}"/>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4005322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598B5-41CD-E2A4-013F-3C65FF17A8DE}"/>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2950126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70E89-BA9D-7F22-FB66-355DF94D158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94B4523-4B1A-E6CA-5903-C791D538A92B}"/>
              </a:ext>
            </a:extLst>
          </p:cNvPr>
          <p:cNvSpPr>
            <a:spLocks noGrp="1"/>
          </p:cNvSpPr>
          <p:nvPr>
            <p:ph type="title"/>
          </p:nvPr>
        </p:nvSpPr>
        <p:spPr>
          <a:xfrm>
            <a:off x="0" y="405232"/>
            <a:ext cx="10515600" cy="1325563"/>
          </a:xfrm>
        </p:spPr>
        <p:txBody>
          <a:bodyPr>
            <a:normAutofit/>
          </a:bodyPr>
          <a:lstStyle/>
          <a:p>
            <a:r>
              <a:rPr lang="en-US" sz="4000" dirty="0"/>
              <a:t>The Neighborhood Clinic Partnership</a:t>
            </a:r>
          </a:p>
        </p:txBody>
      </p:sp>
      <p:sp>
        <p:nvSpPr>
          <p:cNvPr id="2" name="Text Box 6">
            <a:extLst>
              <a:ext uri="{FF2B5EF4-FFF2-40B4-BE49-F238E27FC236}">
                <a16:creationId xmlns:a16="http://schemas.microsoft.com/office/drawing/2014/main" id="{957657F4-7147-1947-23C4-DA56539F35C5}"/>
              </a:ext>
            </a:extLst>
          </p:cNvPr>
          <p:cNvSpPr txBox="1">
            <a:spLocks noChangeArrowheads="1"/>
          </p:cNvSpPr>
          <p:nvPr/>
        </p:nvSpPr>
        <p:spPr bwMode="auto">
          <a:xfrm>
            <a:off x="76795" y="1730795"/>
            <a:ext cx="11918893" cy="7363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Calibri" panose="020F0502020204030204" pitchFamily="34" charset="0"/>
              </a:rPr>
              <a:t>New this year, Bethany St. Joseph is partnering with The Neighborhood Clinic for employees, </a:t>
            </a:r>
            <a:r>
              <a:rPr lang="en-US" altLang="en-US" u="sng" dirty="0">
                <a:solidFill>
                  <a:srgbClr val="000000"/>
                </a:solidFill>
                <a:latin typeface="Calibri" panose="020F0502020204030204" pitchFamily="34" charset="0"/>
              </a:rPr>
              <a:t>enrolled in the BSJ health plan</a:t>
            </a:r>
            <a:r>
              <a:rPr lang="en-US" altLang="en-US" dirty="0">
                <a:solidFill>
                  <a:srgbClr val="000000"/>
                </a:solidFill>
                <a:latin typeface="Calibri" panose="020F0502020204030204" pitchFamily="34" charset="0"/>
              </a:rPr>
              <a:t>, to visit for various services at </a:t>
            </a:r>
            <a:r>
              <a:rPr lang="en-US" altLang="en-US" b="1" dirty="0">
                <a:solidFill>
                  <a:srgbClr val="000000"/>
                </a:solidFill>
                <a:latin typeface="Calibri" panose="020F0502020204030204" pitchFamily="34" charset="0"/>
              </a:rPr>
              <a:t>no cost to you</a:t>
            </a:r>
            <a:r>
              <a:rPr lang="en-US" altLang="en-US" dirty="0">
                <a:solidFill>
                  <a:srgbClr val="000000"/>
                </a:solidFill>
                <a:latin typeface="Calibri" panose="020F0502020204030204" pitchFamily="34" charset="0"/>
              </a:rPr>
              <a:t>. Below are some of the clinics services but not limited to. </a:t>
            </a:r>
            <a:endParaRPr kumimoji="0" lang="en-US" altLang="en-US" sz="18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8AA90763-7498-518C-F520-58106C8DA3EF}"/>
              </a:ext>
            </a:extLst>
          </p:cNvPr>
          <p:cNvPicPr>
            <a:picLocks noChangeAspect="1"/>
          </p:cNvPicPr>
          <p:nvPr/>
        </p:nvPicPr>
        <p:blipFill>
          <a:blip r:embed="rId3"/>
          <a:srcRect r="30047"/>
          <a:stretch>
            <a:fillRect/>
          </a:stretch>
        </p:blipFill>
        <p:spPr>
          <a:xfrm>
            <a:off x="1562819" y="2977117"/>
            <a:ext cx="3138577" cy="2512247"/>
          </a:xfrm>
          <a:prstGeom prst="rect">
            <a:avLst/>
          </a:prstGeom>
        </p:spPr>
      </p:pic>
      <p:pic>
        <p:nvPicPr>
          <p:cNvPr id="12" name="Picture 11">
            <a:extLst>
              <a:ext uri="{FF2B5EF4-FFF2-40B4-BE49-F238E27FC236}">
                <a16:creationId xmlns:a16="http://schemas.microsoft.com/office/drawing/2014/main" id="{89B638F3-3446-61ED-6DAB-9860BB76AA67}"/>
              </a:ext>
            </a:extLst>
          </p:cNvPr>
          <p:cNvPicPr>
            <a:picLocks noChangeAspect="1"/>
          </p:cNvPicPr>
          <p:nvPr/>
        </p:nvPicPr>
        <p:blipFill>
          <a:blip r:embed="rId4"/>
          <a:srcRect r="28100"/>
          <a:stretch>
            <a:fillRect/>
          </a:stretch>
        </p:blipFill>
        <p:spPr>
          <a:xfrm>
            <a:off x="7270681" y="3065141"/>
            <a:ext cx="3589976" cy="2424223"/>
          </a:xfrm>
          <a:prstGeom prst="rect">
            <a:avLst/>
          </a:prstGeom>
        </p:spPr>
      </p:pic>
    </p:spTree>
    <p:extLst>
      <p:ext uri="{BB962C8B-B14F-4D97-AF65-F5344CB8AC3E}">
        <p14:creationId xmlns:p14="http://schemas.microsoft.com/office/powerpoint/2010/main" val="3450652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BC336-8306-C25F-3EA9-2F4A6478990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AA0B1A5-CFBB-DA0E-35F0-98652A3922E3}"/>
              </a:ext>
            </a:extLst>
          </p:cNvPr>
          <p:cNvSpPr>
            <a:spLocks noGrp="1"/>
          </p:cNvSpPr>
          <p:nvPr>
            <p:ph type="title"/>
          </p:nvPr>
        </p:nvSpPr>
        <p:spPr>
          <a:xfrm>
            <a:off x="76795" y="405232"/>
            <a:ext cx="10515600" cy="1325563"/>
          </a:xfrm>
        </p:spPr>
        <p:txBody>
          <a:bodyPr>
            <a:normAutofit/>
          </a:bodyPr>
          <a:lstStyle/>
          <a:p>
            <a:r>
              <a:rPr lang="en-US" sz="4000" dirty="0"/>
              <a:t>The Neighborhood Clinic - Locations</a:t>
            </a:r>
          </a:p>
        </p:txBody>
      </p:sp>
      <p:pic>
        <p:nvPicPr>
          <p:cNvPr id="4" name="Picture 3">
            <a:extLst>
              <a:ext uri="{FF2B5EF4-FFF2-40B4-BE49-F238E27FC236}">
                <a16:creationId xmlns:a16="http://schemas.microsoft.com/office/drawing/2014/main" id="{376BB7E0-899A-94ED-EC7B-68C54C584153}"/>
              </a:ext>
            </a:extLst>
          </p:cNvPr>
          <p:cNvPicPr>
            <a:picLocks noChangeAspect="1"/>
          </p:cNvPicPr>
          <p:nvPr/>
        </p:nvPicPr>
        <p:blipFill>
          <a:blip r:embed="rId3"/>
          <a:stretch>
            <a:fillRect/>
          </a:stretch>
        </p:blipFill>
        <p:spPr>
          <a:xfrm>
            <a:off x="1032204" y="2606630"/>
            <a:ext cx="1600282" cy="1644735"/>
          </a:xfrm>
          <a:prstGeom prst="rect">
            <a:avLst/>
          </a:prstGeom>
        </p:spPr>
      </p:pic>
      <p:pic>
        <p:nvPicPr>
          <p:cNvPr id="6" name="Picture 5">
            <a:extLst>
              <a:ext uri="{FF2B5EF4-FFF2-40B4-BE49-F238E27FC236}">
                <a16:creationId xmlns:a16="http://schemas.microsoft.com/office/drawing/2014/main" id="{4B7EAEBA-5446-F54B-5216-4229C5A20119}"/>
              </a:ext>
            </a:extLst>
          </p:cNvPr>
          <p:cNvPicPr>
            <a:picLocks noChangeAspect="1"/>
          </p:cNvPicPr>
          <p:nvPr/>
        </p:nvPicPr>
        <p:blipFill>
          <a:blip r:embed="rId4"/>
          <a:stretch>
            <a:fillRect/>
          </a:stretch>
        </p:blipFill>
        <p:spPr>
          <a:xfrm>
            <a:off x="2981118" y="2425647"/>
            <a:ext cx="8058564" cy="2006703"/>
          </a:xfrm>
          <a:prstGeom prst="rect">
            <a:avLst/>
          </a:prstGeom>
        </p:spPr>
      </p:pic>
      <p:pic>
        <p:nvPicPr>
          <p:cNvPr id="10" name="Picture 9">
            <a:extLst>
              <a:ext uri="{FF2B5EF4-FFF2-40B4-BE49-F238E27FC236}">
                <a16:creationId xmlns:a16="http://schemas.microsoft.com/office/drawing/2014/main" id="{1DECDB36-3CA9-24C8-7EBC-B152A574DA8A}"/>
              </a:ext>
            </a:extLst>
          </p:cNvPr>
          <p:cNvPicPr>
            <a:picLocks noChangeAspect="1"/>
          </p:cNvPicPr>
          <p:nvPr/>
        </p:nvPicPr>
        <p:blipFill>
          <a:blip r:embed="rId5"/>
          <a:stretch>
            <a:fillRect/>
          </a:stretch>
        </p:blipFill>
        <p:spPr>
          <a:xfrm>
            <a:off x="4086121" y="4738180"/>
            <a:ext cx="4019757" cy="1714588"/>
          </a:xfrm>
          <a:prstGeom prst="rect">
            <a:avLst/>
          </a:prstGeom>
        </p:spPr>
      </p:pic>
    </p:spTree>
    <p:extLst>
      <p:ext uri="{BB962C8B-B14F-4D97-AF65-F5344CB8AC3E}">
        <p14:creationId xmlns:p14="http://schemas.microsoft.com/office/powerpoint/2010/main" val="305550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153916" y="808263"/>
            <a:ext cx="10991921" cy="1021023"/>
          </a:xfrm>
        </p:spPr>
        <p:txBody>
          <a:bodyPr>
            <a:noAutofit/>
          </a:bodyPr>
          <a:lstStyle/>
          <a:p>
            <a:pPr>
              <a:defRPr/>
            </a:pPr>
            <a:r>
              <a:rPr lang="en-US" altLang="en-US" sz="5400" dirty="0"/>
              <a:t>Health Savings Account</a:t>
            </a:r>
            <a:br>
              <a:rPr lang="en-US" altLang="en-US" dirty="0"/>
            </a:br>
            <a:endParaRPr lang="en-US" altLang="en-US" dirty="0"/>
          </a:p>
        </p:txBody>
      </p:sp>
      <p:sp>
        <p:nvSpPr>
          <p:cNvPr id="5" name="TextBox 4"/>
          <p:cNvSpPr txBox="1"/>
          <p:nvPr/>
        </p:nvSpPr>
        <p:spPr>
          <a:xfrm>
            <a:off x="297408" y="1999795"/>
            <a:ext cx="6308108" cy="3539430"/>
          </a:xfrm>
          <a:prstGeom prst="rect">
            <a:avLst/>
          </a:prstGeom>
          <a:noFill/>
        </p:spPr>
        <p:txBody>
          <a:bodyPr wrap="square">
            <a:spAutoFit/>
          </a:bodyPr>
          <a:lstStyle/>
          <a:p>
            <a:pPr>
              <a:defRPr/>
            </a:pPr>
            <a:endParaRPr lang="en-US" altLang="en-US" sz="2800" dirty="0">
              <a:ea typeface="Tahoma" panose="020B0604030504040204" pitchFamily="34" charset="0"/>
              <a:cs typeface="Tahoma" panose="020B0604030504040204" pitchFamily="34" charset="0"/>
            </a:endParaRPr>
          </a:p>
          <a:p>
            <a:pPr marL="457200" indent="-457200">
              <a:buFont typeface="Arial" panose="020B0604020202020204" pitchFamily="34" charset="0"/>
              <a:buChar char="•"/>
              <a:defRPr/>
            </a:pPr>
            <a:r>
              <a:rPr lang="en-US" altLang="en-US" sz="2800" dirty="0">
                <a:ea typeface="Tahoma" panose="020B0604030504040204" pitchFamily="34" charset="0"/>
                <a:cs typeface="Tahoma" panose="020B0604030504040204" pitchFamily="34" charset="0"/>
              </a:rPr>
              <a:t>Portable account - No ‘Use it or lose it’  </a:t>
            </a:r>
          </a:p>
          <a:p>
            <a:pPr>
              <a:defRPr/>
            </a:pPr>
            <a:endParaRPr lang="en-US" altLang="en-US" sz="2800" dirty="0">
              <a:ea typeface="Tahoma" panose="020B0604030504040204" pitchFamily="34" charset="0"/>
              <a:cs typeface="Tahoma" panose="020B0604030504040204" pitchFamily="34" charset="0"/>
            </a:endParaRPr>
          </a:p>
          <a:p>
            <a:pPr marL="457200" indent="-457200">
              <a:buFont typeface="Arial" panose="020B0604020202020204" pitchFamily="34" charset="0"/>
              <a:buChar char="•"/>
              <a:defRPr/>
            </a:pPr>
            <a:r>
              <a:rPr lang="en-US" altLang="en-US" sz="2800" dirty="0">
                <a:ea typeface="Tahoma" panose="020B0604030504040204" pitchFamily="34" charset="0"/>
                <a:cs typeface="Tahoma" panose="020B0604030504040204" pitchFamily="34" charset="0"/>
              </a:rPr>
              <a:t>Entire Balance Rolls year to year</a:t>
            </a:r>
          </a:p>
          <a:p>
            <a:pPr>
              <a:defRPr/>
            </a:pPr>
            <a:endParaRPr lang="en-US" altLang="en-US" sz="2800" dirty="0">
              <a:ea typeface="Tahoma" panose="020B0604030504040204" pitchFamily="34" charset="0"/>
              <a:cs typeface="Tahoma" panose="020B0604030504040204" pitchFamily="34" charset="0"/>
            </a:endParaRPr>
          </a:p>
          <a:p>
            <a:pPr marL="457200" indent="-457200">
              <a:buFont typeface="Arial" panose="020B0604020202020204" pitchFamily="34" charset="0"/>
              <a:buChar char="•"/>
              <a:defRPr/>
            </a:pPr>
            <a:r>
              <a:rPr lang="en-US" altLang="en-US" sz="2800" dirty="0">
                <a:ea typeface="Tahoma" panose="020B0604030504040204" pitchFamily="34" charset="0"/>
                <a:cs typeface="Tahoma" panose="020B0604030504040204" pitchFamily="34" charset="0"/>
              </a:rPr>
              <a:t>Retirement income: can act as an IRA, withdraw at age 65 (normal taxes apply</a:t>
            </a:r>
            <a:r>
              <a:rPr lang="en-US" altLang="en-US" sz="2600" dirty="0">
                <a:latin typeface="+mj-lt"/>
                <a:ea typeface="Tahoma" panose="020B0604030504040204" pitchFamily="34" charset="0"/>
                <a:cs typeface="Tahoma" panose="020B0604030504040204" pitchFamily="34" charset="0"/>
              </a:rPr>
              <a:t>)</a:t>
            </a:r>
          </a:p>
        </p:txBody>
      </p:sp>
      <p:pic>
        <p:nvPicPr>
          <p:cNvPr id="3" name="Picture 2" descr="Close-up of a rolled up dollar bill&#10;&#10;Description automatically generated">
            <a:extLst>
              <a:ext uri="{FF2B5EF4-FFF2-40B4-BE49-F238E27FC236}">
                <a16:creationId xmlns:a16="http://schemas.microsoft.com/office/drawing/2014/main" id="{F2BF8EF5-3E35-B2EE-E8B2-07217B400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516" y="2914440"/>
            <a:ext cx="5289076" cy="3526051"/>
          </a:xfrm>
          <a:prstGeom prst="rect">
            <a:avLst/>
          </a:prstGeom>
        </p:spPr>
      </p:pic>
      <p:pic>
        <p:nvPicPr>
          <p:cNvPr id="1026" name="Picture 2" descr="Merchants Bank of Northfield - Downtown ...">
            <a:extLst>
              <a:ext uri="{FF2B5EF4-FFF2-40B4-BE49-F238E27FC236}">
                <a16:creationId xmlns:a16="http://schemas.microsoft.com/office/drawing/2014/main" id="{BBE4EBD8-F689-4C7F-5BF9-3E82AE9DF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324" y="637754"/>
            <a:ext cx="2990337" cy="693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43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73925" y="500062"/>
            <a:ext cx="10515600" cy="1325563"/>
          </a:xfrm>
        </p:spPr>
        <p:txBody>
          <a:bodyPr>
            <a:normAutofit fontScale="90000"/>
          </a:bodyPr>
          <a:lstStyle/>
          <a:p>
            <a:pPr>
              <a:defRPr/>
            </a:pPr>
            <a:r>
              <a:rPr lang="en-US" altLang="en-US" sz="5600" dirty="0">
                <a:solidFill>
                  <a:schemeClr val="tx1"/>
                </a:solidFill>
              </a:rPr>
              <a:t>Health Savings Account</a:t>
            </a:r>
            <a:br>
              <a:rPr lang="en-US" altLang="en-US" sz="4000" dirty="0"/>
            </a:br>
            <a:endParaRPr lang="en-US" altLang="en-US" sz="4000" dirty="0"/>
          </a:p>
        </p:txBody>
      </p:sp>
      <p:sp>
        <p:nvSpPr>
          <p:cNvPr id="50179" name="Rectangle 4"/>
          <p:cNvSpPr>
            <a:spLocks noGrp="1" noChangeArrowheads="1"/>
          </p:cNvSpPr>
          <p:nvPr>
            <p:ph idx="1"/>
          </p:nvPr>
        </p:nvSpPr>
        <p:spPr bwMode="auto">
          <a:xfrm>
            <a:off x="204715" y="1507855"/>
            <a:ext cx="6018663" cy="5350145"/>
          </a:xfrm>
        </p:spPr>
        <p:txBody>
          <a:bodyPr numCol="1" anchorCtr="0" compatLnSpc="1">
            <a:prstTxWarp prst="textNoShape">
              <a:avLst/>
            </a:prstTxWarp>
            <a:normAutofit/>
          </a:bodyPr>
          <a:lstStyle/>
          <a:p>
            <a:pPr marL="0" indent="0" eaLnBrk="1" hangingPunct="1">
              <a:buNone/>
            </a:pPr>
            <a:r>
              <a:rPr lang="en-US" altLang="en-US" u="sng" dirty="0">
                <a:ea typeface="Tahoma" panose="020B0604030504040204" pitchFamily="34" charset="0"/>
                <a:cs typeface="Tahoma" panose="020B0604030504040204" pitchFamily="34" charset="0"/>
              </a:rPr>
              <a:t>HSA TRIPLE TAX ADVANTAGE </a:t>
            </a:r>
            <a:r>
              <a:rPr lang="en-US" altLang="en-US" dirty="0">
                <a:ea typeface="Tahoma" panose="020B0604030504040204" pitchFamily="34" charset="0"/>
                <a:cs typeface="Tahoma" panose="020B0604030504040204" pitchFamily="34" charset="0"/>
              </a:rPr>
              <a:t>:</a:t>
            </a:r>
          </a:p>
          <a:p>
            <a:pPr lvl="1"/>
            <a:r>
              <a:rPr lang="en-US" altLang="en-US" sz="2800" dirty="0">
                <a:ea typeface="Tahoma" panose="020B0604030504040204" pitchFamily="34" charset="0"/>
                <a:cs typeface="Tahoma" panose="020B0604030504040204" pitchFamily="34" charset="0"/>
              </a:rPr>
              <a:t>Tax free contributions</a:t>
            </a:r>
          </a:p>
          <a:p>
            <a:pPr lvl="1"/>
            <a:r>
              <a:rPr lang="en-US" altLang="en-US" sz="2800" dirty="0">
                <a:ea typeface="Tahoma" panose="020B0604030504040204" pitchFamily="34" charset="0"/>
                <a:cs typeface="Tahoma" panose="020B0604030504040204" pitchFamily="34" charset="0"/>
              </a:rPr>
              <a:t>Tax free interest </a:t>
            </a:r>
          </a:p>
          <a:p>
            <a:pPr lvl="1"/>
            <a:r>
              <a:rPr lang="en-US" altLang="en-US" sz="2800" dirty="0">
                <a:ea typeface="Tahoma" panose="020B0604030504040204" pitchFamily="34" charset="0"/>
                <a:cs typeface="Tahoma" panose="020B0604030504040204" pitchFamily="34" charset="0"/>
              </a:rPr>
              <a:t>Tax free withdrawals for qualified expenses</a:t>
            </a:r>
          </a:p>
          <a:p>
            <a:pPr marL="457200" lvl="1" indent="0">
              <a:buNone/>
            </a:pPr>
            <a:r>
              <a:rPr lang="en-US" altLang="en-US" sz="2800" dirty="0">
                <a:ea typeface="Tahoma" panose="020B0604030504040204" pitchFamily="34" charset="0"/>
                <a:cs typeface="Tahoma" panose="020B0604030504040204" pitchFamily="34" charset="0"/>
              </a:rPr>
              <a:t>    </a:t>
            </a:r>
          </a:p>
          <a:p>
            <a:pPr eaLnBrk="1" hangingPunct="1"/>
            <a:r>
              <a:rPr lang="en-US" altLang="en-US" dirty="0">
                <a:ea typeface="Tahoma" panose="020B0604030504040204" pitchFamily="34" charset="0"/>
                <a:cs typeface="Tahoma" panose="020B0604030504040204" pitchFamily="34" charset="0"/>
              </a:rPr>
              <a:t>Non-qualified: penalty + income tax </a:t>
            </a:r>
          </a:p>
          <a:p>
            <a:pPr marL="0" indent="0" eaLnBrk="1" hangingPunct="1">
              <a:buNone/>
            </a:pPr>
            <a:endParaRPr lang="en-US" altLang="en-US" dirty="0">
              <a:ea typeface="Tahoma" panose="020B0604030504040204" pitchFamily="34" charset="0"/>
              <a:cs typeface="Tahoma" panose="020B0604030504040204" pitchFamily="34" charset="0"/>
            </a:endParaRPr>
          </a:p>
          <a:p>
            <a:pPr eaLnBrk="1" hangingPunct="1"/>
            <a:r>
              <a:rPr lang="en-US" altLang="en-US" dirty="0">
                <a:ea typeface="Tahoma" panose="020B0604030504040204" pitchFamily="34" charset="0"/>
                <a:cs typeface="Tahoma" panose="020B0604030504040204" pitchFamily="34" charset="0"/>
              </a:rPr>
              <a:t>Max contributions are $4,400 for Single / $8,750 for Family for 2026. Add $1,000 to totals if over age 55 </a:t>
            </a:r>
          </a:p>
        </p:txBody>
      </p:sp>
      <p:pic>
        <p:nvPicPr>
          <p:cNvPr id="3" name="Picture 2" descr="A pile of money with a portrait of a person&#10;&#10;Description automatically generated">
            <a:extLst>
              <a:ext uri="{FF2B5EF4-FFF2-40B4-BE49-F238E27FC236}">
                <a16:creationId xmlns:a16="http://schemas.microsoft.com/office/drawing/2014/main" id="{9393D544-3B34-A300-75CB-EA9EE21203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95" r="-1" b="2179"/>
          <a:stretch/>
        </p:blipFill>
        <p:spPr>
          <a:xfrm>
            <a:off x="7883955" y="681037"/>
            <a:ext cx="3995928" cy="5571896"/>
          </a:xfrm>
          <a:prstGeom prst="rect">
            <a:avLst/>
          </a:prstGeom>
          <a:effectLst/>
        </p:spPr>
      </p:pic>
    </p:spTree>
    <p:extLst>
      <p:ext uri="{BB962C8B-B14F-4D97-AF65-F5344CB8AC3E}">
        <p14:creationId xmlns:p14="http://schemas.microsoft.com/office/powerpoint/2010/main" val="2560677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F3FC-B982-C45C-8E92-70540FC490C1}"/>
              </a:ext>
            </a:extLst>
          </p:cNvPr>
          <p:cNvSpPr>
            <a:spLocks noGrp="1"/>
          </p:cNvSpPr>
          <p:nvPr>
            <p:ph type="title"/>
          </p:nvPr>
        </p:nvSpPr>
        <p:spPr>
          <a:xfrm>
            <a:off x="50133" y="405231"/>
            <a:ext cx="10515600" cy="1325563"/>
          </a:xfrm>
        </p:spPr>
        <p:txBody>
          <a:bodyPr>
            <a:normAutofit/>
          </a:bodyPr>
          <a:lstStyle/>
          <a:p>
            <a:r>
              <a:rPr lang="en-US" sz="3600" dirty="0"/>
              <a:t>Flexible Spending Account</a:t>
            </a:r>
          </a:p>
        </p:txBody>
      </p:sp>
      <p:sp>
        <p:nvSpPr>
          <p:cNvPr id="4" name="Text Box 6">
            <a:extLst>
              <a:ext uri="{FF2B5EF4-FFF2-40B4-BE49-F238E27FC236}">
                <a16:creationId xmlns:a16="http://schemas.microsoft.com/office/drawing/2014/main" id="{40A7F43C-2532-7ED8-7719-D285EE01BF70}"/>
              </a:ext>
            </a:extLst>
          </p:cNvPr>
          <p:cNvSpPr txBox="1">
            <a:spLocks noChangeArrowheads="1"/>
          </p:cNvSpPr>
          <p:nvPr/>
        </p:nvSpPr>
        <p:spPr bwMode="auto">
          <a:xfrm>
            <a:off x="76795" y="1730794"/>
            <a:ext cx="11918893" cy="6404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You have the opportunity to save pre-tax money on your healthcare by participating in the Flexible Spending Account (FSA) that Bethany St. Joseph offers.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BE1821B8-DEDF-2586-ED09-2C0580011562}"/>
              </a:ext>
            </a:extLst>
          </p:cNvPr>
          <p:cNvSpPr txBox="1"/>
          <p:nvPr/>
        </p:nvSpPr>
        <p:spPr>
          <a:xfrm>
            <a:off x="-6682" y="3455708"/>
            <a:ext cx="6877609" cy="264687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870139"/>
                </a:solidFill>
                <a:effectLst/>
                <a:latin typeface="Calibri" panose="020F0502020204030204" pitchFamily="34" charset="0"/>
              </a:rPr>
              <a:t> General Purpose FSA</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lang="en-US" altLang="en-US" b="1" dirty="0">
                <a:solidFill>
                  <a:srgbClr val="000000"/>
                </a:solidFill>
                <a:latin typeface="Calibri" panose="020F0502020204030204" pitchFamily="34" charset="0"/>
              </a:rPr>
              <a:t> Medical, Dental &amp; Vision Expenses </a:t>
            </a:r>
            <a:r>
              <a:rPr lang="en-US" altLang="en-US" dirty="0">
                <a:solidFill>
                  <a:srgbClr val="000000"/>
                </a:solidFill>
                <a:latin typeface="Calibri" panose="020F0502020204030204" pitchFamily="34" charset="0"/>
              </a:rPr>
              <a:t>– Your FSA dollars can be used for office visits, services, and materials. E</a:t>
            </a:r>
            <a:r>
              <a:rPr kumimoji="0" lang="en-US" altLang="en-US" sz="1800" b="0" i="0" u="none" strike="noStrike" cap="none" normalizeH="0" baseline="0" dirty="0">
                <a:ln>
                  <a:noFill/>
                </a:ln>
                <a:solidFill>
                  <a:srgbClr val="000000"/>
                </a:solidFill>
                <a:effectLst/>
                <a:latin typeface="Calibri" panose="020F0502020204030204" pitchFamily="34" charset="0"/>
              </a:rPr>
              <a:t>nrolling in the general-purpose FSA will make you and/or your spouse ineligible to contribute to an HSA.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870139"/>
                </a:solidFill>
                <a:effectLst/>
                <a:latin typeface="Calibri" panose="020F0502020204030204" pitchFamily="34" charset="0"/>
              </a:rPr>
              <a:t> Dependent Care FSA</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800" b="1" i="0" u="none" strike="noStrike" cap="none" normalizeH="0" baseline="0" dirty="0">
                <a:ln>
                  <a:noFill/>
                </a:ln>
                <a:solidFill>
                  <a:srgbClr val="000000"/>
                </a:solidFill>
                <a:effectLst/>
                <a:latin typeface="Calibri" panose="020F0502020204030204" pitchFamily="34" charset="0"/>
              </a:rPr>
              <a:t> </a:t>
            </a:r>
            <a:r>
              <a:rPr kumimoji="0" lang="en-US" altLang="en-US" sz="1800" i="0" u="none" strike="noStrike" cap="none" normalizeH="0" baseline="0" dirty="0">
                <a:ln>
                  <a:noFill/>
                </a:ln>
                <a:solidFill>
                  <a:srgbClr val="000000"/>
                </a:solidFill>
                <a:effectLst/>
                <a:latin typeface="Calibri" panose="020F0502020204030204" pitchFamily="34" charset="0"/>
              </a:rPr>
              <a:t>Use Tax Free Dollars for dependent care expenses. </a:t>
            </a:r>
          </a:p>
          <a:p>
            <a:pPr marL="0" marR="0" lvl="0" indent="0" algn="l" defTabSz="914400" rtl="0" eaLnBrk="0" fontAlgn="base" latinLnBrk="0" hangingPunct="0">
              <a:lnSpc>
                <a:spcPct val="100000"/>
              </a:lnSpc>
              <a:spcBef>
                <a:spcPct val="0"/>
              </a:spcBef>
              <a:spcAft>
                <a:spcPct val="0"/>
              </a:spcAft>
              <a:buClrTx/>
              <a:buSzPts val="1000"/>
              <a:tabLst/>
            </a:pPr>
            <a:endParaRPr kumimoji="0" lang="en-US" altLang="en-US" sz="18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endParaRPr kumimoji="0" lang="en-US" altLang="en-US" sz="1800" b="0" i="0" u="none" strike="noStrike" cap="none" normalizeH="0" baseline="0" dirty="0">
              <a:ln>
                <a:noFill/>
              </a:ln>
              <a:solidFill>
                <a:srgbClr val="000000"/>
              </a:solidFill>
              <a:effectLst/>
              <a:latin typeface="Calibri" panose="020F0502020204030204" pitchFamily="34" charset="0"/>
            </a:endParaRPr>
          </a:p>
        </p:txBody>
      </p:sp>
      <p:graphicFrame>
        <p:nvGraphicFramePr>
          <p:cNvPr id="8" name="Table 7">
            <a:extLst>
              <a:ext uri="{FF2B5EF4-FFF2-40B4-BE49-F238E27FC236}">
                <a16:creationId xmlns:a16="http://schemas.microsoft.com/office/drawing/2014/main" id="{C57D23CC-8E9B-33D8-E049-F23B1F3FD762}"/>
              </a:ext>
            </a:extLst>
          </p:cNvPr>
          <p:cNvGraphicFramePr>
            <a:graphicFrameLocks noGrp="1"/>
          </p:cNvGraphicFramePr>
          <p:nvPr>
            <p:extLst>
              <p:ext uri="{D42A27DB-BD31-4B8C-83A1-F6EECF244321}">
                <p14:modId xmlns:p14="http://schemas.microsoft.com/office/powerpoint/2010/main" val="2097734866"/>
              </p:ext>
            </p:extLst>
          </p:nvPr>
        </p:nvGraphicFramePr>
        <p:xfrm>
          <a:off x="7062892" y="5376636"/>
          <a:ext cx="4959458" cy="1202373"/>
        </p:xfrm>
        <a:graphic>
          <a:graphicData uri="http://schemas.openxmlformats.org/drawingml/2006/table">
            <a:tbl>
              <a:tblPr/>
              <a:tblGrid>
                <a:gridCol w="3365325">
                  <a:extLst>
                    <a:ext uri="{9D8B030D-6E8A-4147-A177-3AD203B41FA5}">
                      <a16:colId xmlns:a16="http://schemas.microsoft.com/office/drawing/2014/main" val="1192581313"/>
                    </a:ext>
                  </a:extLst>
                </a:gridCol>
                <a:gridCol w="1594133">
                  <a:extLst>
                    <a:ext uri="{9D8B030D-6E8A-4147-A177-3AD203B41FA5}">
                      <a16:colId xmlns:a16="http://schemas.microsoft.com/office/drawing/2014/main" val="1669611558"/>
                    </a:ext>
                  </a:extLst>
                </a:gridCol>
              </a:tblGrid>
              <a:tr h="397179">
                <a:tc gridSpan="2">
                  <a:txBody>
                    <a:bodyPr/>
                    <a:lstStyle/>
                    <a:p>
                      <a:pPr marR="0" indent="0" algn="ctr" rtl="0">
                        <a:lnSpc>
                          <a:spcPct val="119000"/>
                        </a:lnSpc>
                        <a:spcBef>
                          <a:spcPts val="0"/>
                        </a:spcBef>
                        <a:spcAft>
                          <a:spcPts val="600"/>
                        </a:spcAft>
                      </a:pPr>
                      <a:r>
                        <a:rPr lang="en-US" sz="1600" b="1" kern="1400" dirty="0">
                          <a:ln>
                            <a:noFill/>
                          </a:ln>
                          <a:solidFill>
                            <a:srgbClr val="FFFFFF"/>
                          </a:solidFill>
                          <a:effectLst/>
                          <a:latin typeface="Calibri" panose="020F0502020204030204" pitchFamily="34" charset="0"/>
                        </a:rPr>
                        <a:t>2025 Annual IRS Contribution Limit: </a:t>
                      </a:r>
                      <a:endParaRPr lang="en-US" sz="1200" b="1" kern="1400" dirty="0">
                        <a:ln>
                          <a:noFill/>
                        </a:ln>
                        <a:solidFill>
                          <a:srgbClr val="000000"/>
                        </a:solidFill>
                        <a:effectLst/>
                        <a:latin typeface="Calibri" panose="020F0502020204030204" pitchFamily="34" charset="0"/>
                      </a:endParaRPr>
                    </a:p>
                  </a:txBody>
                  <a:tcPr marL="36576" marR="36576" marT="36576" marB="36576" anchor="ctr">
                    <a:lnL>
                      <a:noFill/>
                    </a:lnL>
                    <a:lnR>
                      <a:noFill/>
                    </a:lnR>
                    <a:lnT>
                      <a:noFill/>
                    </a:lnT>
                    <a:lnB>
                      <a:noFill/>
                    </a:lnB>
                    <a:solidFill>
                      <a:srgbClr val="870139"/>
                    </a:solidFill>
                  </a:tcPr>
                </a:tc>
                <a:tc hMerge="1">
                  <a:txBody>
                    <a:bodyPr/>
                    <a:lstStyle/>
                    <a:p>
                      <a:endParaRPr lang="en-US"/>
                    </a:p>
                  </a:txBody>
                  <a:tcPr/>
                </a:tc>
                <a:extLst>
                  <a:ext uri="{0D108BD9-81ED-4DB2-BD59-A6C34878D82A}">
                    <a16:rowId xmlns:a16="http://schemas.microsoft.com/office/drawing/2014/main" val="3050402441"/>
                  </a:ext>
                </a:extLst>
              </a:tr>
              <a:tr h="402597">
                <a:tc>
                  <a:txBody>
                    <a:bodyPr/>
                    <a:lstStyle/>
                    <a:p>
                      <a:pPr marR="0" indent="0" algn="l" rtl="0">
                        <a:lnSpc>
                          <a:spcPct val="119000"/>
                        </a:lnSpc>
                        <a:spcBef>
                          <a:spcPts val="0"/>
                        </a:spcBef>
                        <a:spcAft>
                          <a:spcPts val="600"/>
                        </a:spcAft>
                      </a:pPr>
                      <a:r>
                        <a:rPr lang="en-US" sz="1600" kern="1400" dirty="0">
                          <a:ln>
                            <a:noFill/>
                          </a:ln>
                          <a:solidFill>
                            <a:srgbClr val="000000"/>
                          </a:solidFill>
                          <a:effectLst/>
                          <a:latin typeface="Calibri" panose="020F0502020204030204" pitchFamily="34" charset="0"/>
                        </a:rPr>
                        <a:t>Health Care General Purpose</a:t>
                      </a:r>
                      <a:endParaRPr lang="en-US" sz="12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600" kern="1400" dirty="0">
                          <a:ln>
                            <a:noFill/>
                          </a:ln>
                          <a:solidFill>
                            <a:srgbClr val="000000"/>
                          </a:solidFill>
                          <a:effectLst/>
                          <a:latin typeface="Calibri" panose="020F0502020204030204" pitchFamily="34" charset="0"/>
                        </a:rPr>
                        <a:t>$3,400</a:t>
                      </a:r>
                      <a:endParaRPr lang="en-US" sz="12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solidFill>
                      <a:schemeClr val="bg1">
                        <a:lumMod val="95000"/>
                      </a:schemeClr>
                    </a:solidFill>
                  </a:tcPr>
                </a:tc>
                <a:extLst>
                  <a:ext uri="{0D108BD9-81ED-4DB2-BD59-A6C34878D82A}">
                    <a16:rowId xmlns:a16="http://schemas.microsoft.com/office/drawing/2014/main" val="632912053"/>
                  </a:ext>
                </a:extLst>
              </a:tr>
              <a:tr h="402597">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US" sz="16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Dependent Care FSA</a:t>
                      </a:r>
                      <a:endParaRPr kumimoji="0" lang="en-US" sz="12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endParaRPr>
                    </a:p>
                  </a:txBody>
                  <a:tcPr marL="36576" marR="36576" marT="36576" marB="36576">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600" kern="1400" dirty="0">
                          <a:ln>
                            <a:noFill/>
                          </a:ln>
                          <a:solidFill>
                            <a:srgbClr val="000000"/>
                          </a:solidFill>
                          <a:effectLst/>
                          <a:latin typeface="Calibri" panose="020F0502020204030204" pitchFamily="34" charset="0"/>
                          <a:ea typeface="+mn-ea"/>
                          <a:cs typeface="+mn-cs"/>
                        </a:rPr>
                        <a:t>$7,500</a:t>
                      </a:r>
                    </a:p>
                  </a:txBody>
                  <a:tcPr marL="36576" marR="36576" marT="36576" marB="36576">
                    <a:lnL>
                      <a:noFill/>
                    </a:lnL>
                    <a:lnR>
                      <a:noFill/>
                    </a:lnR>
                    <a:lnT>
                      <a:noFill/>
                    </a:lnT>
                    <a:lnB>
                      <a:noFill/>
                    </a:lnB>
                    <a:solidFill>
                      <a:schemeClr val="bg1">
                        <a:lumMod val="95000"/>
                      </a:schemeClr>
                    </a:solidFill>
                  </a:tcPr>
                </a:tc>
                <a:extLst>
                  <a:ext uri="{0D108BD9-81ED-4DB2-BD59-A6C34878D82A}">
                    <a16:rowId xmlns:a16="http://schemas.microsoft.com/office/drawing/2014/main" val="1434775894"/>
                  </a:ext>
                </a:extLst>
              </a:tr>
            </a:tbl>
          </a:graphicData>
        </a:graphic>
      </p:graphicFrame>
      <p:sp>
        <p:nvSpPr>
          <p:cNvPr id="9" name="AutoShape 12">
            <a:extLst>
              <a:ext uri="{FF2B5EF4-FFF2-40B4-BE49-F238E27FC236}">
                <a16:creationId xmlns:a16="http://schemas.microsoft.com/office/drawing/2014/main" id="{EA65C39E-7910-BC50-9697-3BA2F27889AB}"/>
              </a:ext>
            </a:extLst>
          </p:cNvPr>
          <p:cNvSpPr>
            <a:spLocks noChangeArrowheads="1"/>
          </p:cNvSpPr>
          <p:nvPr/>
        </p:nvSpPr>
        <p:spPr bwMode="auto">
          <a:xfrm>
            <a:off x="7214427" y="2778692"/>
            <a:ext cx="4656388" cy="1836224"/>
          </a:xfrm>
          <a:prstGeom prst="roundRect">
            <a:avLst>
              <a:gd name="adj" fmla="val 16667"/>
            </a:avLst>
          </a:prstGeom>
          <a:solidFill>
            <a:schemeClr val="bg1">
              <a:lumMod val="95000"/>
            </a:schemeClr>
          </a:solidFill>
          <a:ln>
            <a:noFill/>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a:ln>
                  <a:noFill/>
                </a:ln>
                <a:effectLst/>
                <a:latin typeface="Calibri" panose="020F0502020204030204" pitchFamily="34" charset="0"/>
              </a:rPr>
              <a:t>IMPORTANT!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sng" strike="noStrike" cap="none" normalizeH="0" baseline="0" dirty="0">
              <a:ln>
                <a:noFill/>
              </a:ln>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Calibri" panose="020F0502020204030204" pitchFamily="34" charset="0"/>
              </a:rPr>
              <a:t>You must use the funds in your FSA  prior to the end of the plan year.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Calibri" panose="020F0502020204030204" pitchFamily="34" charset="0"/>
              </a:rPr>
              <a:t>The plan will allow you to rollover </a:t>
            </a:r>
            <a:r>
              <a:rPr kumimoji="0" lang="en-US" altLang="en-US" sz="1200" b="1" i="0" u="sng" strike="noStrike" cap="none" normalizeH="0" baseline="0" dirty="0">
                <a:ln>
                  <a:noFill/>
                </a:ln>
                <a:effectLst/>
                <a:latin typeface="Calibri" panose="020F0502020204030204" pitchFamily="34" charset="0"/>
              </a:rPr>
              <a:t>$</a:t>
            </a:r>
            <a:r>
              <a:rPr lang="en-US" altLang="en-US" sz="1200" b="1" u="sng" dirty="0">
                <a:latin typeface="Calibri" panose="020F0502020204030204" pitchFamily="34" charset="0"/>
              </a:rPr>
              <a:t>680</a:t>
            </a:r>
            <a:r>
              <a:rPr kumimoji="0" lang="en-US" altLang="en-US" sz="1200" b="1" i="0" u="sng" strike="noStrike" cap="none" normalizeH="0" baseline="0" dirty="0">
                <a:ln>
                  <a:noFill/>
                </a:ln>
                <a:effectLst/>
                <a:latin typeface="Calibri" panose="020F0502020204030204" pitchFamily="34" charset="0"/>
              </a:rPr>
              <a:t> </a:t>
            </a:r>
            <a:r>
              <a:rPr kumimoji="0" lang="en-US" altLang="en-US" sz="1200" b="1" i="0" u="none" strike="noStrike" cap="none" normalizeH="0" baseline="0" dirty="0">
                <a:ln>
                  <a:noFill/>
                </a:ln>
                <a:effectLst/>
                <a:latin typeface="Calibri" panose="020F0502020204030204" pitchFamily="34" charset="0"/>
              </a:rPr>
              <a:t>into the following plan year.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b="1" dirty="0">
                <a:latin typeface="Calibri" panose="020F0502020204030204" pitchFamily="34" charset="0"/>
              </a:rPr>
              <a:t>Runout Period is 3 months long.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Calibri" panose="020F0502020204030204" pitchFamily="34" charset="0"/>
              </a:rPr>
              <a:t>Unused funds will be forfeited! </a:t>
            </a:r>
            <a:endParaRPr kumimoji="0" lang="en-US" altLang="en-US" sz="2000" b="1" i="0" u="none" strike="noStrike" cap="none" normalizeH="0" baseline="0" dirty="0">
              <a:ln>
                <a:noFill/>
              </a:ln>
              <a:effectLst/>
              <a:latin typeface="Arial" panose="020B0604020202020204" pitchFamily="34" charset="0"/>
            </a:endParaRPr>
          </a:p>
        </p:txBody>
      </p:sp>
      <p:sp>
        <p:nvSpPr>
          <p:cNvPr id="11" name="Rectangle 10">
            <a:extLst>
              <a:ext uri="{FF2B5EF4-FFF2-40B4-BE49-F238E27FC236}">
                <a16:creationId xmlns:a16="http://schemas.microsoft.com/office/drawing/2014/main" id="{6F88393B-9231-7F54-B007-88CB1CC6A266}"/>
              </a:ext>
            </a:extLst>
          </p:cNvPr>
          <p:cNvSpPr/>
          <p:nvPr/>
        </p:nvSpPr>
        <p:spPr>
          <a:xfrm>
            <a:off x="10212212" y="108284"/>
            <a:ext cx="1902993" cy="1622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Employer Login | Company Benefit Plan | Third Party Administration">
            <a:extLst>
              <a:ext uri="{FF2B5EF4-FFF2-40B4-BE49-F238E27FC236}">
                <a16:creationId xmlns:a16="http://schemas.microsoft.com/office/drawing/2014/main" id="{8AF091B3-04D3-B6D7-3500-1FFED8907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908" y="144130"/>
            <a:ext cx="1692442" cy="158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823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275" y="279400"/>
            <a:ext cx="10515600" cy="1325563"/>
          </a:xfrm>
        </p:spPr>
        <p:txBody>
          <a:bodyPr>
            <a:normAutofit/>
          </a:bodyPr>
          <a:lstStyle/>
          <a:p>
            <a:r>
              <a:rPr lang="en-US" sz="5400" dirty="0"/>
              <a:t>FSA vs. HSA</a:t>
            </a:r>
          </a:p>
        </p:txBody>
      </p:sp>
      <p:graphicFrame>
        <p:nvGraphicFramePr>
          <p:cNvPr id="6" name="Table 5"/>
          <p:cNvGraphicFramePr>
            <a:graphicFrameLocks noGrp="1"/>
          </p:cNvGraphicFramePr>
          <p:nvPr>
            <p:extLst>
              <p:ext uri="{D42A27DB-BD31-4B8C-83A1-F6EECF244321}">
                <p14:modId xmlns:p14="http://schemas.microsoft.com/office/powerpoint/2010/main" val="1425204354"/>
              </p:ext>
            </p:extLst>
          </p:nvPr>
        </p:nvGraphicFramePr>
        <p:xfrm>
          <a:off x="295275" y="1928458"/>
          <a:ext cx="11732241" cy="4590602"/>
        </p:xfrm>
        <a:graphic>
          <a:graphicData uri="http://schemas.openxmlformats.org/drawingml/2006/table">
            <a:tbl>
              <a:tblPr firstRow="1" bandRow="1">
                <a:tableStyleId>{073A0DAA-6AF3-43AB-8588-CEC1D06C72B9}</a:tableStyleId>
              </a:tblPr>
              <a:tblGrid>
                <a:gridCol w="5683489">
                  <a:extLst>
                    <a:ext uri="{9D8B030D-6E8A-4147-A177-3AD203B41FA5}">
                      <a16:colId xmlns:a16="http://schemas.microsoft.com/office/drawing/2014/main" val="870751605"/>
                    </a:ext>
                  </a:extLst>
                </a:gridCol>
                <a:gridCol w="6048752">
                  <a:extLst>
                    <a:ext uri="{9D8B030D-6E8A-4147-A177-3AD203B41FA5}">
                      <a16:colId xmlns:a16="http://schemas.microsoft.com/office/drawing/2014/main" val="184387993"/>
                    </a:ext>
                  </a:extLst>
                </a:gridCol>
              </a:tblGrid>
              <a:tr h="436259">
                <a:tc>
                  <a:txBody>
                    <a:bodyPr/>
                    <a:lstStyle/>
                    <a:p>
                      <a:r>
                        <a:rPr lang="en-US" sz="2400" dirty="0"/>
                        <a:t>FSA</a:t>
                      </a:r>
                    </a:p>
                  </a:txBody>
                  <a:tcPr>
                    <a:solidFill>
                      <a:srgbClr val="870139"/>
                    </a:solidFill>
                  </a:tcPr>
                </a:tc>
                <a:tc>
                  <a:txBody>
                    <a:bodyPr/>
                    <a:lstStyle/>
                    <a:p>
                      <a:r>
                        <a:rPr lang="en-US" sz="2400" dirty="0"/>
                        <a:t>HSA</a:t>
                      </a:r>
                    </a:p>
                  </a:txBody>
                  <a:tcPr>
                    <a:solidFill>
                      <a:srgbClr val="870139"/>
                    </a:solidFill>
                  </a:tcPr>
                </a:tc>
                <a:extLst>
                  <a:ext uri="{0D108BD9-81ED-4DB2-BD59-A6C34878D82A}">
                    <a16:rowId xmlns:a16="http://schemas.microsoft.com/office/drawing/2014/main" val="2309235310"/>
                  </a:ext>
                </a:extLst>
              </a:tr>
              <a:tr h="436259">
                <a:tc>
                  <a:txBody>
                    <a:bodyPr/>
                    <a:lstStyle/>
                    <a:p>
                      <a:r>
                        <a:rPr lang="en-US" sz="2400" dirty="0"/>
                        <a:t>Traditional copay plans</a:t>
                      </a:r>
                    </a:p>
                  </a:txBody>
                  <a:tcPr anchor="ctr"/>
                </a:tc>
                <a:tc>
                  <a:txBody>
                    <a:bodyPr/>
                    <a:lstStyle/>
                    <a:p>
                      <a:r>
                        <a:rPr lang="en-US" sz="2400" dirty="0"/>
                        <a:t>HDHP/HSA eligible plan</a:t>
                      </a:r>
                    </a:p>
                  </a:txBody>
                  <a:tcPr anchor="ctr"/>
                </a:tc>
                <a:extLst>
                  <a:ext uri="{0D108BD9-81ED-4DB2-BD59-A6C34878D82A}">
                    <a16:rowId xmlns:a16="http://schemas.microsoft.com/office/drawing/2014/main" val="1648884755"/>
                  </a:ext>
                </a:extLst>
              </a:tr>
              <a:tr h="459900">
                <a:tc>
                  <a:txBody>
                    <a:bodyPr/>
                    <a:lstStyle/>
                    <a:p>
                      <a:r>
                        <a:rPr lang="en-US" sz="2400" dirty="0"/>
                        <a:t>Medical/dental/vision expenses</a:t>
                      </a:r>
                    </a:p>
                  </a:txBody>
                  <a:tcPr anchor="ctr"/>
                </a:tc>
                <a:tc>
                  <a:txBody>
                    <a:bodyPr/>
                    <a:lstStyle/>
                    <a:p>
                      <a:r>
                        <a:rPr lang="en-US" sz="2400" dirty="0"/>
                        <a:t>Medical/dental/vision expenses</a:t>
                      </a:r>
                    </a:p>
                  </a:txBody>
                  <a:tcPr anchor="ctr"/>
                </a:tc>
                <a:extLst>
                  <a:ext uri="{0D108BD9-81ED-4DB2-BD59-A6C34878D82A}">
                    <a16:rowId xmlns:a16="http://schemas.microsoft.com/office/drawing/2014/main" val="3044079695"/>
                  </a:ext>
                </a:extLst>
              </a:tr>
              <a:tr h="436259">
                <a:tc>
                  <a:txBody>
                    <a:bodyPr/>
                    <a:lstStyle/>
                    <a:p>
                      <a:r>
                        <a:rPr lang="en-US" sz="2400" dirty="0"/>
                        <a:t>Funds all available on</a:t>
                      </a:r>
                      <a:r>
                        <a:rPr lang="en-US" sz="2400" baseline="0" dirty="0"/>
                        <a:t> day one</a:t>
                      </a:r>
                      <a:endParaRPr lang="en-US" sz="2400" dirty="0"/>
                    </a:p>
                  </a:txBody>
                  <a:tcPr anchor="ctr"/>
                </a:tc>
                <a:tc>
                  <a:txBody>
                    <a:bodyPr/>
                    <a:lstStyle/>
                    <a:p>
                      <a:r>
                        <a:rPr lang="en-US" sz="2400" dirty="0"/>
                        <a:t>Funds</a:t>
                      </a:r>
                      <a:r>
                        <a:rPr lang="en-US" sz="2400" baseline="0" dirty="0"/>
                        <a:t> available as deposited</a:t>
                      </a:r>
                      <a:endParaRPr lang="en-US" sz="2400" dirty="0"/>
                    </a:p>
                  </a:txBody>
                  <a:tcPr anchor="ctr"/>
                </a:tc>
                <a:extLst>
                  <a:ext uri="{0D108BD9-81ED-4DB2-BD59-A6C34878D82A}">
                    <a16:rowId xmlns:a16="http://schemas.microsoft.com/office/drawing/2014/main" val="1809711145"/>
                  </a:ext>
                </a:extLst>
              </a:tr>
              <a:tr h="564542">
                <a:tc>
                  <a:txBody>
                    <a:bodyPr/>
                    <a:lstStyle/>
                    <a:p>
                      <a:r>
                        <a:rPr lang="en-US" sz="2400" dirty="0"/>
                        <a:t>Changes only with qualified life event</a:t>
                      </a:r>
                    </a:p>
                  </a:txBody>
                  <a:tcPr anchor="ctr"/>
                </a:tc>
                <a:tc>
                  <a:txBody>
                    <a:bodyPr/>
                    <a:lstStyle/>
                    <a:p>
                      <a:r>
                        <a:rPr lang="en-US" sz="2400" dirty="0"/>
                        <a:t>Can change</a:t>
                      </a:r>
                      <a:r>
                        <a:rPr lang="en-US" sz="2400" baseline="0" dirty="0"/>
                        <a:t> elections as needed</a:t>
                      </a:r>
                      <a:endParaRPr lang="en-US" sz="2400" dirty="0"/>
                    </a:p>
                  </a:txBody>
                  <a:tcPr anchor="ctr"/>
                </a:tc>
                <a:extLst>
                  <a:ext uri="{0D108BD9-81ED-4DB2-BD59-A6C34878D82A}">
                    <a16:rowId xmlns:a16="http://schemas.microsoft.com/office/drawing/2014/main" val="82106921"/>
                  </a:ext>
                </a:extLst>
              </a:tr>
              <a:tr h="452216">
                <a:tc>
                  <a:txBody>
                    <a:bodyPr/>
                    <a:lstStyle/>
                    <a:p>
                      <a:r>
                        <a:rPr lang="en-US" sz="2400" dirty="0"/>
                        <a:t>“Use it or Lose</a:t>
                      </a:r>
                      <a:r>
                        <a:rPr lang="en-US" sz="2400" baseline="0" dirty="0"/>
                        <a:t> it”</a:t>
                      </a:r>
                      <a:endParaRPr lang="en-US" sz="2400" dirty="0"/>
                    </a:p>
                  </a:txBody>
                  <a:tcPr anchor="ctr"/>
                </a:tc>
                <a:tc>
                  <a:txBody>
                    <a:bodyPr/>
                    <a:lstStyle/>
                    <a:p>
                      <a:r>
                        <a:rPr lang="en-US" sz="2400" dirty="0"/>
                        <a:t>Money</a:t>
                      </a:r>
                      <a:r>
                        <a:rPr lang="en-US" sz="2400" baseline="0" dirty="0"/>
                        <a:t> carries forward… retirement</a:t>
                      </a:r>
                      <a:endParaRPr lang="en-US" sz="2400" dirty="0"/>
                    </a:p>
                  </a:txBody>
                  <a:tcPr anchor="ctr"/>
                </a:tc>
                <a:extLst>
                  <a:ext uri="{0D108BD9-81ED-4DB2-BD59-A6C34878D82A}">
                    <a16:rowId xmlns:a16="http://schemas.microsoft.com/office/drawing/2014/main" val="1454064030"/>
                  </a:ext>
                </a:extLst>
              </a:tr>
              <a:tr h="436259">
                <a:tc>
                  <a:txBody>
                    <a:bodyPr/>
                    <a:lstStyle/>
                    <a:p>
                      <a:r>
                        <a:rPr lang="en-US" sz="2400" dirty="0"/>
                        <a:t>Not portable </a:t>
                      </a:r>
                    </a:p>
                  </a:txBody>
                  <a:tcPr anchor="ctr"/>
                </a:tc>
                <a:tc>
                  <a:txBody>
                    <a:bodyPr/>
                    <a:lstStyle/>
                    <a:p>
                      <a:r>
                        <a:rPr lang="en-US" sz="2400" dirty="0"/>
                        <a:t>Portable</a:t>
                      </a:r>
                    </a:p>
                  </a:txBody>
                  <a:tcPr anchor="ctr"/>
                </a:tc>
                <a:extLst>
                  <a:ext uri="{0D108BD9-81ED-4DB2-BD59-A6C34878D82A}">
                    <a16:rowId xmlns:a16="http://schemas.microsoft.com/office/drawing/2014/main" val="1849593592"/>
                  </a:ext>
                </a:extLst>
              </a:tr>
              <a:tr h="436259">
                <a:tc>
                  <a:txBody>
                    <a:bodyPr/>
                    <a:lstStyle/>
                    <a:p>
                      <a:r>
                        <a:rPr lang="en-US" sz="2400" dirty="0"/>
                        <a:t>No interest </a:t>
                      </a:r>
                    </a:p>
                  </a:txBody>
                  <a:tcPr anchor="ctr"/>
                </a:tc>
                <a:tc>
                  <a:txBody>
                    <a:bodyPr/>
                    <a:lstStyle/>
                    <a:p>
                      <a:r>
                        <a:rPr lang="en-US" sz="2400" dirty="0"/>
                        <a:t>Earns</a:t>
                      </a:r>
                      <a:r>
                        <a:rPr lang="en-US" sz="2400" baseline="0" dirty="0"/>
                        <a:t> tax-free interest</a:t>
                      </a:r>
                      <a:endParaRPr lang="en-US" sz="2400" dirty="0"/>
                    </a:p>
                  </a:txBody>
                  <a:tcPr anchor="ctr"/>
                </a:tc>
                <a:extLst>
                  <a:ext uri="{0D108BD9-81ED-4DB2-BD59-A6C34878D82A}">
                    <a16:rowId xmlns:a16="http://schemas.microsoft.com/office/drawing/2014/main" val="1957601069"/>
                  </a:ext>
                </a:extLst>
              </a:tr>
              <a:tr h="806488">
                <a:tc>
                  <a:txBody>
                    <a:bodyPr/>
                    <a:lstStyle/>
                    <a:p>
                      <a:r>
                        <a:rPr lang="en-US" sz="2400" dirty="0"/>
                        <a:t>Annual maximum $3,200</a:t>
                      </a:r>
                    </a:p>
                  </a:txBody>
                  <a:tcPr anchor="ctr"/>
                </a:tc>
                <a:tc>
                  <a:txBody>
                    <a:bodyPr/>
                    <a:lstStyle/>
                    <a:p>
                      <a:r>
                        <a:rPr lang="en-US" sz="2400" dirty="0"/>
                        <a:t>Annual maximum $4,400/$8,750 </a:t>
                      </a:r>
                    </a:p>
                    <a:p>
                      <a:r>
                        <a:rPr lang="en-US" sz="2400" dirty="0"/>
                        <a:t>plus $1,000 catch up 55+</a:t>
                      </a:r>
                    </a:p>
                  </a:txBody>
                  <a:tcPr anchor="ctr"/>
                </a:tc>
                <a:extLst>
                  <a:ext uri="{0D108BD9-81ED-4DB2-BD59-A6C34878D82A}">
                    <a16:rowId xmlns:a16="http://schemas.microsoft.com/office/drawing/2014/main" val="2771419892"/>
                  </a:ext>
                </a:extLst>
              </a:tr>
            </a:tbl>
          </a:graphicData>
        </a:graphic>
      </p:graphicFrame>
      <p:sp>
        <p:nvSpPr>
          <p:cNvPr id="7" name="Content Placeholder 2"/>
          <p:cNvSpPr>
            <a:spLocks noGrp="1"/>
          </p:cNvSpPr>
          <p:nvPr>
            <p:ph sz="quarter" idx="4294967295"/>
          </p:nvPr>
        </p:nvSpPr>
        <p:spPr>
          <a:xfrm>
            <a:off x="8904122" y="503237"/>
            <a:ext cx="2557462" cy="877888"/>
          </a:xfrm>
          <a:solidFill>
            <a:schemeClr val="tx2">
              <a:lumMod val="60000"/>
              <a:lumOff val="40000"/>
            </a:schemeClr>
          </a:solidFill>
        </p:spPr>
        <p:txBody>
          <a:bodyPr>
            <a:noAutofit/>
          </a:bodyPr>
          <a:lstStyle/>
          <a:p>
            <a:pPr marL="0" indent="0" algn="ctr">
              <a:buNone/>
            </a:pPr>
            <a:r>
              <a:rPr lang="en-US" sz="1800" dirty="0"/>
              <a:t>Both allow you to put TAX-FREE money aside out of your paycheck! </a:t>
            </a:r>
          </a:p>
        </p:txBody>
      </p:sp>
    </p:spTree>
    <p:extLst>
      <p:ext uri="{BB962C8B-B14F-4D97-AF65-F5344CB8AC3E}">
        <p14:creationId xmlns:p14="http://schemas.microsoft.com/office/powerpoint/2010/main" val="1734713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86914" y="365125"/>
            <a:ext cx="11026254" cy="1325563"/>
          </a:xfrm>
        </p:spPr>
        <p:txBody>
          <a:bodyPr>
            <a:normAutofit/>
          </a:bodyPr>
          <a:lstStyle/>
          <a:p>
            <a:pPr>
              <a:defRPr/>
            </a:pPr>
            <a:r>
              <a:rPr lang="en-US" altLang="en-US" sz="4800" dirty="0"/>
              <a:t>Dental Plan</a:t>
            </a:r>
          </a:p>
        </p:txBody>
      </p:sp>
      <p:graphicFrame>
        <p:nvGraphicFramePr>
          <p:cNvPr id="2" name="Group 128">
            <a:extLst>
              <a:ext uri="{FF2B5EF4-FFF2-40B4-BE49-F238E27FC236}">
                <a16:creationId xmlns:a16="http://schemas.microsoft.com/office/drawing/2014/main" id="{6A3E4DE5-B43E-12E8-922D-F74129DF5338}"/>
              </a:ext>
            </a:extLst>
          </p:cNvPr>
          <p:cNvGraphicFramePr>
            <a:graphicFrameLocks noGrp="1"/>
          </p:cNvGraphicFramePr>
          <p:nvPr>
            <p:ph idx="1"/>
            <p:extLst>
              <p:ext uri="{D42A27DB-BD31-4B8C-83A1-F6EECF244321}">
                <p14:modId xmlns:p14="http://schemas.microsoft.com/office/powerpoint/2010/main" val="2136127592"/>
              </p:ext>
            </p:extLst>
          </p:nvPr>
        </p:nvGraphicFramePr>
        <p:xfrm>
          <a:off x="465219" y="2078287"/>
          <a:ext cx="8546433" cy="4168668"/>
        </p:xfrm>
        <a:graphic>
          <a:graphicData uri="http://schemas.openxmlformats.org/drawingml/2006/table">
            <a:tbl>
              <a:tblPr/>
              <a:tblGrid>
                <a:gridCol w="3950370">
                  <a:extLst>
                    <a:ext uri="{9D8B030D-6E8A-4147-A177-3AD203B41FA5}">
                      <a16:colId xmlns:a16="http://schemas.microsoft.com/office/drawing/2014/main" val="20000"/>
                    </a:ext>
                  </a:extLst>
                </a:gridCol>
                <a:gridCol w="4596063">
                  <a:extLst>
                    <a:ext uri="{9D8B030D-6E8A-4147-A177-3AD203B41FA5}">
                      <a16:colId xmlns:a16="http://schemas.microsoft.com/office/drawing/2014/main" val="20001"/>
                    </a:ext>
                  </a:extLst>
                </a:gridCol>
              </a:tblGrid>
              <a:tr h="89165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mn-lt"/>
                        </a:rPr>
                        <a:t>Benefits</a:t>
                      </a:r>
                    </a:p>
                  </a:txBody>
                  <a:tcPr marL="111670" marR="111670"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7013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mn-lt"/>
                        </a:rPr>
                        <a:t>Delta Dental Premier Network</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70139"/>
                    </a:solidFill>
                  </a:tcPr>
                </a:tc>
                <a:extLst>
                  <a:ext uri="{0D108BD9-81ED-4DB2-BD59-A6C34878D82A}">
                    <a16:rowId xmlns:a16="http://schemas.microsoft.com/office/drawing/2014/main" val="10000"/>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Deductible (single/family)</a:t>
                      </a:r>
                    </a:p>
                  </a:txBody>
                  <a:tcPr marL="111670" marR="111670"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$50/$150</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Annual Benefit Maximum</a:t>
                      </a:r>
                    </a:p>
                  </a:txBody>
                  <a:tcPr marL="111670" marR="111670"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$1,000</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9168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Preventive Services</a:t>
                      </a:r>
                    </a:p>
                  </a:txBody>
                  <a:tcPr marL="111670" marR="111670"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100% Covered</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Basic Services</a:t>
                      </a:r>
                    </a:p>
                  </a:txBody>
                  <a:tcPr marL="111670" marR="111670"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80% after Deductible</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Major Services</a:t>
                      </a:r>
                    </a:p>
                  </a:txBody>
                  <a:tcPr marL="111670" marR="111670"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50% after Deductible</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Orthodontic Services</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0" i="0" u="none" strike="noStrike" cap="none" normalizeH="0" baseline="0" dirty="0">
                          <a:ln>
                            <a:noFill/>
                          </a:ln>
                          <a:solidFill>
                            <a:schemeClr val="tx1"/>
                          </a:solidFill>
                          <a:effectLst/>
                          <a:latin typeface="+mn-lt"/>
                        </a:rPr>
                        <a:t>Adults &amp; Children </a:t>
                      </a:r>
                      <a:endParaRPr kumimoji="0" lang="en-US" sz="1400" b="0" i="0" u="none" strike="noStrike" cap="none" normalizeH="0" baseline="0" dirty="0">
                        <a:ln>
                          <a:noFill/>
                        </a:ln>
                        <a:solidFill>
                          <a:schemeClr val="tx1"/>
                        </a:solidFill>
                        <a:effectLst/>
                        <a:latin typeface="+mn-lt"/>
                      </a:endParaRPr>
                    </a:p>
                  </a:txBody>
                  <a:tcPr marL="111670" marR="111670"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cap="none" normalizeH="0" baseline="0" dirty="0">
                          <a:ln>
                            <a:noFill/>
                          </a:ln>
                          <a:solidFill>
                            <a:schemeClr val="tx1"/>
                          </a:solidFill>
                          <a:effectLst/>
                          <a:latin typeface="+mn-lt"/>
                        </a:rPr>
                        <a:t>50% up to $1,500 lifetime benefit maximum</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3590182"/>
                  </a:ext>
                </a:extLst>
              </a:tr>
            </a:tbl>
          </a:graphicData>
        </a:graphic>
      </p:graphicFrame>
      <p:pic>
        <p:nvPicPr>
          <p:cNvPr id="5" name="Picture 6" descr="Delta Dental of Wisconsin Foundation Provides $2 Million to Technical  College Dental Workforce Program Improvement | Business Wire">
            <a:extLst>
              <a:ext uri="{FF2B5EF4-FFF2-40B4-BE49-F238E27FC236}">
                <a16:creationId xmlns:a16="http://schemas.microsoft.com/office/drawing/2014/main" id="{A02EAFC9-6746-875E-C353-CA312EF04A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56" t="39639" r="8001" b="38165"/>
          <a:stretch/>
        </p:blipFill>
        <p:spPr bwMode="auto">
          <a:xfrm>
            <a:off x="8125449" y="348699"/>
            <a:ext cx="3797846" cy="5246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oothbrush - Free furniture and household icons">
            <a:extLst>
              <a:ext uri="{FF2B5EF4-FFF2-40B4-BE49-F238E27FC236}">
                <a16:creationId xmlns:a16="http://schemas.microsoft.com/office/drawing/2014/main" id="{28501960-3857-3842-B8A7-551099D14A56}"/>
              </a:ext>
            </a:extLst>
          </p:cNvPr>
          <p:cNvPicPr>
            <a:picLocks noChangeAspect="1" noChangeArrowheads="1"/>
          </p:cNvPicPr>
          <p:nvPr/>
        </p:nvPicPr>
        <p:blipFill>
          <a:blip r:embed="rId4">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rot="18937985">
            <a:off x="9322947" y="1938527"/>
            <a:ext cx="3902098" cy="390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823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0" y="395298"/>
            <a:ext cx="10515600" cy="1325563"/>
          </a:xfrm>
        </p:spPr>
        <p:txBody>
          <a:bodyPr/>
          <a:lstStyle/>
          <a:p>
            <a:r>
              <a:rPr lang="en-US" dirty="0"/>
              <a:t>Dental Plan Premiums</a:t>
            </a:r>
          </a:p>
        </p:txBody>
      </p:sp>
      <p:pic>
        <p:nvPicPr>
          <p:cNvPr id="1028" name="Picture 4" descr="Dental insurance - Free security icons">
            <a:extLst>
              <a:ext uri="{FF2B5EF4-FFF2-40B4-BE49-F238E27FC236}">
                <a16:creationId xmlns:a16="http://schemas.microsoft.com/office/drawing/2014/main" id="{37CB703B-1691-1D07-B96B-116F90960A0F}"/>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8477640" y="2446557"/>
            <a:ext cx="2908243" cy="29082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Delta Dental of Wisconsin Foundation Provides $2 Million to Technical  College Dental Workforce Program Improvement | Business Wire">
            <a:extLst>
              <a:ext uri="{FF2B5EF4-FFF2-40B4-BE49-F238E27FC236}">
                <a16:creationId xmlns:a16="http://schemas.microsoft.com/office/drawing/2014/main" id="{37137637-A75D-67A3-B1B2-D908DF4057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56" t="39639" r="8001" b="38165"/>
          <a:stretch/>
        </p:blipFill>
        <p:spPr bwMode="auto">
          <a:xfrm>
            <a:off x="8107338" y="253386"/>
            <a:ext cx="3797846" cy="5246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E0E634FD-5E08-4BA1-4A04-8AFE7711261A}"/>
              </a:ext>
            </a:extLst>
          </p:cNvPr>
          <p:cNvGraphicFramePr>
            <a:graphicFrameLocks noGrp="1"/>
          </p:cNvGraphicFramePr>
          <p:nvPr>
            <p:extLst>
              <p:ext uri="{D42A27DB-BD31-4B8C-83A1-F6EECF244321}">
                <p14:modId xmlns:p14="http://schemas.microsoft.com/office/powerpoint/2010/main" val="3776645209"/>
              </p:ext>
            </p:extLst>
          </p:nvPr>
        </p:nvGraphicFramePr>
        <p:xfrm>
          <a:off x="806117" y="2446557"/>
          <a:ext cx="6737685" cy="3009970"/>
        </p:xfrm>
        <a:graphic>
          <a:graphicData uri="http://schemas.openxmlformats.org/drawingml/2006/table">
            <a:tbl>
              <a:tblPr/>
              <a:tblGrid>
                <a:gridCol w="2245895">
                  <a:extLst>
                    <a:ext uri="{9D8B030D-6E8A-4147-A177-3AD203B41FA5}">
                      <a16:colId xmlns:a16="http://schemas.microsoft.com/office/drawing/2014/main" val="1432747748"/>
                    </a:ext>
                  </a:extLst>
                </a:gridCol>
                <a:gridCol w="2245895">
                  <a:extLst>
                    <a:ext uri="{9D8B030D-6E8A-4147-A177-3AD203B41FA5}">
                      <a16:colId xmlns:a16="http://schemas.microsoft.com/office/drawing/2014/main" val="4112571463"/>
                    </a:ext>
                  </a:extLst>
                </a:gridCol>
                <a:gridCol w="2245895">
                  <a:extLst>
                    <a:ext uri="{9D8B030D-6E8A-4147-A177-3AD203B41FA5}">
                      <a16:colId xmlns:a16="http://schemas.microsoft.com/office/drawing/2014/main" val="3240487973"/>
                    </a:ext>
                  </a:extLst>
                </a:gridCol>
              </a:tblGrid>
              <a:tr h="200735">
                <a:tc gridSpan="3">
                  <a:txBody>
                    <a:bodyPr/>
                    <a:lstStyle/>
                    <a:p>
                      <a:pPr marR="0" indent="0" algn="ctr" rtl="0">
                        <a:lnSpc>
                          <a:spcPct val="119000"/>
                        </a:lnSpc>
                        <a:spcBef>
                          <a:spcPts val="0"/>
                        </a:spcBef>
                        <a:spcAft>
                          <a:spcPts val="600"/>
                        </a:spcAft>
                      </a:pPr>
                      <a:r>
                        <a:rPr lang="en-US" sz="2400" b="1" kern="1400" dirty="0">
                          <a:ln>
                            <a:noFill/>
                          </a:ln>
                          <a:solidFill>
                            <a:schemeClr val="bg1"/>
                          </a:solidFill>
                          <a:effectLst/>
                          <a:latin typeface="Calibri" panose="020F0502020204030204" pitchFamily="34" charset="0"/>
                        </a:rPr>
                        <a:t>Dental Plan</a:t>
                      </a:r>
                      <a:endParaRPr lang="en-US" sz="2400" kern="1400" dirty="0">
                        <a:ln>
                          <a:noFill/>
                        </a:ln>
                        <a:solidFill>
                          <a:schemeClr val="bg1"/>
                        </a:solidFill>
                        <a:effectLst/>
                        <a:latin typeface="Calibri" panose="020F0502020204030204" pitchFamily="34" charset="0"/>
                      </a:endParaRPr>
                    </a:p>
                  </a:txBody>
                  <a:tcPr marL="31823" marR="31823" marT="31823" marB="31823" anchor="ctr">
                    <a:lnL>
                      <a:noFill/>
                    </a:lnL>
                    <a:lnR>
                      <a:noFill/>
                    </a:lnR>
                    <a:lnT>
                      <a:noFill/>
                    </a:lnT>
                    <a:lnB>
                      <a:noFill/>
                    </a:lnB>
                    <a:solidFill>
                      <a:srgbClr val="870139"/>
                    </a:solid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extLst>
                  <a:ext uri="{0D108BD9-81ED-4DB2-BD59-A6C34878D82A}">
                    <a16:rowId xmlns:a16="http://schemas.microsoft.com/office/drawing/2014/main" val="12162843"/>
                  </a:ext>
                </a:extLst>
              </a:tr>
              <a:tr h="356850">
                <a:tc>
                  <a:txBody>
                    <a:bodyPr/>
                    <a:lstStyle/>
                    <a:p>
                      <a:pPr marR="0" indent="0" algn="l"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Hours Worked Prior Quarter</a:t>
                      </a:r>
                      <a:endParaRPr lang="en-US" sz="1800" kern="1400" dirty="0">
                        <a:ln>
                          <a:noFill/>
                        </a:ln>
                        <a:solidFill>
                          <a:schemeClr val="bg1"/>
                        </a:solidFill>
                        <a:effectLst/>
                        <a:latin typeface="Calibri" panose="020F0502020204030204" pitchFamily="34" charset="0"/>
                      </a:endParaRPr>
                    </a:p>
                  </a:txBody>
                  <a:tcPr marL="31823" marR="31823" marT="31823" marB="31823" anchor="ctr">
                    <a:lnL>
                      <a:noFill/>
                    </a:lnL>
                    <a:lnR>
                      <a:noFill/>
                    </a:lnR>
                    <a:lnT>
                      <a:noFill/>
                    </a:lnT>
                    <a:lnB>
                      <a:noFill/>
                    </a:lnB>
                    <a:solidFill>
                      <a:srgbClr val="756F6A"/>
                    </a:solidFill>
                  </a:tcPr>
                </a:tc>
                <a:tc>
                  <a:txBody>
                    <a:bodyPr/>
                    <a:lstStyle/>
                    <a:p>
                      <a:pPr marR="0" indent="0" algn="ctr"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Per Pay Period Rate (Single)</a:t>
                      </a:r>
                      <a:endParaRPr lang="en-US" sz="1800" kern="1400" dirty="0">
                        <a:ln>
                          <a:noFill/>
                        </a:ln>
                        <a:solidFill>
                          <a:schemeClr val="bg1"/>
                        </a:solidFill>
                        <a:effectLst/>
                        <a:latin typeface="Calibri" panose="020F0502020204030204" pitchFamily="34" charset="0"/>
                      </a:endParaRPr>
                    </a:p>
                  </a:txBody>
                  <a:tcPr marL="31823" marR="31823" marT="31823" marB="31823" anchor="ctr">
                    <a:lnL>
                      <a:noFill/>
                    </a:lnL>
                    <a:lnR>
                      <a:noFill/>
                    </a:lnR>
                    <a:lnT>
                      <a:noFill/>
                    </a:lnT>
                    <a:lnB>
                      <a:noFill/>
                    </a:lnB>
                    <a:solidFill>
                      <a:srgbClr val="756F6A"/>
                    </a:solidFill>
                  </a:tcPr>
                </a:tc>
                <a:tc>
                  <a:txBody>
                    <a:bodyPr/>
                    <a:lstStyle/>
                    <a:p>
                      <a:pPr marL="0" marR="0" lvl="0" indent="0" algn="ctr" defTabSz="685800" rtl="0" eaLnBrk="1" fontAlgn="auto" latinLnBrk="0" hangingPunct="1">
                        <a:lnSpc>
                          <a:spcPct val="119000"/>
                        </a:lnSpc>
                        <a:spcBef>
                          <a:spcPts val="0"/>
                        </a:spcBef>
                        <a:spcAft>
                          <a:spcPts val="600"/>
                        </a:spcAft>
                        <a:buClrTx/>
                        <a:buSzTx/>
                        <a:buFontTx/>
                        <a:buNone/>
                        <a:tabLst/>
                        <a:defRPr/>
                      </a:pPr>
                      <a:r>
                        <a:rPr kumimoji="0" lang="en-US" sz="1800" b="1" i="0" u="none" strike="noStrike" kern="1400" cap="none" spc="0" normalizeH="0" baseline="0" noProof="0" dirty="0">
                          <a:ln>
                            <a:noFill/>
                          </a:ln>
                          <a:solidFill>
                            <a:schemeClr val="bg1"/>
                          </a:solidFill>
                          <a:effectLst/>
                          <a:uLnTx/>
                          <a:uFillTx/>
                          <a:latin typeface="Calibri" panose="020F0502020204030204" pitchFamily="34" charset="0"/>
                          <a:ea typeface="+mn-ea"/>
                          <a:cs typeface="+mn-cs"/>
                        </a:rPr>
                        <a:t>Per Pay Period Rate (Family)</a:t>
                      </a:r>
                      <a:endParaRPr kumimoji="0" lang="en-US" sz="1800" b="0" i="0" u="none" strike="noStrike" kern="1400" cap="none" spc="0" normalizeH="0" baseline="0" noProof="0" dirty="0">
                        <a:ln>
                          <a:noFill/>
                        </a:ln>
                        <a:solidFill>
                          <a:schemeClr val="bg1"/>
                        </a:solidFill>
                        <a:effectLst/>
                        <a:uLnTx/>
                        <a:uFillTx/>
                        <a:latin typeface="Calibri" panose="020F0502020204030204" pitchFamily="34" charset="0"/>
                        <a:ea typeface="+mn-ea"/>
                        <a:cs typeface="+mn-cs"/>
                      </a:endParaRPr>
                    </a:p>
                  </a:txBody>
                  <a:tcPr marL="31823" marR="31823" marT="31823" marB="31823" anchor="ctr">
                    <a:lnL>
                      <a:noFill/>
                    </a:lnL>
                    <a:lnR>
                      <a:noFill/>
                    </a:lnR>
                    <a:lnT>
                      <a:noFill/>
                    </a:lnT>
                    <a:lnB>
                      <a:noFill/>
                    </a:lnB>
                    <a:solidFill>
                      <a:srgbClr val="756F6A"/>
                    </a:solidFill>
                  </a:tcPr>
                </a:tc>
                <a:extLst>
                  <a:ext uri="{0D108BD9-81ED-4DB2-BD59-A6C34878D82A}">
                    <a16:rowId xmlns:a16="http://schemas.microsoft.com/office/drawing/2014/main" val="4248406720"/>
                  </a:ext>
                </a:extLst>
              </a:tr>
              <a:tr h="194513">
                <a:tc>
                  <a:txBody>
                    <a:bodyPr/>
                    <a:lstStyle/>
                    <a:p>
                      <a:pPr marR="0" indent="0" algn="l"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0 – 52.99</a:t>
                      </a:r>
                    </a:p>
                  </a:txBody>
                  <a:tcPr marL="31823" marR="31823" marT="31823" marB="31823" anchor="ctr">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$15.83</a:t>
                      </a:r>
                    </a:p>
                  </a:txBody>
                  <a:tcPr marL="31823" marR="31823" marT="31823" marB="31823" anchor="ctr">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$50.46</a:t>
                      </a:r>
                    </a:p>
                  </a:txBody>
                  <a:tcPr marL="31823" marR="31823" marT="31823" marB="31823" anchor="ctr">
                    <a:lnL>
                      <a:noFill/>
                    </a:lnL>
                    <a:lnR>
                      <a:noFill/>
                    </a:lnR>
                    <a:lnT>
                      <a:noFill/>
                    </a:lnT>
                    <a:lnB>
                      <a:noFill/>
                    </a:lnB>
                    <a:solidFill>
                      <a:schemeClr val="bg1">
                        <a:lumMod val="95000"/>
                      </a:schemeClr>
                    </a:solidFill>
                  </a:tcPr>
                </a:tc>
                <a:extLst>
                  <a:ext uri="{0D108BD9-81ED-4DB2-BD59-A6C34878D82A}">
                    <a16:rowId xmlns:a16="http://schemas.microsoft.com/office/drawing/2014/main" val="235741081"/>
                  </a:ext>
                </a:extLst>
              </a:tr>
              <a:tr h="200735">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53 – 59.99</a:t>
                      </a:r>
                    </a:p>
                  </a:txBody>
                  <a:tcPr marL="31823" marR="31823" marT="31823" marB="31823" anchor="ctr">
                    <a:lnL>
                      <a:noFill/>
                    </a:lnL>
                    <a:lnR>
                      <a:noFill/>
                    </a:lnR>
                    <a:lnT>
                      <a:noFill/>
                    </a:lnT>
                    <a:lnB>
                      <a:noFill/>
                    </a:lnB>
                    <a:noFill/>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$8.07</a:t>
                      </a:r>
                    </a:p>
                  </a:txBody>
                  <a:tcPr marL="31823" marR="31823" marT="31823" marB="31823" anchor="ctr">
                    <a:lnL>
                      <a:noFill/>
                    </a:lnL>
                    <a:lnR>
                      <a:noFill/>
                    </a:lnR>
                    <a:lnT>
                      <a:noFill/>
                    </a:lnT>
                    <a:lnB>
                      <a:noFill/>
                    </a:lnB>
                    <a:no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$35.62</a:t>
                      </a:r>
                    </a:p>
                  </a:txBody>
                  <a:tcPr marL="31823" marR="31823" marT="31823" marB="31823" anchor="ctr">
                    <a:lnL>
                      <a:noFill/>
                    </a:lnL>
                    <a:lnR>
                      <a:noFill/>
                    </a:lnR>
                    <a:lnT>
                      <a:noFill/>
                    </a:lnT>
                    <a:lnB>
                      <a:noFill/>
                    </a:lnB>
                    <a:noFill/>
                  </a:tcPr>
                </a:tc>
                <a:extLst>
                  <a:ext uri="{0D108BD9-81ED-4DB2-BD59-A6C34878D82A}">
                    <a16:rowId xmlns:a16="http://schemas.microsoft.com/office/drawing/2014/main" val="1576692570"/>
                  </a:ext>
                </a:extLst>
              </a:tr>
              <a:tr h="200735">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60 – 69.99</a:t>
                      </a:r>
                    </a:p>
                  </a:txBody>
                  <a:tcPr marL="31823" marR="31823" marT="31823" marB="31823" anchor="ctr">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$6.97</a:t>
                      </a:r>
                    </a:p>
                  </a:txBody>
                  <a:tcPr marL="31823" marR="31823" marT="31823" marB="31823" anchor="ctr">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$33.51</a:t>
                      </a:r>
                    </a:p>
                  </a:txBody>
                  <a:tcPr marL="31823" marR="31823" marT="31823" marB="31823" anchor="ctr">
                    <a:lnL>
                      <a:noFill/>
                    </a:lnL>
                    <a:lnR>
                      <a:noFill/>
                    </a:lnR>
                    <a:lnT>
                      <a:noFill/>
                    </a:lnT>
                    <a:lnB>
                      <a:noFill/>
                    </a:lnB>
                    <a:solidFill>
                      <a:schemeClr val="bg1">
                        <a:lumMod val="95000"/>
                      </a:schemeClr>
                    </a:solidFill>
                  </a:tcPr>
                </a:tc>
                <a:extLst>
                  <a:ext uri="{0D108BD9-81ED-4DB2-BD59-A6C34878D82A}">
                    <a16:rowId xmlns:a16="http://schemas.microsoft.com/office/drawing/2014/main" val="328364174"/>
                  </a:ext>
                </a:extLst>
              </a:tr>
              <a:tr h="200735">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70 – 79.99</a:t>
                      </a:r>
                    </a:p>
                  </a:txBody>
                  <a:tcPr marL="31823" marR="31823" marT="31823" marB="31823" anchor="ctr">
                    <a:lnL>
                      <a:noFill/>
                    </a:lnL>
                    <a:lnR>
                      <a:noFill/>
                    </a:lnR>
                    <a:lnT>
                      <a:noFill/>
                    </a:lnT>
                    <a:lnB>
                      <a:noFill/>
                    </a:lnB>
                    <a:noFill/>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$4.75</a:t>
                      </a:r>
                    </a:p>
                  </a:txBody>
                  <a:tcPr marL="31823" marR="31823" marT="31823" marB="31823" anchor="ctr">
                    <a:lnL>
                      <a:noFill/>
                    </a:lnL>
                    <a:lnR>
                      <a:noFill/>
                    </a:lnR>
                    <a:lnT>
                      <a:noFill/>
                    </a:lnT>
                    <a:lnB>
                      <a:noFill/>
                    </a:lnB>
                    <a:no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$29.27</a:t>
                      </a:r>
                    </a:p>
                  </a:txBody>
                  <a:tcPr marL="31823" marR="31823" marT="31823" marB="31823" anchor="ctr">
                    <a:lnL>
                      <a:noFill/>
                    </a:lnL>
                    <a:lnR>
                      <a:noFill/>
                    </a:lnR>
                    <a:lnT>
                      <a:noFill/>
                    </a:lnT>
                    <a:lnB>
                      <a:noFill/>
                    </a:lnB>
                    <a:noFill/>
                  </a:tcPr>
                </a:tc>
                <a:extLst>
                  <a:ext uri="{0D108BD9-81ED-4DB2-BD59-A6C34878D82A}">
                    <a16:rowId xmlns:a16="http://schemas.microsoft.com/office/drawing/2014/main" val="2493790182"/>
                  </a:ext>
                </a:extLst>
              </a:tr>
              <a:tr h="194513">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80 +</a:t>
                      </a:r>
                    </a:p>
                  </a:txBody>
                  <a:tcPr marL="31823" marR="31823" marT="31823" marB="31823" anchor="ctr">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$4.53</a:t>
                      </a:r>
                    </a:p>
                  </a:txBody>
                  <a:tcPr marL="31823" marR="31823" marT="31823" marB="31823" anchor="ctr">
                    <a:lnL>
                      <a:noFill/>
                    </a:lnL>
                    <a:lnR>
                      <a:noFill/>
                    </a:lnR>
                    <a:lnT>
                      <a:noFill/>
                    </a:lnT>
                    <a:lnB>
                      <a:noFill/>
                    </a:lnB>
                    <a:solidFill>
                      <a:schemeClr val="bg1">
                        <a:lumMod val="95000"/>
                      </a:schemeClr>
                    </a:solid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$28.84</a:t>
                      </a:r>
                    </a:p>
                  </a:txBody>
                  <a:tcPr marL="31823" marR="31823" marT="31823" marB="31823" anchor="ctr">
                    <a:lnL>
                      <a:noFill/>
                    </a:lnL>
                    <a:lnR>
                      <a:noFill/>
                    </a:lnR>
                    <a:lnT>
                      <a:noFill/>
                    </a:lnT>
                    <a:lnB>
                      <a:noFill/>
                    </a:lnB>
                    <a:solidFill>
                      <a:schemeClr val="bg1">
                        <a:lumMod val="95000"/>
                      </a:schemeClr>
                    </a:solidFill>
                  </a:tcPr>
                </a:tc>
                <a:extLst>
                  <a:ext uri="{0D108BD9-81ED-4DB2-BD59-A6C34878D82A}">
                    <a16:rowId xmlns:a16="http://schemas.microsoft.com/office/drawing/2014/main" val="3188493609"/>
                  </a:ext>
                </a:extLst>
              </a:tr>
            </a:tbl>
          </a:graphicData>
        </a:graphic>
      </p:graphicFrame>
    </p:spTree>
    <p:extLst>
      <p:ext uri="{BB962C8B-B14F-4D97-AF65-F5344CB8AC3E}">
        <p14:creationId xmlns:p14="http://schemas.microsoft.com/office/powerpoint/2010/main" val="4089977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106680" y="365125"/>
            <a:ext cx="10515600" cy="1325563"/>
          </a:xfrm>
        </p:spPr>
        <p:txBody>
          <a:bodyPr>
            <a:normAutofit/>
          </a:bodyPr>
          <a:lstStyle/>
          <a:p>
            <a:r>
              <a:rPr lang="en-US" sz="4000" dirty="0"/>
              <a:t>Medical Plan Option 1: Copay Plan </a:t>
            </a:r>
          </a:p>
        </p:txBody>
      </p:sp>
      <p:sp>
        <p:nvSpPr>
          <p:cNvPr id="10" name="Footer Placeholder 4">
            <a:extLst>
              <a:ext uri="{FF2B5EF4-FFF2-40B4-BE49-F238E27FC236}">
                <a16:creationId xmlns:a16="http://schemas.microsoft.com/office/drawing/2014/main" id="{055865B4-E45C-245D-3823-7CD573DEEB02}"/>
              </a:ext>
            </a:extLst>
          </p:cNvPr>
          <p:cNvSpPr>
            <a:spLocks noGrp="1"/>
          </p:cNvSpPr>
          <p:nvPr>
            <p:ph type="ftr" sz="quarter" idx="11"/>
          </p:nvPr>
        </p:nvSpPr>
        <p:spPr bwMode="auto">
          <a:xfrm>
            <a:off x="8183506" y="17795"/>
            <a:ext cx="4008494"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12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gn="r">
              <a:lnSpc>
                <a:spcPct val="100000"/>
              </a:lnSpc>
              <a:spcBef>
                <a:spcPct val="0"/>
              </a:spcBef>
              <a:buFontTx/>
              <a:buNone/>
            </a:pPr>
            <a:r>
              <a:rPr lang="en-US" altLang="en-US" sz="1000" i="1" dirty="0">
                <a:latin typeface="+mj-lt"/>
              </a:rPr>
              <a:t>Please refer to SPDs for a detailed outline of coverage.  This is a brief summary, and certain limitations may apply based on individual situations.  </a:t>
            </a:r>
          </a:p>
        </p:txBody>
      </p:sp>
      <p:graphicFrame>
        <p:nvGraphicFramePr>
          <p:cNvPr id="15" name="Table 14">
            <a:extLst>
              <a:ext uri="{FF2B5EF4-FFF2-40B4-BE49-F238E27FC236}">
                <a16:creationId xmlns:a16="http://schemas.microsoft.com/office/drawing/2014/main" id="{6EFBDC4F-C290-EA85-83FF-66F84156EC04}"/>
              </a:ext>
            </a:extLst>
          </p:cNvPr>
          <p:cNvGraphicFramePr>
            <a:graphicFrameLocks noGrp="1"/>
          </p:cNvGraphicFramePr>
          <p:nvPr>
            <p:extLst>
              <p:ext uri="{D42A27DB-BD31-4B8C-83A1-F6EECF244321}">
                <p14:modId xmlns:p14="http://schemas.microsoft.com/office/powerpoint/2010/main" val="1307917402"/>
              </p:ext>
            </p:extLst>
          </p:nvPr>
        </p:nvGraphicFramePr>
        <p:xfrm>
          <a:off x="313811" y="1875155"/>
          <a:ext cx="9297549" cy="4617720"/>
        </p:xfrm>
        <a:graphic>
          <a:graphicData uri="http://schemas.openxmlformats.org/drawingml/2006/table">
            <a:tbl>
              <a:tblPr firstRow="1" bandRow="1">
                <a:tableStyleId>{5C22544A-7EE6-4342-B048-85BDC9FD1C3A}</a:tableStyleId>
              </a:tblPr>
              <a:tblGrid>
                <a:gridCol w="3099183">
                  <a:extLst>
                    <a:ext uri="{9D8B030D-6E8A-4147-A177-3AD203B41FA5}">
                      <a16:colId xmlns:a16="http://schemas.microsoft.com/office/drawing/2014/main" val="727937302"/>
                    </a:ext>
                  </a:extLst>
                </a:gridCol>
                <a:gridCol w="3099183">
                  <a:extLst>
                    <a:ext uri="{9D8B030D-6E8A-4147-A177-3AD203B41FA5}">
                      <a16:colId xmlns:a16="http://schemas.microsoft.com/office/drawing/2014/main" val="548609087"/>
                    </a:ext>
                  </a:extLst>
                </a:gridCol>
                <a:gridCol w="3099183">
                  <a:extLst>
                    <a:ext uri="{9D8B030D-6E8A-4147-A177-3AD203B41FA5}">
                      <a16:colId xmlns:a16="http://schemas.microsoft.com/office/drawing/2014/main" val="3381569553"/>
                    </a:ext>
                  </a:extLst>
                </a:gridCol>
              </a:tblGrid>
              <a:tr h="370840">
                <a:tc>
                  <a:txBody>
                    <a:bodyPr/>
                    <a:lstStyle/>
                    <a:p>
                      <a:r>
                        <a:rPr lang="en-US" dirty="0"/>
                        <a:t>Copay Plan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870139"/>
                    </a:solidFill>
                  </a:tcPr>
                </a:tc>
                <a:tc>
                  <a:txBody>
                    <a:bodyPr/>
                    <a:lstStyle/>
                    <a:p>
                      <a:pPr algn="ctr"/>
                      <a:r>
                        <a:rPr lang="en-US" dirty="0"/>
                        <a:t>In-Network Benefits</a:t>
                      </a:r>
                    </a:p>
                  </a:txBody>
                  <a:tcPr>
                    <a:lnT w="12700" cap="flat" cmpd="sng" algn="ctr">
                      <a:solidFill>
                        <a:schemeClr val="tx1"/>
                      </a:solidFill>
                      <a:prstDash val="solid"/>
                      <a:round/>
                      <a:headEnd type="none" w="med" len="med"/>
                      <a:tailEnd type="none" w="med" len="med"/>
                    </a:lnT>
                    <a:solidFill>
                      <a:srgbClr val="870139"/>
                    </a:solidFill>
                  </a:tcPr>
                </a:tc>
                <a:tc>
                  <a:txBody>
                    <a:bodyPr/>
                    <a:lstStyle/>
                    <a:p>
                      <a:pPr algn="ctr"/>
                      <a:r>
                        <a:rPr lang="en-US" dirty="0"/>
                        <a:t>Out-of-Network Benefits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70139"/>
                    </a:solidFill>
                  </a:tcPr>
                </a:tc>
                <a:extLst>
                  <a:ext uri="{0D108BD9-81ED-4DB2-BD59-A6C34878D82A}">
                    <a16:rowId xmlns:a16="http://schemas.microsoft.com/office/drawing/2014/main" val="2131640391"/>
                  </a:ext>
                </a:extLst>
              </a:tr>
              <a:tr h="370840">
                <a:tc>
                  <a:txBody>
                    <a:bodyPr/>
                    <a:lstStyle/>
                    <a:p>
                      <a:r>
                        <a:rPr lang="en-US" dirty="0"/>
                        <a:t>Deductible</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$1,000</a:t>
                      </a:r>
                    </a:p>
                    <a:p>
                      <a:pPr algn="ctr"/>
                      <a:r>
                        <a:rPr lang="en-US" b="0" dirty="0">
                          <a:solidFill>
                            <a:schemeClr val="tx1"/>
                          </a:solidFill>
                        </a:rPr>
                        <a:t>$2,000</a:t>
                      </a:r>
                    </a:p>
                  </a:txBody>
                  <a:tcPr>
                    <a:solidFill>
                      <a:schemeClr val="bg1">
                        <a:lumMod val="85000"/>
                      </a:schemeClr>
                    </a:solidFill>
                  </a:tcPr>
                </a:tc>
                <a:tc>
                  <a:txBody>
                    <a:bodyPr/>
                    <a:lstStyle/>
                    <a:p>
                      <a:pPr algn="ctr"/>
                      <a:r>
                        <a:rPr lang="en-US" b="0" dirty="0">
                          <a:solidFill>
                            <a:schemeClr val="tx1"/>
                          </a:solidFill>
                        </a:rPr>
                        <a:t>$2,000</a:t>
                      </a:r>
                    </a:p>
                    <a:p>
                      <a:pPr algn="ctr"/>
                      <a:r>
                        <a:rPr lang="en-US" b="0" dirty="0">
                          <a:solidFill>
                            <a:schemeClr val="tx1"/>
                          </a:solidFill>
                        </a:rPr>
                        <a:t>$4,000</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4194764725"/>
                  </a:ext>
                </a:extLst>
              </a:tr>
              <a:tr h="370840">
                <a:tc>
                  <a:txBody>
                    <a:bodyPr/>
                    <a:lstStyle/>
                    <a:p>
                      <a:r>
                        <a:rPr lang="en-US" dirty="0"/>
                        <a:t>Coinsurance</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80%</a:t>
                      </a:r>
                    </a:p>
                  </a:txBody>
                  <a:tcPr>
                    <a:solidFill>
                      <a:schemeClr val="bg1"/>
                    </a:solidFill>
                  </a:tcPr>
                </a:tc>
                <a:tc>
                  <a:txBody>
                    <a:bodyPr/>
                    <a:lstStyle/>
                    <a:p>
                      <a:pPr algn="ctr"/>
                      <a:r>
                        <a:rPr lang="en-US" b="0" dirty="0">
                          <a:solidFill>
                            <a:schemeClr val="tx1"/>
                          </a:solidFill>
                        </a:rPr>
                        <a:t>50%</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616590829"/>
                  </a:ext>
                </a:extLst>
              </a:tr>
              <a:tr h="370840">
                <a:tc>
                  <a:txBody>
                    <a:bodyPr/>
                    <a:lstStyle/>
                    <a:p>
                      <a:r>
                        <a:rPr lang="en-US" dirty="0"/>
                        <a:t>Out of Pocket Maximum*</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$2,000</a:t>
                      </a:r>
                    </a:p>
                    <a:p>
                      <a:pPr algn="ctr"/>
                      <a:r>
                        <a:rPr lang="en-US" b="0" dirty="0">
                          <a:solidFill>
                            <a:schemeClr val="tx1"/>
                          </a:solidFill>
                        </a:rPr>
                        <a:t>$4,000</a:t>
                      </a:r>
                    </a:p>
                  </a:txBody>
                  <a:tcPr>
                    <a:solidFill>
                      <a:schemeClr val="bg1">
                        <a:lumMod val="85000"/>
                      </a:schemeClr>
                    </a:solidFill>
                  </a:tcPr>
                </a:tc>
                <a:tc>
                  <a:txBody>
                    <a:bodyPr/>
                    <a:lstStyle/>
                    <a:p>
                      <a:pPr algn="ctr"/>
                      <a:r>
                        <a:rPr lang="en-US" b="0" dirty="0">
                          <a:solidFill>
                            <a:schemeClr val="tx1"/>
                          </a:solidFill>
                        </a:rPr>
                        <a:t>$8,000</a:t>
                      </a:r>
                    </a:p>
                    <a:p>
                      <a:pPr algn="ctr"/>
                      <a:r>
                        <a:rPr lang="en-US" b="0" dirty="0">
                          <a:solidFill>
                            <a:schemeClr val="tx1"/>
                          </a:solidFill>
                        </a:rPr>
                        <a:t>$16,000</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913597005"/>
                  </a:ext>
                </a:extLst>
              </a:tr>
              <a:tr h="370840">
                <a:tc>
                  <a:txBody>
                    <a:bodyPr/>
                    <a:lstStyle/>
                    <a:p>
                      <a:r>
                        <a:rPr lang="en-US" dirty="0"/>
                        <a:t>Hosp/Surg/Lab/X-Ray</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Deductible/Coinsurance</a:t>
                      </a:r>
                    </a:p>
                  </a:txBody>
                  <a:tcPr>
                    <a:solidFill>
                      <a:schemeClr val="bg1"/>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640937908"/>
                  </a:ext>
                </a:extLst>
              </a:tr>
              <a:tr h="370840">
                <a:tc>
                  <a:txBody>
                    <a:bodyPr/>
                    <a:lstStyle/>
                    <a:p>
                      <a:r>
                        <a:rPr lang="en-US" dirty="0"/>
                        <a:t>Preventive Exams</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Covered 100%</a:t>
                      </a:r>
                    </a:p>
                  </a:txBody>
                  <a:tcPr>
                    <a:solidFill>
                      <a:schemeClr val="bg1">
                        <a:lumMod val="85000"/>
                      </a:schemeClr>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931382616"/>
                  </a:ext>
                </a:extLst>
              </a:tr>
              <a:tr h="370840">
                <a:tc>
                  <a:txBody>
                    <a:bodyPr/>
                    <a:lstStyle/>
                    <a:p>
                      <a:r>
                        <a:rPr lang="en-US" dirty="0"/>
                        <a:t>PCP Visits</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$20 Copay</a:t>
                      </a:r>
                    </a:p>
                  </a:txBody>
                  <a:tcPr>
                    <a:solidFill>
                      <a:schemeClr val="bg1"/>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67947749"/>
                  </a:ext>
                </a:extLst>
              </a:tr>
              <a:tr h="370840">
                <a:tc>
                  <a:txBody>
                    <a:bodyPr/>
                    <a:lstStyle/>
                    <a:p>
                      <a:r>
                        <a:rPr lang="en-US" dirty="0"/>
                        <a:t>Specialist Visit</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$40 Copay</a:t>
                      </a:r>
                    </a:p>
                  </a:txBody>
                  <a:tcPr>
                    <a:solidFill>
                      <a:schemeClr val="bg1">
                        <a:lumMod val="85000"/>
                      </a:schemeClr>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2017691451"/>
                  </a:ext>
                </a:extLst>
              </a:tr>
              <a:tr h="370840">
                <a:tc>
                  <a:txBody>
                    <a:bodyPr/>
                    <a:lstStyle/>
                    <a:p>
                      <a:r>
                        <a:rPr lang="en-US" dirty="0"/>
                        <a:t>Urgent Care</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$120 Copay</a:t>
                      </a:r>
                    </a:p>
                  </a:txBody>
                  <a:tcPr>
                    <a:solidFill>
                      <a:schemeClr val="bg1"/>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642644197"/>
                  </a:ext>
                </a:extLst>
              </a:tr>
              <a:tr h="370840">
                <a:tc>
                  <a:txBody>
                    <a:bodyPr/>
                    <a:lstStyle/>
                    <a:p>
                      <a:r>
                        <a:rPr lang="en-US" dirty="0"/>
                        <a:t>Emergency Room</a:t>
                      </a:r>
                    </a:p>
                  </a:txBody>
                  <a:tcPr>
                    <a:lnL w="12700" cap="flat" cmpd="sng" algn="ctr">
                      <a:solidFill>
                        <a:schemeClr val="tx1"/>
                      </a:solidFill>
                      <a:prstDash val="solid"/>
                      <a:round/>
                      <a:headEnd type="none" w="med" len="med"/>
                      <a:tailEnd type="none" w="med" len="med"/>
                    </a:lnL>
                    <a:solidFill>
                      <a:schemeClr val="bg1">
                        <a:lumMod val="85000"/>
                      </a:schemeClr>
                    </a:solidFill>
                  </a:tcPr>
                </a:tc>
                <a:tc gridSpan="2">
                  <a:txBody>
                    <a:bodyPr/>
                    <a:lstStyle/>
                    <a:p>
                      <a:pPr algn="ctr"/>
                      <a:r>
                        <a:rPr lang="en-US" b="0" dirty="0">
                          <a:solidFill>
                            <a:schemeClr val="tx1"/>
                          </a:solidFill>
                        </a:rPr>
                        <a:t>$350 Copay</a:t>
                      </a:r>
                    </a:p>
                  </a:txBody>
                  <a:tcPr>
                    <a:lnR w="12700" cap="flat" cmpd="sng" algn="ctr">
                      <a:solidFill>
                        <a:schemeClr val="tx1"/>
                      </a:solidFill>
                      <a:prstDash val="solid"/>
                      <a:round/>
                      <a:headEnd type="none" w="med" len="med"/>
                      <a:tailEnd type="none" w="med" len="med"/>
                    </a:lnR>
                    <a:solidFill>
                      <a:schemeClr val="bg1">
                        <a:lumMod val="85000"/>
                      </a:schemeClr>
                    </a:solidFill>
                  </a:tcPr>
                </a:tc>
                <a:tc hMerge="1">
                  <a:txBody>
                    <a:bodyPr/>
                    <a:lstStyle/>
                    <a:p>
                      <a:pPr algn="ctr"/>
                      <a:endParaRPr lang="en-US" b="0" dirty="0">
                        <a:solidFill>
                          <a:schemeClr val="tx1"/>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274881498"/>
                  </a:ext>
                </a:extLst>
              </a:tr>
              <a:tr h="370840">
                <a:tc>
                  <a:txBody>
                    <a:bodyPr/>
                    <a:lstStyle/>
                    <a:p>
                      <a:r>
                        <a:rPr lang="en-US" dirty="0"/>
                        <a:t>Prescription Drugs</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$10 / $35 / $60 / $200</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Deductible &amp; Coinsurance</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59699"/>
                  </a:ext>
                </a:extLst>
              </a:tr>
            </a:tbl>
          </a:graphicData>
        </a:graphic>
      </p:graphicFrame>
      <p:pic>
        <p:nvPicPr>
          <p:cNvPr id="3074" name="Picture 2" descr="Plan - Free healthcare and medical icons">
            <a:extLst>
              <a:ext uri="{FF2B5EF4-FFF2-40B4-BE49-F238E27FC236}">
                <a16:creationId xmlns:a16="http://schemas.microsoft.com/office/drawing/2014/main" id="{DFE92EB3-9D5C-865E-78BE-9834B85680C1}"/>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7753" y="3324214"/>
            <a:ext cx="1607418" cy="16074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gents | WPS">
            <a:extLst>
              <a:ext uri="{FF2B5EF4-FFF2-40B4-BE49-F238E27FC236}">
                <a16:creationId xmlns:a16="http://schemas.microsoft.com/office/drawing/2014/main" id="{52F991C7-BD29-6082-FD8E-57D764152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479" y="5292877"/>
            <a:ext cx="1997710" cy="111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58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86914" y="365125"/>
            <a:ext cx="11026254" cy="1325563"/>
          </a:xfrm>
        </p:spPr>
        <p:txBody>
          <a:bodyPr>
            <a:normAutofit/>
          </a:bodyPr>
          <a:lstStyle/>
          <a:p>
            <a:pPr>
              <a:defRPr/>
            </a:pPr>
            <a:r>
              <a:rPr lang="en-US" altLang="en-US" sz="4800" dirty="0"/>
              <a:t>Vision Plan </a:t>
            </a:r>
          </a:p>
        </p:txBody>
      </p:sp>
      <p:graphicFrame>
        <p:nvGraphicFramePr>
          <p:cNvPr id="4" name="Group 128">
            <a:extLst>
              <a:ext uri="{FF2B5EF4-FFF2-40B4-BE49-F238E27FC236}">
                <a16:creationId xmlns:a16="http://schemas.microsoft.com/office/drawing/2014/main" id="{B3FCF0A9-E33C-9947-9323-8D69CC5F1179}"/>
              </a:ext>
            </a:extLst>
          </p:cNvPr>
          <p:cNvGraphicFramePr>
            <a:graphicFrameLocks/>
          </p:cNvGraphicFramePr>
          <p:nvPr>
            <p:extLst>
              <p:ext uri="{D42A27DB-BD31-4B8C-83A1-F6EECF244321}">
                <p14:modId xmlns:p14="http://schemas.microsoft.com/office/powerpoint/2010/main" val="3958390"/>
              </p:ext>
            </p:extLst>
          </p:nvPr>
        </p:nvGraphicFramePr>
        <p:xfrm>
          <a:off x="611319" y="1954740"/>
          <a:ext cx="10969362" cy="2855110"/>
        </p:xfrm>
        <a:graphic>
          <a:graphicData uri="http://schemas.openxmlformats.org/drawingml/2006/table">
            <a:tbl>
              <a:tblPr/>
              <a:tblGrid>
                <a:gridCol w="4080997">
                  <a:extLst>
                    <a:ext uri="{9D8B030D-6E8A-4147-A177-3AD203B41FA5}">
                      <a16:colId xmlns:a16="http://schemas.microsoft.com/office/drawing/2014/main" val="20000"/>
                    </a:ext>
                  </a:extLst>
                </a:gridCol>
                <a:gridCol w="3722671">
                  <a:extLst>
                    <a:ext uri="{9D8B030D-6E8A-4147-A177-3AD203B41FA5}">
                      <a16:colId xmlns:a16="http://schemas.microsoft.com/office/drawing/2014/main" val="20001"/>
                    </a:ext>
                  </a:extLst>
                </a:gridCol>
                <a:gridCol w="3165694">
                  <a:extLst>
                    <a:ext uri="{9D8B030D-6E8A-4147-A177-3AD203B41FA5}">
                      <a16:colId xmlns:a16="http://schemas.microsoft.com/office/drawing/2014/main" val="20002"/>
                    </a:ext>
                  </a:extLst>
                </a:gridCol>
              </a:tblGrid>
              <a:tr h="89165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mn-lt"/>
                        </a:rPr>
                        <a:t>Benefits</a:t>
                      </a:r>
                    </a:p>
                  </a:txBody>
                  <a:tcPr marL="111670" marR="111670" marT="45723" marB="4572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7013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mn-lt"/>
                        </a:rPr>
                        <a:t>In-Network</a:t>
                      </a:r>
                    </a:p>
                  </a:txBody>
                  <a:tcPr marL="111670" marR="111670" marT="45723" marB="4572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7013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mn-lt"/>
                        </a:rPr>
                        <a:t>Out of Network</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70139"/>
                    </a:solidFill>
                  </a:tcPr>
                </a:tc>
                <a:extLst>
                  <a:ext uri="{0D108BD9-81ED-4DB2-BD59-A6C34878D82A}">
                    <a16:rowId xmlns:a16="http://schemas.microsoft.com/office/drawing/2014/main" val="10000"/>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Vision Exam (Every 12 months)</a:t>
                      </a:r>
                    </a:p>
                  </a:txBody>
                  <a:tcPr marL="111670" marR="111670" marT="45723" marB="4572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$10 copay</a:t>
                      </a:r>
                    </a:p>
                  </a:txBody>
                  <a:tcPr marL="111670" marR="111670" marT="45723" marB="4572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Up to $35 reimbursement</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Frames (Every 24 months)</a:t>
                      </a:r>
                    </a:p>
                  </a:txBody>
                  <a:tcPr marL="111670" marR="111670" marT="45723" marB="4572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$130 allowance + 20% off balance</a:t>
                      </a:r>
                    </a:p>
                  </a:txBody>
                  <a:tcPr marL="111670" marR="111670" marT="45723" marB="4572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kern="1200" cap="none" normalizeH="0" baseline="0" dirty="0">
                          <a:ln>
                            <a:noFill/>
                          </a:ln>
                          <a:solidFill>
                            <a:schemeClr val="tx1"/>
                          </a:solidFill>
                          <a:effectLst/>
                          <a:latin typeface="+mn-lt"/>
                          <a:ea typeface="+mn-ea"/>
                          <a:cs typeface="+mn-cs"/>
                        </a:rPr>
                        <a:t>Up to $65 reimbursement</a:t>
                      </a:r>
                    </a:p>
                  </a:txBody>
                  <a:tcPr marL="111670" marR="111670" marT="45723" marB="4572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9168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Standard Lenses (Every 12 months)</a:t>
                      </a:r>
                    </a:p>
                  </a:txBody>
                  <a:tcPr marL="111670" marR="111670" marT="45723" marB="4572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$10 copay</a:t>
                      </a:r>
                    </a:p>
                  </a:txBody>
                  <a:tcPr marL="111670" marR="111670" marT="45723" marB="4572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Up to $25 reimbursement</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905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Contact Lenses (Every 12 months)</a:t>
                      </a:r>
                    </a:p>
                  </a:txBody>
                  <a:tcPr marL="111670" marR="111670" marT="45723" marB="4572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$120 allowance + 15% off balance</a:t>
                      </a:r>
                    </a:p>
                  </a:txBody>
                  <a:tcPr marL="111670" marR="111670" marT="45723" marB="4572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0" i="0" u="none" strike="noStrike" cap="none" normalizeH="0" baseline="0" dirty="0">
                          <a:ln>
                            <a:noFill/>
                          </a:ln>
                          <a:solidFill>
                            <a:schemeClr val="tx1"/>
                          </a:solidFill>
                          <a:effectLst/>
                          <a:latin typeface="+mn-lt"/>
                        </a:rPr>
                        <a:t>Up to $96 reimbursement</a:t>
                      </a:r>
                    </a:p>
                  </a:txBody>
                  <a:tcPr marL="111670" marR="111670" marT="45723" marB="4572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2" name="Picture 8" descr="Vision Benefits | En">
            <a:extLst>
              <a:ext uri="{FF2B5EF4-FFF2-40B4-BE49-F238E27FC236}">
                <a16:creationId xmlns:a16="http://schemas.microsoft.com/office/drawing/2014/main" id="{89DE4248-F6C0-4E00-AA31-C740990D84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2407" y="101073"/>
            <a:ext cx="3292098" cy="82028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Glasses - Free ui icons">
            <a:extLst>
              <a:ext uri="{FF2B5EF4-FFF2-40B4-BE49-F238E27FC236}">
                <a16:creationId xmlns:a16="http://schemas.microsoft.com/office/drawing/2014/main" id="{64E5EC69-39E2-B055-5557-E90FBF11A233}"/>
              </a:ext>
            </a:extLst>
          </p:cNvPr>
          <p:cNvPicPr>
            <a:picLocks noChangeAspect="1" noChangeArrowheads="1"/>
          </p:cNvPicPr>
          <p:nvPr/>
        </p:nvPicPr>
        <p:blipFill rotWithShape="1">
          <a:blip r:embed="rId4">
            <a:lum bright="70000" contrast="-70000"/>
            <a:extLst>
              <a:ext uri="{28A0092B-C50C-407E-A947-70E740481C1C}">
                <a14:useLocalDpi xmlns:a14="http://schemas.microsoft.com/office/drawing/2010/main" val="0"/>
              </a:ext>
            </a:extLst>
          </a:blip>
          <a:srcRect t="27056" b="28042"/>
          <a:stretch/>
        </p:blipFill>
        <p:spPr bwMode="auto">
          <a:xfrm>
            <a:off x="4474866" y="5230758"/>
            <a:ext cx="3242268" cy="145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537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457200" y="383266"/>
            <a:ext cx="10515600" cy="1325563"/>
          </a:xfrm>
        </p:spPr>
        <p:txBody>
          <a:bodyPr/>
          <a:lstStyle/>
          <a:p>
            <a:r>
              <a:rPr lang="en-US" dirty="0"/>
              <a:t>Vision Plan Premium</a:t>
            </a:r>
          </a:p>
        </p:txBody>
      </p:sp>
      <p:graphicFrame>
        <p:nvGraphicFramePr>
          <p:cNvPr id="4" name="Content Placeholder 3">
            <a:extLst>
              <a:ext uri="{FF2B5EF4-FFF2-40B4-BE49-F238E27FC236}">
                <a16:creationId xmlns:a16="http://schemas.microsoft.com/office/drawing/2014/main" id="{85B0E421-B131-B14D-A7F9-22D96EAF2726}"/>
              </a:ext>
            </a:extLst>
          </p:cNvPr>
          <p:cNvGraphicFramePr>
            <a:graphicFrameLocks/>
          </p:cNvGraphicFramePr>
          <p:nvPr>
            <p:extLst>
              <p:ext uri="{D42A27DB-BD31-4B8C-83A1-F6EECF244321}">
                <p14:modId xmlns:p14="http://schemas.microsoft.com/office/powerpoint/2010/main" val="529448619"/>
              </p:ext>
            </p:extLst>
          </p:nvPr>
        </p:nvGraphicFramePr>
        <p:xfrm>
          <a:off x="1398334" y="2502718"/>
          <a:ext cx="6243058" cy="2742900"/>
        </p:xfrm>
        <a:graphic>
          <a:graphicData uri="http://schemas.openxmlformats.org/drawingml/2006/table">
            <a:tbl>
              <a:tblPr firstRow="1" bandRow="1">
                <a:tableStyleId>{E8034E78-7F5D-4C2E-B375-FC64B27BC917}</a:tableStyleId>
              </a:tblPr>
              <a:tblGrid>
                <a:gridCol w="3121529">
                  <a:extLst>
                    <a:ext uri="{9D8B030D-6E8A-4147-A177-3AD203B41FA5}">
                      <a16:colId xmlns:a16="http://schemas.microsoft.com/office/drawing/2014/main" val="2365915918"/>
                    </a:ext>
                  </a:extLst>
                </a:gridCol>
                <a:gridCol w="3121529">
                  <a:extLst>
                    <a:ext uri="{9D8B030D-6E8A-4147-A177-3AD203B41FA5}">
                      <a16:colId xmlns:a16="http://schemas.microsoft.com/office/drawing/2014/main" val="77339739"/>
                    </a:ext>
                  </a:extLst>
                </a:gridCol>
              </a:tblGrid>
              <a:tr h="914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kern="1200" cap="none" normalizeH="0" baseline="0" dirty="0">
                          <a:ln>
                            <a:noFill/>
                          </a:ln>
                          <a:solidFill>
                            <a:schemeClr val="bg1"/>
                          </a:solidFill>
                          <a:effectLst/>
                          <a:latin typeface="+mn-lt"/>
                          <a:ea typeface="+mn-ea"/>
                          <a:cs typeface="+mn-cs"/>
                        </a:rPr>
                        <a:t>Vision Plan</a:t>
                      </a:r>
                    </a:p>
                  </a:txBody>
                  <a:tcPr anchor="ctr">
                    <a:solidFill>
                      <a:srgbClr val="87013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kern="1200" cap="none" normalizeH="0" baseline="0" dirty="0">
                          <a:ln>
                            <a:noFill/>
                          </a:ln>
                          <a:solidFill>
                            <a:schemeClr val="bg1"/>
                          </a:solidFill>
                          <a:effectLst/>
                          <a:latin typeface="+mn-lt"/>
                          <a:ea typeface="+mn-ea"/>
                          <a:cs typeface="+mn-cs"/>
                        </a:rPr>
                        <a:t>Bi-Weekly Premiums</a:t>
                      </a:r>
                    </a:p>
                  </a:txBody>
                  <a:tcPr anchor="ctr">
                    <a:solidFill>
                      <a:srgbClr val="870139"/>
                    </a:solidFill>
                  </a:tcPr>
                </a:tc>
                <a:extLst>
                  <a:ext uri="{0D108BD9-81ED-4DB2-BD59-A6C34878D82A}">
                    <a16:rowId xmlns:a16="http://schemas.microsoft.com/office/drawing/2014/main" val="1876156560"/>
                  </a:ext>
                </a:extLst>
              </a:tr>
              <a:tr h="914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kern="1200" cap="none" normalizeH="0" baseline="0" dirty="0">
                          <a:ln>
                            <a:noFill/>
                          </a:ln>
                          <a:solidFill>
                            <a:schemeClr val="tx1"/>
                          </a:solidFill>
                          <a:effectLst/>
                          <a:latin typeface="+mn-lt"/>
                          <a:ea typeface="+mn-ea"/>
                          <a:cs typeface="+mn-cs"/>
                        </a:rPr>
                        <a:t>Employee</a:t>
                      </a:r>
                    </a:p>
                  </a:txBody>
                  <a:tcPr anchor="c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kern="1200" cap="none" normalizeH="0" baseline="0" dirty="0">
                          <a:ln>
                            <a:noFill/>
                          </a:ln>
                          <a:solidFill>
                            <a:schemeClr val="tx1"/>
                          </a:solidFill>
                          <a:effectLst/>
                          <a:latin typeface="+mn-lt"/>
                          <a:ea typeface="+mn-ea"/>
                          <a:cs typeface="+mn-cs"/>
                        </a:rPr>
                        <a:t>$2.73</a:t>
                      </a:r>
                    </a:p>
                  </a:txBody>
                  <a:tcPr anchor="ctr">
                    <a:solidFill>
                      <a:schemeClr val="bg1"/>
                    </a:solidFill>
                  </a:tcPr>
                </a:tc>
                <a:extLst>
                  <a:ext uri="{0D108BD9-81ED-4DB2-BD59-A6C34878D82A}">
                    <a16:rowId xmlns:a16="http://schemas.microsoft.com/office/drawing/2014/main" val="2091761788"/>
                  </a:ext>
                </a:extLst>
              </a:tr>
              <a:tr h="914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kern="1200" cap="none" normalizeH="0" baseline="0" dirty="0">
                          <a:ln>
                            <a:noFill/>
                          </a:ln>
                          <a:solidFill>
                            <a:schemeClr val="tx1"/>
                          </a:solidFill>
                          <a:effectLst/>
                          <a:latin typeface="+mn-lt"/>
                          <a:ea typeface="+mn-ea"/>
                          <a:cs typeface="+mn-cs"/>
                        </a:rPr>
                        <a:t>Family</a:t>
                      </a:r>
                    </a:p>
                  </a:txBody>
                  <a:tcPr anchor="c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0" i="0" u="none" strike="noStrike" kern="1200" cap="none" normalizeH="0" baseline="0" dirty="0">
                          <a:ln>
                            <a:noFill/>
                          </a:ln>
                          <a:solidFill>
                            <a:schemeClr val="tx1"/>
                          </a:solidFill>
                          <a:effectLst/>
                          <a:latin typeface="+mn-lt"/>
                          <a:ea typeface="+mn-ea"/>
                          <a:cs typeface="+mn-cs"/>
                        </a:rPr>
                        <a:t>$6.80</a:t>
                      </a:r>
                    </a:p>
                  </a:txBody>
                  <a:tcPr anchor="ctr">
                    <a:solidFill>
                      <a:schemeClr val="bg1">
                        <a:lumMod val="95000"/>
                      </a:schemeClr>
                    </a:solidFill>
                  </a:tcPr>
                </a:tc>
                <a:extLst>
                  <a:ext uri="{0D108BD9-81ED-4DB2-BD59-A6C34878D82A}">
                    <a16:rowId xmlns:a16="http://schemas.microsoft.com/office/drawing/2014/main" val="1924818385"/>
                  </a:ext>
                </a:extLst>
              </a:tr>
            </a:tbl>
          </a:graphicData>
        </a:graphic>
      </p:graphicFrame>
      <p:pic>
        <p:nvPicPr>
          <p:cNvPr id="2050" name="Picture 2" descr="Eye Insurance Icons - Free SVG &amp; PNG Eye Insurance Images - Noun Project">
            <a:extLst>
              <a:ext uri="{FF2B5EF4-FFF2-40B4-BE49-F238E27FC236}">
                <a16:creationId xmlns:a16="http://schemas.microsoft.com/office/drawing/2014/main" id="{8AE03EA9-E20F-6559-19E1-07B689DC579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8640679" y="2400363"/>
            <a:ext cx="2933699" cy="29336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Vision Benefits | En">
            <a:extLst>
              <a:ext uri="{FF2B5EF4-FFF2-40B4-BE49-F238E27FC236}">
                <a16:creationId xmlns:a16="http://schemas.microsoft.com/office/drawing/2014/main" id="{22FFAC79-936E-FF8F-5178-0E78958068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2702" y="225766"/>
            <a:ext cx="3292098" cy="82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599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p:txBody>
          <a:bodyPr/>
          <a:lstStyle/>
          <a:p>
            <a:r>
              <a:rPr lang="en-US" dirty="0"/>
              <a:t>Life/AD&amp;D Insurance</a:t>
            </a:r>
          </a:p>
        </p:txBody>
      </p:sp>
      <p:sp>
        <p:nvSpPr>
          <p:cNvPr id="4" name="Content Placeholder 2">
            <a:extLst>
              <a:ext uri="{FF2B5EF4-FFF2-40B4-BE49-F238E27FC236}">
                <a16:creationId xmlns:a16="http://schemas.microsoft.com/office/drawing/2014/main" id="{373F2A9D-3FBC-50EE-2497-45809350A6C7}"/>
              </a:ext>
            </a:extLst>
          </p:cNvPr>
          <p:cNvSpPr>
            <a:spLocks noGrp="1"/>
          </p:cNvSpPr>
          <p:nvPr>
            <p:ph idx="1"/>
          </p:nvPr>
        </p:nvSpPr>
        <p:spPr>
          <a:xfrm>
            <a:off x="343039" y="1837655"/>
            <a:ext cx="5370095" cy="4924091"/>
          </a:xfrm>
        </p:spPr>
        <p:txBody>
          <a:bodyPr>
            <a:normAutofit/>
          </a:bodyPr>
          <a:lstStyle/>
          <a:p>
            <a:pPr marL="0" indent="0">
              <a:lnSpc>
                <a:spcPct val="150000"/>
              </a:lnSpc>
              <a:buNone/>
            </a:pPr>
            <a:r>
              <a:rPr lang="en-US" b="1" u="sng" dirty="0"/>
              <a:t>Group Life/AD&amp;D</a:t>
            </a:r>
          </a:p>
          <a:p>
            <a:pPr>
              <a:lnSpc>
                <a:spcPct val="150000"/>
              </a:lnSpc>
            </a:pPr>
            <a:r>
              <a:rPr lang="en-US" dirty="0"/>
              <a:t>Life/AD&amp;D Benefit: 1x Annual Salary up to $100,000</a:t>
            </a:r>
          </a:p>
          <a:p>
            <a:pPr>
              <a:lnSpc>
                <a:spcPct val="150000"/>
              </a:lnSpc>
            </a:pPr>
            <a:r>
              <a:rPr lang="en-US" dirty="0">
                <a:sym typeface="Wingdings" panose="05000000000000000000" pitchFamily="2" charset="2"/>
              </a:rPr>
              <a:t>Update Beneficiary Information</a:t>
            </a:r>
          </a:p>
          <a:p>
            <a:pPr>
              <a:lnSpc>
                <a:spcPct val="150000"/>
              </a:lnSpc>
            </a:pPr>
            <a:r>
              <a:rPr lang="en-US" dirty="0">
                <a:sym typeface="Wingdings" panose="05000000000000000000" pitchFamily="2" charset="2"/>
              </a:rPr>
              <a:t>Sponsored by Bethany St. Joseph</a:t>
            </a:r>
          </a:p>
          <a:p>
            <a:pPr marL="914400" lvl="2" indent="0">
              <a:buNone/>
            </a:pPr>
            <a:endParaRPr lang="en-US" dirty="0">
              <a:sym typeface="Wingdings" panose="05000000000000000000" pitchFamily="2" charset="2"/>
            </a:endParaRPr>
          </a:p>
        </p:txBody>
      </p:sp>
      <p:sp>
        <p:nvSpPr>
          <p:cNvPr id="8" name="Content Placeholder 2">
            <a:extLst>
              <a:ext uri="{FF2B5EF4-FFF2-40B4-BE49-F238E27FC236}">
                <a16:creationId xmlns:a16="http://schemas.microsoft.com/office/drawing/2014/main" id="{22C47836-6DA4-448D-E5EE-F897BE5F99D0}"/>
              </a:ext>
            </a:extLst>
          </p:cNvPr>
          <p:cNvSpPr txBox="1">
            <a:spLocks/>
          </p:cNvSpPr>
          <p:nvPr/>
        </p:nvSpPr>
        <p:spPr>
          <a:xfrm>
            <a:off x="6258566" y="1837654"/>
            <a:ext cx="5370095" cy="4924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b="1" u="sng" dirty="0"/>
              <a:t>Voluntary Life/AD&amp;D</a:t>
            </a:r>
            <a:endParaRPr lang="en-US" b="1" u="sng" dirty="0">
              <a:sym typeface="Wingdings" panose="05000000000000000000" pitchFamily="2" charset="2"/>
            </a:endParaRPr>
          </a:p>
          <a:p>
            <a:pPr marL="0" indent="0">
              <a:lnSpc>
                <a:spcPct val="100000"/>
              </a:lnSpc>
              <a:buNone/>
            </a:pPr>
            <a:r>
              <a:rPr lang="en-US" dirty="0">
                <a:sym typeface="Wingdings" panose="05000000000000000000" pitchFamily="2" charset="2"/>
              </a:rPr>
              <a:t>You have the option to purchase additional life insurance. Total costs are calculated based on your age and the amount of coverage you are requesting.</a:t>
            </a:r>
            <a:endParaRPr lang="en-US" dirty="0"/>
          </a:p>
        </p:txBody>
      </p:sp>
      <p:pic>
        <p:nvPicPr>
          <p:cNvPr id="11266" name="Picture 2" descr="Protection, Life Insurance Icon / Gray Color Stock Vector - Illustration of  life, mother: 191997534">
            <a:extLst>
              <a:ext uri="{FF2B5EF4-FFF2-40B4-BE49-F238E27FC236}">
                <a16:creationId xmlns:a16="http://schemas.microsoft.com/office/drawing/2014/main" id="{E8BA355C-FBB5-54BD-951C-F9D066EEA4BA}"/>
              </a:ext>
            </a:extLst>
          </p:cNvPr>
          <p:cNvPicPr>
            <a:picLocks noChangeAspect="1" noChangeArrowheads="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l="22866" t="11579" r="24327" b="11227"/>
          <a:stretch/>
        </p:blipFill>
        <p:spPr bwMode="auto">
          <a:xfrm>
            <a:off x="5681050" y="5024778"/>
            <a:ext cx="1155031" cy="16884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ndividuals | Lincoln Financial">
            <a:extLst>
              <a:ext uri="{FF2B5EF4-FFF2-40B4-BE49-F238E27FC236}">
                <a16:creationId xmlns:a16="http://schemas.microsoft.com/office/drawing/2014/main" id="{E29A207F-50D4-BEAA-410A-72FAC7FE9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980" y="5245100"/>
            <a:ext cx="36480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20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176463" y="365125"/>
            <a:ext cx="10515600" cy="1325563"/>
          </a:xfrm>
        </p:spPr>
        <p:txBody>
          <a:bodyPr/>
          <a:lstStyle/>
          <a:p>
            <a:r>
              <a:rPr lang="en-US" dirty="0"/>
              <a:t>Disability Insurance</a:t>
            </a:r>
          </a:p>
        </p:txBody>
      </p:sp>
      <p:graphicFrame>
        <p:nvGraphicFramePr>
          <p:cNvPr id="8" name="Table 7">
            <a:extLst>
              <a:ext uri="{FF2B5EF4-FFF2-40B4-BE49-F238E27FC236}">
                <a16:creationId xmlns:a16="http://schemas.microsoft.com/office/drawing/2014/main" id="{462DE850-DF89-D046-89F5-BE86A6271914}"/>
              </a:ext>
            </a:extLst>
          </p:cNvPr>
          <p:cNvGraphicFramePr>
            <a:graphicFrameLocks noGrp="1"/>
          </p:cNvGraphicFramePr>
          <p:nvPr>
            <p:extLst>
              <p:ext uri="{D42A27DB-BD31-4B8C-83A1-F6EECF244321}">
                <p14:modId xmlns:p14="http://schemas.microsoft.com/office/powerpoint/2010/main" val="192186159"/>
              </p:ext>
            </p:extLst>
          </p:nvPr>
        </p:nvGraphicFramePr>
        <p:xfrm>
          <a:off x="609603" y="2068429"/>
          <a:ext cx="5338010" cy="3052835"/>
        </p:xfrm>
        <a:graphic>
          <a:graphicData uri="http://schemas.openxmlformats.org/drawingml/2006/table">
            <a:tbl>
              <a:tblPr/>
              <a:tblGrid>
                <a:gridCol w="1868902">
                  <a:extLst>
                    <a:ext uri="{9D8B030D-6E8A-4147-A177-3AD203B41FA5}">
                      <a16:colId xmlns:a16="http://schemas.microsoft.com/office/drawing/2014/main" val="2688883317"/>
                    </a:ext>
                  </a:extLst>
                </a:gridCol>
                <a:gridCol w="3469108">
                  <a:extLst>
                    <a:ext uri="{9D8B030D-6E8A-4147-A177-3AD203B41FA5}">
                      <a16:colId xmlns:a16="http://schemas.microsoft.com/office/drawing/2014/main" val="40702578"/>
                    </a:ext>
                  </a:extLst>
                </a:gridCol>
              </a:tblGrid>
              <a:tr h="515264">
                <a:tc gridSpan="2">
                  <a:txBody>
                    <a:bodyPr/>
                    <a:lstStyle/>
                    <a:p>
                      <a:pPr marR="0" indent="0" algn="ctr" rtl="0">
                        <a:lnSpc>
                          <a:spcPct val="119000"/>
                        </a:lnSpc>
                        <a:spcBef>
                          <a:spcPts val="0"/>
                        </a:spcBef>
                        <a:spcAft>
                          <a:spcPts val="600"/>
                        </a:spcAft>
                      </a:pPr>
                      <a:r>
                        <a:rPr lang="en-US" sz="1800" b="1" kern="1400" dirty="0">
                          <a:ln>
                            <a:noFill/>
                          </a:ln>
                          <a:solidFill>
                            <a:srgbClr val="FFFFFF"/>
                          </a:solidFill>
                          <a:effectLst/>
                          <a:latin typeface="+mn-lt"/>
                        </a:rPr>
                        <a:t>Voluntary Short-Term Disability  (STD) - Lincoln</a:t>
                      </a:r>
                      <a:endParaRPr lang="en-US" sz="1400" b="1" kern="1400" dirty="0">
                        <a:ln>
                          <a:noFill/>
                        </a:ln>
                        <a:solidFill>
                          <a:srgbClr val="000000"/>
                        </a:solidFill>
                        <a:effectLst/>
                        <a:latin typeface="+mn-lt"/>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solidFill>
                      <a:srgbClr val="870139"/>
                    </a:solidFill>
                  </a:tcPr>
                </a:tc>
                <a:tc hMerge="1">
                  <a:txBody>
                    <a:bodyPr/>
                    <a:lstStyle/>
                    <a:p>
                      <a:endParaRPr lang="en-US"/>
                    </a:p>
                  </a:txBody>
                  <a:tcPr/>
                </a:tc>
                <a:extLst>
                  <a:ext uri="{0D108BD9-81ED-4DB2-BD59-A6C34878D82A}">
                    <a16:rowId xmlns:a16="http://schemas.microsoft.com/office/drawing/2014/main" val="2785018730"/>
                  </a:ext>
                </a:extLst>
              </a:tr>
              <a:tr h="959872">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mn-lt"/>
                        </a:rPr>
                        <a:t>Benefit </a:t>
                      </a:r>
                      <a:endParaRPr lang="en-US" sz="1400" kern="1400" dirty="0">
                        <a:ln>
                          <a:noFill/>
                        </a:ln>
                        <a:solidFill>
                          <a:srgbClr val="000000"/>
                        </a:solidFill>
                        <a:effectLst/>
                        <a:latin typeface="+mn-lt"/>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a:noFill/>
                    </a:lnB>
                    <a:no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mn-lt"/>
                        </a:rPr>
                        <a:t>60% of your weekly income to a maximum of $1,000 per week</a:t>
                      </a:r>
                      <a:endParaRPr lang="en-US" sz="1400" kern="1400" dirty="0">
                        <a:ln>
                          <a:noFill/>
                        </a:ln>
                        <a:solidFill>
                          <a:schemeClr val="tx1"/>
                        </a:solidFill>
                        <a:effectLst/>
                        <a:latin typeface="+mn-lt"/>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3771491613"/>
                  </a:ext>
                </a:extLst>
              </a:tr>
              <a:tr h="547171">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mn-lt"/>
                        </a:rPr>
                        <a:t>Elimination Period</a:t>
                      </a:r>
                      <a:endParaRPr lang="en-US" sz="1400" kern="1400" dirty="0">
                        <a:ln>
                          <a:noFill/>
                        </a:ln>
                        <a:solidFill>
                          <a:srgbClr val="000000"/>
                        </a:solidFill>
                        <a:effectLst/>
                        <a:latin typeface="+mn-lt"/>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a:noFill/>
                    </a:lnB>
                    <a:solidFill>
                      <a:schemeClr val="bg1">
                        <a:lumMod val="85000"/>
                      </a:schemeClr>
                    </a:solid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mn-lt"/>
                        </a:rPr>
                        <a:t>14 days</a:t>
                      </a:r>
                      <a:endParaRPr lang="en-US" sz="1400" kern="1400" dirty="0">
                        <a:ln>
                          <a:noFill/>
                        </a:ln>
                        <a:solidFill>
                          <a:schemeClr val="tx1"/>
                        </a:solidFill>
                        <a:effectLst/>
                        <a:latin typeface="+mn-lt"/>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4124795941"/>
                  </a:ext>
                </a:extLst>
              </a:tr>
              <a:tr h="515264">
                <a:tc>
                  <a:txBody>
                    <a:bodyPr/>
                    <a:lstStyle/>
                    <a:p>
                      <a:pPr marR="0" indent="0" algn="l" rtl="0">
                        <a:lnSpc>
                          <a:spcPct val="119000"/>
                        </a:lnSpc>
                        <a:spcBef>
                          <a:spcPts val="0"/>
                        </a:spcBef>
                        <a:spcAft>
                          <a:spcPts val="600"/>
                        </a:spcAft>
                      </a:pPr>
                      <a:r>
                        <a:rPr lang="en-US" sz="1800" kern="1400">
                          <a:ln>
                            <a:noFill/>
                          </a:ln>
                          <a:solidFill>
                            <a:srgbClr val="000000"/>
                          </a:solidFill>
                          <a:effectLst/>
                          <a:latin typeface="+mn-lt"/>
                        </a:rPr>
                        <a:t>Benefit Duration </a:t>
                      </a:r>
                      <a:endParaRPr lang="en-US" sz="1400" kern="1400">
                        <a:ln>
                          <a:noFill/>
                        </a:ln>
                        <a:solidFill>
                          <a:srgbClr val="000000"/>
                        </a:solidFill>
                        <a:effectLst/>
                        <a:latin typeface="+mn-lt"/>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a:noFill/>
                    </a:lnB>
                    <a:no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mn-lt"/>
                        </a:rPr>
                        <a:t>24 Weeks</a:t>
                      </a:r>
                      <a:endParaRPr lang="en-US" sz="1400" kern="1400" dirty="0">
                        <a:ln>
                          <a:noFill/>
                        </a:ln>
                        <a:solidFill>
                          <a:schemeClr val="tx1"/>
                        </a:solidFill>
                        <a:effectLst/>
                        <a:latin typeface="+mn-lt"/>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919114347"/>
                  </a:ext>
                </a:extLst>
              </a:tr>
              <a:tr h="515264">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mn-lt"/>
                        </a:rPr>
                        <a:t>Premium/cost: </a:t>
                      </a:r>
                      <a:endParaRPr lang="en-US" sz="1400" kern="1400" dirty="0">
                        <a:ln>
                          <a:noFill/>
                        </a:ln>
                        <a:solidFill>
                          <a:srgbClr val="000000"/>
                        </a:solidFill>
                        <a:effectLst/>
                        <a:latin typeface="+mn-lt"/>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mn-lt"/>
                        </a:rPr>
                        <a:t>Voluntary – See Benefit Guide</a:t>
                      </a:r>
                      <a:endParaRPr lang="en-US" sz="1400" kern="1400" dirty="0">
                        <a:ln>
                          <a:noFill/>
                        </a:ln>
                        <a:solidFill>
                          <a:schemeClr val="tx1"/>
                        </a:solidFill>
                        <a:effectLst/>
                        <a:latin typeface="+mn-lt"/>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66019638"/>
                  </a:ext>
                </a:extLst>
              </a:tr>
            </a:tbl>
          </a:graphicData>
        </a:graphic>
      </p:graphicFrame>
      <p:graphicFrame>
        <p:nvGraphicFramePr>
          <p:cNvPr id="9" name="Table 8">
            <a:extLst>
              <a:ext uri="{FF2B5EF4-FFF2-40B4-BE49-F238E27FC236}">
                <a16:creationId xmlns:a16="http://schemas.microsoft.com/office/drawing/2014/main" id="{E4193735-7AC1-B464-841E-F43287327B19}"/>
              </a:ext>
            </a:extLst>
          </p:cNvPr>
          <p:cNvGraphicFramePr>
            <a:graphicFrameLocks noGrp="1"/>
          </p:cNvGraphicFramePr>
          <p:nvPr>
            <p:extLst>
              <p:ext uri="{D42A27DB-BD31-4B8C-83A1-F6EECF244321}">
                <p14:modId xmlns:p14="http://schemas.microsoft.com/office/powerpoint/2010/main" val="143236222"/>
              </p:ext>
            </p:extLst>
          </p:nvPr>
        </p:nvGraphicFramePr>
        <p:xfrm>
          <a:off x="6244389" y="2068429"/>
          <a:ext cx="5338009" cy="3122732"/>
        </p:xfrm>
        <a:graphic>
          <a:graphicData uri="http://schemas.openxmlformats.org/drawingml/2006/table">
            <a:tbl>
              <a:tblPr/>
              <a:tblGrid>
                <a:gridCol w="1975454">
                  <a:extLst>
                    <a:ext uri="{9D8B030D-6E8A-4147-A177-3AD203B41FA5}">
                      <a16:colId xmlns:a16="http://schemas.microsoft.com/office/drawing/2014/main" val="3884264343"/>
                    </a:ext>
                  </a:extLst>
                </a:gridCol>
                <a:gridCol w="3362555">
                  <a:extLst>
                    <a:ext uri="{9D8B030D-6E8A-4147-A177-3AD203B41FA5}">
                      <a16:colId xmlns:a16="http://schemas.microsoft.com/office/drawing/2014/main" val="741818895"/>
                    </a:ext>
                  </a:extLst>
                </a:gridCol>
              </a:tblGrid>
              <a:tr h="549744">
                <a:tc gridSpan="2">
                  <a:txBody>
                    <a:bodyPr/>
                    <a:lstStyle/>
                    <a:p>
                      <a:pPr marR="0" indent="0" algn="ctr" rtl="0">
                        <a:lnSpc>
                          <a:spcPct val="119000"/>
                        </a:lnSpc>
                        <a:spcBef>
                          <a:spcPts val="0"/>
                        </a:spcBef>
                        <a:spcAft>
                          <a:spcPts val="600"/>
                        </a:spcAft>
                      </a:pPr>
                      <a:r>
                        <a:rPr lang="en-US" sz="1800" b="1" kern="1400" dirty="0">
                          <a:ln>
                            <a:noFill/>
                          </a:ln>
                          <a:solidFill>
                            <a:srgbClr val="FFFFFF"/>
                          </a:solidFill>
                          <a:effectLst/>
                          <a:latin typeface="Calibri" panose="020F0502020204030204" pitchFamily="34" charset="0"/>
                        </a:rPr>
                        <a:t>Long Term Disability (LTD) – Lincoln</a:t>
                      </a:r>
                      <a:endParaRPr lang="en-US" sz="1400" b="1" kern="1400" dirty="0">
                        <a:ln>
                          <a:noFill/>
                        </a:ln>
                        <a:solidFill>
                          <a:srgbClr val="000000"/>
                        </a:solidFill>
                        <a:effectLst/>
                        <a:latin typeface="Calibri" panose="020F0502020204030204" pitchFamily="34" charset="0"/>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solidFill>
                      <a:srgbClr val="870139"/>
                    </a:solidFill>
                  </a:tcPr>
                </a:tc>
                <a:tc hMerge="1">
                  <a:txBody>
                    <a:bodyPr/>
                    <a:lstStyle/>
                    <a:p>
                      <a:endParaRPr lang="en-US"/>
                    </a:p>
                  </a:txBody>
                  <a:tcPr/>
                </a:tc>
                <a:extLst>
                  <a:ext uri="{0D108BD9-81ED-4DB2-BD59-A6C34878D82A}">
                    <a16:rowId xmlns:a16="http://schemas.microsoft.com/office/drawing/2014/main" val="54667884"/>
                  </a:ext>
                </a:extLst>
              </a:tr>
              <a:tr h="1002112">
                <a:tc>
                  <a:txBody>
                    <a:bodyPr/>
                    <a:lstStyle/>
                    <a:p>
                      <a:pPr marR="0" indent="0" algn="l"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Benefit </a:t>
                      </a:r>
                      <a:endParaRPr lang="en-US" sz="1400" kern="1400" dirty="0">
                        <a:ln>
                          <a:noFill/>
                        </a:ln>
                        <a:solidFill>
                          <a:schemeClr val="tx1"/>
                        </a:solidFill>
                        <a:effectLst/>
                        <a:latin typeface="Calibri" panose="020F0502020204030204" pitchFamily="34" charset="0"/>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a:noFill/>
                    </a:lnB>
                    <a:no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60% of your monthly income to a maximum of $4,333 per month</a:t>
                      </a:r>
                      <a:endParaRPr lang="en-US" sz="1400" kern="1400" dirty="0">
                        <a:ln>
                          <a:noFill/>
                        </a:ln>
                        <a:solidFill>
                          <a:schemeClr val="tx1"/>
                        </a:solidFill>
                        <a:effectLst/>
                        <a:latin typeface="Calibri" panose="020F0502020204030204" pitchFamily="34" charset="0"/>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3803868691"/>
                  </a:ext>
                </a:extLst>
              </a:tr>
              <a:tr h="487756">
                <a:tc>
                  <a:txBody>
                    <a:bodyPr/>
                    <a:lstStyle/>
                    <a:p>
                      <a:pPr marR="0" indent="0" algn="l"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Elimination Period</a:t>
                      </a:r>
                      <a:endParaRPr lang="en-US" sz="1400" kern="1400" dirty="0">
                        <a:ln>
                          <a:noFill/>
                        </a:ln>
                        <a:solidFill>
                          <a:schemeClr val="tx1"/>
                        </a:solidFill>
                        <a:effectLst/>
                        <a:latin typeface="Calibri" panose="020F0502020204030204" pitchFamily="34" charset="0"/>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a:noFill/>
                    </a:lnB>
                    <a:solidFill>
                      <a:schemeClr val="bg1">
                        <a:lumMod val="85000"/>
                      </a:schemeClr>
                    </a:solid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180 days</a:t>
                      </a:r>
                      <a:endParaRPr lang="en-US" sz="1400" kern="1400" dirty="0">
                        <a:ln>
                          <a:noFill/>
                        </a:ln>
                        <a:solidFill>
                          <a:schemeClr val="tx1"/>
                        </a:solidFill>
                        <a:effectLst/>
                        <a:latin typeface="Calibri" panose="020F0502020204030204" pitchFamily="34" charset="0"/>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82547571"/>
                  </a:ext>
                </a:extLst>
              </a:tr>
              <a:tr h="463479">
                <a:tc>
                  <a:txBody>
                    <a:bodyPr/>
                    <a:lstStyle/>
                    <a:p>
                      <a:pPr marR="0" indent="0" algn="l" rtl="0">
                        <a:lnSpc>
                          <a:spcPct val="119000"/>
                        </a:lnSpc>
                        <a:spcBef>
                          <a:spcPts val="0"/>
                        </a:spcBef>
                        <a:spcAft>
                          <a:spcPts val="600"/>
                        </a:spcAft>
                      </a:pPr>
                      <a:r>
                        <a:rPr lang="en-US" sz="1800" kern="1400">
                          <a:ln>
                            <a:noFill/>
                          </a:ln>
                          <a:solidFill>
                            <a:schemeClr val="tx1"/>
                          </a:solidFill>
                          <a:effectLst/>
                          <a:latin typeface="Calibri" panose="020F0502020204030204" pitchFamily="34" charset="0"/>
                        </a:rPr>
                        <a:t>Benefit Duration </a:t>
                      </a:r>
                      <a:endParaRPr lang="en-US" sz="1400" kern="1400">
                        <a:ln>
                          <a:noFill/>
                        </a:ln>
                        <a:solidFill>
                          <a:schemeClr val="tx1"/>
                        </a:solidFill>
                        <a:effectLst/>
                        <a:latin typeface="Calibri" panose="020F0502020204030204" pitchFamily="34" charset="0"/>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a:noFill/>
                    </a:lnB>
                    <a:no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Social Security Normal Retirement Age</a:t>
                      </a:r>
                      <a:endParaRPr lang="en-US" sz="1400" kern="1400" dirty="0">
                        <a:ln>
                          <a:noFill/>
                        </a:ln>
                        <a:solidFill>
                          <a:schemeClr val="tx1"/>
                        </a:solidFill>
                        <a:effectLst/>
                        <a:latin typeface="Calibri" panose="020F0502020204030204" pitchFamily="34" charset="0"/>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3383080986"/>
                  </a:ext>
                </a:extLst>
              </a:tr>
              <a:tr h="317972">
                <a:tc>
                  <a:txBody>
                    <a:bodyPr/>
                    <a:lstStyle/>
                    <a:p>
                      <a:pPr marR="0" indent="0" algn="l"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Premium/cost: </a:t>
                      </a:r>
                      <a:endParaRPr lang="en-US" sz="1400" kern="1400" dirty="0">
                        <a:ln>
                          <a:noFill/>
                        </a:ln>
                        <a:solidFill>
                          <a:schemeClr val="tx1"/>
                        </a:solidFill>
                        <a:effectLst/>
                        <a:latin typeface="Calibri" panose="020F0502020204030204" pitchFamily="34" charset="0"/>
                      </a:endParaRPr>
                    </a:p>
                  </a:txBody>
                  <a:tcPr marL="36576" marR="36576" marT="36576" marB="36576" anchor="ctr">
                    <a:lnL w="12700" cap="flat" cmpd="sng" algn="ctr">
                      <a:solidFill>
                        <a:schemeClr val="bg1">
                          <a:lumMod val="65000"/>
                        </a:schemeClr>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marR="0" indent="0" algn="ctr"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Paid by Bethany St. Joseph</a:t>
                      </a:r>
                      <a:endParaRPr lang="en-US" sz="1400" kern="1400" dirty="0">
                        <a:ln>
                          <a:noFill/>
                        </a:ln>
                        <a:solidFill>
                          <a:schemeClr val="tx1"/>
                        </a:solidFill>
                        <a:effectLst/>
                        <a:latin typeface="Calibri" panose="020F0502020204030204" pitchFamily="34" charset="0"/>
                      </a:endParaRPr>
                    </a:p>
                  </a:txBody>
                  <a:tcPr marL="36576" marR="36576" marT="36576" marB="36576" anchor="ctr">
                    <a:lnL>
                      <a:noFill/>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6455671"/>
                  </a:ext>
                </a:extLst>
              </a:tr>
            </a:tbl>
          </a:graphicData>
        </a:graphic>
      </p:graphicFrame>
      <p:pic>
        <p:nvPicPr>
          <p:cNvPr id="4" name="Picture 4" descr="Individuals | Lincoln Financial">
            <a:extLst>
              <a:ext uri="{FF2B5EF4-FFF2-40B4-BE49-F238E27FC236}">
                <a16:creationId xmlns:a16="http://schemas.microsoft.com/office/drawing/2014/main" id="{E6EA0014-B9E1-AA2F-3195-233250EA4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2" y="5392680"/>
            <a:ext cx="36480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549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176463" y="365125"/>
            <a:ext cx="10515600" cy="1325563"/>
          </a:xfrm>
        </p:spPr>
        <p:txBody>
          <a:bodyPr/>
          <a:lstStyle/>
          <a:p>
            <a:r>
              <a:rPr lang="en-US" dirty="0"/>
              <a:t>Voluntary Worksite Benefits</a:t>
            </a:r>
          </a:p>
        </p:txBody>
      </p:sp>
      <p:graphicFrame>
        <p:nvGraphicFramePr>
          <p:cNvPr id="8" name="Table 7">
            <a:extLst>
              <a:ext uri="{FF2B5EF4-FFF2-40B4-BE49-F238E27FC236}">
                <a16:creationId xmlns:a16="http://schemas.microsoft.com/office/drawing/2014/main" id="{462DE850-DF89-D046-89F5-BE86A6271914}"/>
              </a:ext>
            </a:extLst>
          </p:cNvPr>
          <p:cNvGraphicFramePr>
            <a:graphicFrameLocks noGrp="1"/>
          </p:cNvGraphicFramePr>
          <p:nvPr>
            <p:extLst>
              <p:ext uri="{D42A27DB-BD31-4B8C-83A1-F6EECF244321}">
                <p14:modId xmlns:p14="http://schemas.microsoft.com/office/powerpoint/2010/main" val="1332348089"/>
              </p:ext>
            </p:extLst>
          </p:nvPr>
        </p:nvGraphicFramePr>
        <p:xfrm>
          <a:off x="609603" y="2068429"/>
          <a:ext cx="5338010" cy="2888582"/>
        </p:xfrm>
        <a:graphic>
          <a:graphicData uri="http://schemas.openxmlformats.org/drawingml/2006/table">
            <a:tbl>
              <a:tblPr/>
              <a:tblGrid>
                <a:gridCol w="5338010">
                  <a:extLst>
                    <a:ext uri="{9D8B030D-6E8A-4147-A177-3AD203B41FA5}">
                      <a16:colId xmlns:a16="http://schemas.microsoft.com/office/drawing/2014/main" val="2688883317"/>
                    </a:ext>
                  </a:extLst>
                </a:gridCol>
              </a:tblGrid>
              <a:tr h="506329">
                <a:tc>
                  <a:txBody>
                    <a:bodyPr/>
                    <a:lstStyle/>
                    <a:p>
                      <a:pPr marR="0" indent="0" algn="ctr" rtl="0">
                        <a:lnSpc>
                          <a:spcPct val="119000"/>
                        </a:lnSpc>
                        <a:spcBef>
                          <a:spcPts val="0"/>
                        </a:spcBef>
                        <a:spcAft>
                          <a:spcPts val="600"/>
                        </a:spcAft>
                      </a:pPr>
                      <a:r>
                        <a:rPr lang="en-US" sz="1800" b="1" kern="1400" dirty="0">
                          <a:ln>
                            <a:noFill/>
                          </a:ln>
                          <a:solidFill>
                            <a:srgbClr val="FFFFFF"/>
                          </a:solidFill>
                          <a:effectLst/>
                          <a:latin typeface="+mn-lt"/>
                        </a:rPr>
                        <a:t>Voluntary Accident Insurance</a:t>
                      </a:r>
                    </a:p>
                  </a:txBody>
                  <a:tcPr marL="36576" marR="36576"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70139"/>
                    </a:solidFill>
                  </a:tcPr>
                </a:tc>
                <a:extLst>
                  <a:ext uri="{0D108BD9-81ED-4DB2-BD59-A6C34878D82A}">
                    <a16:rowId xmlns:a16="http://schemas.microsoft.com/office/drawing/2014/main" val="2785018730"/>
                  </a:ext>
                </a:extLst>
              </a:tr>
              <a:tr h="2382253">
                <a:tc>
                  <a:txBody>
                    <a:bodyPr/>
                    <a:lstStyle/>
                    <a:p>
                      <a:pPr marR="0" indent="0" algn="l" rtl="0">
                        <a:lnSpc>
                          <a:spcPct val="119000"/>
                        </a:lnSpc>
                        <a:spcBef>
                          <a:spcPts val="0"/>
                        </a:spcBef>
                        <a:spcAft>
                          <a:spcPts val="600"/>
                        </a:spcAft>
                      </a:pPr>
                      <a:r>
                        <a:rPr lang="en-US" sz="1400" kern="1400" dirty="0">
                          <a:ln>
                            <a:noFill/>
                          </a:ln>
                          <a:solidFill>
                            <a:schemeClr val="tx1"/>
                          </a:solidFill>
                          <a:effectLst/>
                          <a:latin typeface="+mn-lt"/>
                        </a:rPr>
                        <a:t>Your medical insurance will cover some of the expenses incurred from an accident, but you’ll be left to foot the bills for your copays and deductible. Those can add up fast, especially if you’re unable to work while you recover. That’s where accident insurance comes in. It helps protect your bank account from the out-of-pocket expenses that come with an injury, whether you’re coping with a broken arm or recovering from a serious car accident. Accidents such as Broken Bones, Torn Ligaments, Burns, Concussions, Lacerations and much more could qualify for a cash benefit under the Voluntary Accident Insurance policy. </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1491613"/>
                  </a:ext>
                </a:extLst>
              </a:tr>
            </a:tbl>
          </a:graphicData>
        </a:graphic>
      </p:graphicFrame>
      <p:graphicFrame>
        <p:nvGraphicFramePr>
          <p:cNvPr id="9" name="Table 8">
            <a:extLst>
              <a:ext uri="{FF2B5EF4-FFF2-40B4-BE49-F238E27FC236}">
                <a16:creationId xmlns:a16="http://schemas.microsoft.com/office/drawing/2014/main" id="{E4193735-7AC1-B464-841E-F43287327B19}"/>
              </a:ext>
            </a:extLst>
          </p:cNvPr>
          <p:cNvGraphicFramePr>
            <a:graphicFrameLocks noGrp="1"/>
          </p:cNvGraphicFramePr>
          <p:nvPr>
            <p:extLst>
              <p:ext uri="{D42A27DB-BD31-4B8C-83A1-F6EECF244321}">
                <p14:modId xmlns:p14="http://schemas.microsoft.com/office/powerpoint/2010/main" val="2137433394"/>
              </p:ext>
            </p:extLst>
          </p:nvPr>
        </p:nvGraphicFramePr>
        <p:xfrm>
          <a:off x="6244389" y="2068429"/>
          <a:ext cx="5338009" cy="2900613"/>
        </p:xfrm>
        <a:graphic>
          <a:graphicData uri="http://schemas.openxmlformats.org/drawingml/2006/table">
            <a:tbl>
              <a:tblPr/>
              <a:tblGrid>
                <a:gridCol w="5338009">
                  <a:extLst>
                    <a:ext uri="{9D8B030D-6E8A-4147-A177-3AD203B41FA5}">
                      <a16:colId xmlns:a16="http://schemas.microsoft.com/office/drawing/2014/main" val="3884264343"/>
                    </a:ext>
                  </a:extLst>
                </a:gridCol>
              </a:tblGrid>
              <a:tr h="495013">
                <a:tc>
                  <a:txBody>
                    <a:bodyPr/>
                    <a:lstStyle/>
                    <a:p>
                      <a:pPr marR="0" indent="0" algn="ctr" rtl="0">
                        <a:lnSpc>
                          <a:spcPct val="119000"/>
                        </a:lnSpc>
                        <a:spcBef>
                          <a:spcPts val="0"/>
                        </a:spcBef>
                        <a:spcAft>
                          <a:spcPts val="600"/>
                        </a:spcAft>
                      </a:pPr>
                      <a:r>
                        <a:rPr lang="en-US" sz="1800" b="1" kern="1400" dirty="0">
                          <a:ln>
                            <a:noFill/>
                          </a:ln>
                          <a:solidFill>
                            <a:srgbClr val="FFFFFF"/>
                          </a:solidFill>
                          <a:effectLst/>
                          <a:latin typeface="Calibri" panose="020F0502020204030204" pitchFamily="34" charset="0"/>
                        </a:rPr>
                        <a:t>Voluntary Critical Illness Insurance</a:t>
                      </a:r>
                      <a:endParaRPr lang="en-US" sz="1400" b="1" kern="1400" dirty="0">
                        <a:ln>
                          <a:noFill/>
                        </a:ln>
                        <a:solidFill>
                          <a:srgbClr val="000000"/>
                        </a:solidFill>
                        <a:effectLst/>
                        <a:latin typeface="Calibri" panose="020F0502020204030204" pitchFamily="34" charset="0"/>
                      </a:endParaRPr>
                    </a:p>
                  </a:txBody>
                  <a:tcPr marL="36576" marR="36576"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70139"/>
                    </a:solidFill>
                  </a:tcPr>
                </a:tc>
                <a:extLst>
                  <a:ext uri="{0D108BD9-81ED-4DB2-BD59-A6C34878D82A}">
                    <a16:rowId xmlns:a16="http://schemas.microsoft.com/office/drawing/2014/main" val="54667884"/>
                  </a:ext>
                </a:extLst>
              </a:tr>
              <a:tr h="2405600">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lang="en-US" sz="1400" kern="1400" dirty="0">
                          <a:ln>
                            <a:noFill/>
                          </a:ln>
                          <a:solidFill>
                            <a:srgbClr val="000000"/>
                          </a:solidFill>
                          <a:effectLst/>
                          <a:latin typeface="Calibri" panose="020F0502020204030204" pitchFamily="34" charset="0"/>
                        </a:rPr>
                        <a:t>You may have medical insurance. But that doesn’t mean you’re covered for all of the expenses resulting from a serious illness that you probably haven’t budgeted for. Things like copays, deductibles, loss of income, childcare and travel expenses. Critical Illness insurance helps fill the gap caused by these out-of-pocket costs, creating a financial safety net for you and your family. </a:t>
                      </a:r>
                      <a:r>
                        <a:rPr lang="en-US" sz="1400" kern="1200" dirty="0">
                          <a:ln>
                            <a:noFill/>
                          </a:ln>
                          <a:solidFill>
                            <a:srgbClr val="000000"/>
                          </a:solidFill>
                          <a:effectLst/>
                          <a:latin typeface="Calibri" panose="020F0502020204030204" pitchFamily="34" charset="0"/>
                        </a:rPr>
                        <a:t>The critical illness policy provides the option to receive a lump sum cash benefit upon initial diagnosis of one the approved conditions.  This plan is designed to provide financial peace of mind during times of medical distress.</a:t>
                      </a:r>
                      <a:endParaRPr lang="en-US" sz="1400" kern="1400" dirty="0">
                        <a:ln>
                          <a:noFill/>
                        </a:ln>
                        <a:solidFill>
                          <a:srgbClr val="000000"/>
                        </a:solidFill>
                        <a:effectLst/>
                        <a:latin typeface="Calibri" panose="020F0502020204030204" pitchFamily="34" charset="0"/>
                      </a:endParaRPr>
                    </a:p>
                  </a:txBody>
                  <a:tcPr marL="36576" marR="36576"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3868691"/>
                  </a:ext>
                </a:extLst>
              </a:tr>
            </a:tbl>
          </a:graphicData>
        </a:graphic>
      </p:graphicFrame>
      <p:graphicFrame>
        <p:nvGraphicFramePr>
          <p:cNvPr id="5" name="Table 4">
            <a:extLst>
              <a:ext uri="{FF2B5EF4-FFF2-40B4-BE49-F238E27FC236}">
                <a16:creationId xmlns:a16="http://schemas.microsoft.com/office/drawing/2014/main" id="{4FE10B3F-5145-520A-3E18-A32526ECB349}"/>
              </a:ext>
            </a:extLst>
          </p:cNvPr>
          <p:cNvGraphicFramePr>
            <a:graphicFrameLocks noGrp="1"/>
          </p:cNvGraphicFramePr>
          <p:nvPr>
            <p:extLst>
              <p:ext uri="{D42A27DB-BD31-4B8C-83A1-F6EECF244321}">
                <p14:modId xmlns:p14="http://schemas.microsoft.com/office/powerpoint/2010/main" val="2101082140"/>
              </p:ext>
            </p:extLst>
          </p:nvPr>
        </p:nvGraphicFramePr>
        <p:xfrm>
          <a:off x="609604" y="5156536"/>
          <a:ext cx="10972794" cy="1526667"/>
        </p:xfrm>
        <a:graphic>
          <a:graphicData uri="http://schemas.openxmlformats.org/drawingml/2006/table">
            <a:tbl>
              <a:tblPr/>
              <a:tblGrid>
                <a:gridCol w="10972794">
                  <a:extLst>
                    <a:ext uri="{9D8B030D-6E8A-4147-A177-3AD203B41FA5}">
                      <a16:colId xmlns:a16="http://schemas.microsoft.com/office/drawing/2014/main" val="2688883317"/>
                    </a:ext>
                  </a:extLst>
                </a:gridCol>
              </a:tblGrid>
              <a:tr h="328496">
                <a:tc>
                  <a:txBody>
                    <a:bodyPr/>
                    <a:lstStyle/>
                    <a:p>
                      <a:pPr marR="0" indent="0" algn="ctr" rtl="0">
                        <a:lnSpc>
                          <a:spcPct val="119000"/>
                        </a:lnSpc>
                        <a:spcBef>
                          <a:spcPts val="0"/>
                        </a:spcBef>
                        <a:spcAft>
                          <a:spcPts val="600"/>
                        </a:spcAft>
                      </a:pPr>
                      <a:r>
                        <a:rPr lang="en-US" sz="1800" b="1" kern="1400" dirty="0">
                          <a:ln>
                            <a:noFill/>
                          </a:ln>
                          <a:solidFill>
                            <a:srgbClr val="FFFFFF"/>
                          </a:solidFill>
                          <a:effectLst/>
                          <a:latin typeface="+mn-lt"/>
                        </a:rPr>
                        <a:t>Voluntary Hospital Indemnity Insurance</a:t>
                      </a:r>
                    </a:p>
                  </a:txBody>
                  <a:tcPr marL="36576" marR="36576"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70139"/>
                    </a:solidFill>
                  </a:tcPr>
                </a:tc>
                <a:extLst>
                  <a:ext uri="{0D108BD9-81ED-4DB2-BD59-A6C34878D82A}">
                    <a16:rowId xmlns:a16="http://schemas.microsoft.com/office/drawing/2014/main" val="2785018730"/>
                  </a:ext>
                </a:extLst>
              </a:tr>
              <a:tr h="726697">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US" altLang="en-US" sz="1400" b="0" i="0" u="none" strike="noStrike" cap="none" normalizeH="0" baseline="0" dirty="0">
                          <a:ln>
                            <a:noFill/>
                          </a:ln>
                          <a:solidFill>
                            <a:srgbClr val="000000"/>
                          </a:solidFill>
                          <a:effectLst/>
                          <a:latin typeface="Calibri" panose="020F0502020204030204" pitchFamily="34" charset="0"/>
                        </a:rPr>
                        <a:t>Hospital Indemnity insurance provides additional financial support when you need it most. This benefit will provide you with a cash reimbursement in the event you are admitted to the hospital as a result of a covered illness and/or injury. Since this benefit is paid directly to you, you are eligible to use the funds towards expenses that are not covered by your health insurance or every day living expenses! </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R="0" indent="0" algn="l" rtl="0">
                        <a:lnSpc>
                          <a:spcPct val="119000"/>
                        </a:lnSpc>
                        <a:spcBef>
                          <a:spcPts val="0"/>
                        </a:spcBef>
                        <a:spcAft>
                          <a:spcPts val="600"/>
                        </a:spcAft>
                      </a:pPr>
                      <a:endParaRPr lang="en-US" sz="1400" kern="1400" dirty="0">
                        <a:ln>
                          <a:noFill/>
                        </a:ln>
                        <a:solidFill>
                          <a:schemeClr val="tx1"/>
                        </a:solidFill>
                        <a:effectLst/>
                        <a:latin typeface="+mn-lt"/>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1491613"/>
                  </a:ext>
                </a:extLst>
              </a:tr>
            </a:tbl>
          </a:graphicData>
        </a:graphic>
      </p:graphicFrame>
      <p:pic>
        <p:nvPicPr>
          <p:cNvPr id="3" name="Picture 4" descr="Individuals | Lincoln Financial">
            <a:extLst>
              <a:ext uri="{FF2B5EF4-FFF2-40B4-BE49-F238E27FC236}">
                <a16:creationId xmlns:a16="http://schemas.microsoft.com/office/drawing/2014/main" id="{ABAC71B1-DD9A-AF33-2D04-CEAFA2439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810" y="174797"/>
            <a:ext cx="36480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53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176463" y="365125"/>
            <a:ext cx="10515600" cy="1325563"/>
          </a:xfrm>
        </p:spPr>
        <p:txBody>
          <a:bodyPr/>
          <a:lstStyle/>
          <a:p>
            <a:r>
              <a:rPr lang="en-US" dirty="0"/>
              <a:t>Employee Assistance Program</a:t>
            </a:r>
          </a:p>
        </p:txBody>
      </p:sp>
      <p:sp>
        <p:nvSpPr>
          <p:cNvPr id="4" name="TextBox 3">
            <a:extLst>
              <a:ext uri="{FF2B5EF4-FFF2-40B4-BE49-F238E27FC236}">
                <a16:creationId xmlns:a16="http://schemas.microsoft.com/office/drawing/2014/main" id="{64B5B32C-43B1-AA1B-374D-6F4945C32AD5}"/>
              </a:ext>
            </a:extLst>
          </p:cNvPr>
          <p:cNvSpPr txBox="1"/>
          <p:nvPr/>
        </p:nvSpPr>
        <p:spPr>
          <a:xfrm>
            <a:off x="176462" y="1797204"/>
            <a:ext cx="9412705" cy="4059445"/>
          </a:xfrm>
          <a:prstGeom prst="rect">
            <a:avLst/>
          </a:prstGeom>
          <a:noFill/>
        </p:spPr>
        <p:txBody>
          <a:bodyPr wrap="square">
            <a:spAutoFit/>
          </a:bodyPr>
          <a:lstStyle/>
          <a:p>
            <a:pPr marL="0" marR="0">
              <a:lnSpc>
                <a:spcPct val="107000"/>
              </a:lnSpc>
              <a:spcBef>
                <a:spcPts val="0"/>
              </a:spcBef>
              <a:spcAft>
                <a:spcPts val="0"/>
              </a:spcAft>
            </a:pPr>
            <a:r>
              <a:rPr lang="en-US" sz="1800" dirty="0">
                <a:effectLst/>
                <a:ea typeface="Calibri" panose="020F0502020204030204" pitchFamily="34" charset="0"/>
                <a:cs typeface="Times New Roman" panose="02020603050405020304" pitchFamily="18" charset="0"/>
              </a:rPr>
              <a:t>Balancing your work and home life is not always easy, with Bethany St. Joseph's EAP program you don’t have to face life’s challenges alone.</a:t>
            </a:r>
          </a:p>
          <a:p>
            <a:pPr marL="0" marR="0">
              <a:lnSpc>
                <a:spcPct val="107000"/>
              </a:lnSpc>
              <a:spcBef>
                <a:spcPts val="0"/>
              </a:spcBef>
              <a:spcAft>
                <a:spcPts val="0"/>
              </a:spcAft>
            </a:pPr>
            <a:endParaRPr lang="en-US" dirty="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ea typeface="Calibri" panose="020F0502020204030204" pitchFamily="34" charset="0"/>
                <a:cs typeface="Times New Roman" panose="02020603050405020304" pitchFamily="18" charset="0"/>
              </a:rPr>
              <a:t>You may be struggling with stress at work, seeking financial or legal advice, or coping with the death of a loved one. Maybe you just want to strengthen your relationship with your family. Your benefit offers assistance and support for all these concerns and more:</a:t>
            </a:r>
          </a:p>
          <a:p>
            <a:pPr marL="0" marR="0">
              <a:lnSpc>
                <a:spcPct val="107000"/>
              </a:lnSpc>
              <a:spcBef>
                <a:spcPts val="0"/>
              </a:spcBef>
              <a:spcAft>
                <a:spcPts val="0"/>
              </a:spcAft>
            </a:pPr>
            <a:endParaRPr lang="en-US" sz="1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00859C"/>
              </a:buClr>
              <a:buFont typeface="Courier New" panose="02070309020205020404" pitchFamily="49" charset="0"/>
              <a:buChar char="o"/>
            </a:pPr>
            <a:r>
              <a:rPr lang="en-US" sz="1800" dirty="0">
                <a:effectLst/>
                <a:ea typeface="Times New Roman" panose="02020603050405020304" pitchFamily="18" charset="0"/>
                <a:cs typeface="Times New Roman" panose="02020603050405020304" pitchFamily="18" charset="0"/>
              </a:rPr>
              <a:t>Depression</a:t>
            </a:r>
            <a:endParaRPr lang="en-US" dirty="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Clr>
                <a:srgbClr val="00859C"/>
              </a:buClr>
              <a:buFont typeface="Courier New" panose="02070309020205020404" pitchFamily="49" charset="0"/>
              <a:buChar char="o"/>
            </a:pPr>
            <a:r>
              <a:rPr lang="en-US" sz="1800" dirty="0">
                <a:effectLst/>
                <a:ea typeface="Times New Roman" panose="02020603050405020304" pitchFamily="18" charset="0"/>
                <a:cs typeface="Times New Roman" panose="02020603050405020304" pitchFamily="18" charset="0"/>
              </a:rPr>
              <a:t>Marital Difficulties</a:t>
            </a:r>
          </a:p>
          <a:p>
            <a:pPr marL="342900" marR="0" lvl="0" indent="-342900">
              <a:lnSpc>
                <a:spcPct val="115000"/>
              </a:lnSpc>
              <a:spcBef>
                <a:spcPts val="0"/>
              </a:spcBef>
              <a:spcAft>
                <a:spcPts val="0"/>
              </a:spcAft>
              <a:buClr>
                <a:srgbClr val="00859C"/>
              </a:buClr>
              <a:buFont typeface="Courier New" panose="02070309020205020404" pitchFamily="49" charset="0"/>
              <a:buChar char="o"/>
            </a:pPr>
            <a:r>
              <a:rPr lang="en-US" dirty="0">
                <a:ea typeface="Times New Roman" panose="02020603050405020304" pitchFamily="18" charset="0"/>
                <a:cs typeface="Times New Roman" panose="02020603050405020304" pitchFamily="18" charset="0"/>
              </a:rPr>
              <a:t>Financial Concerns</a:t>
            </a:r>
          </a:p>
          <a:p>
            <a:pPr marL="342900" marR="0" lvl="0" indent="-342900">
              <a:lnSpc>
                <a:spcPct val="115000"/>
              </a:lnSpc>
              <a:spcBef>
                <a:spcPts val="0"/>
              </a:spcBef>
              <a:spcAft>
                <a:spcPts val="0"/>
              </a:spcAft>
              <a:buClr>
                <a:srgbClr val="00859C"/>
              </a:buClr>
              <a:buFont typeface="Courier New" panose="02070309020205020404" pitchFamily="49" charset="0"/>
              <a:buChar char="o"/>
            </a:pPr>
            <a:r>
              <a:rPr lang="en-US" sz="1800" dirty="0">
                <a:effectLst/>
                <a:ea typeface="Times New Roman" panose="02020603050405020304" pitchFamily="18" charset="0"/>
                <a:cs typeface="Times New Roman" panose="02020603050405020304" pitchFamily="18" charset="0"/>
              </a:rPr>
              <a:t>Family </a:t>
            </a:r>
            <a:r>
              <a:rPr lang="en-US" dirty="0">
                <a:ea typeface="Times New Roman" panose="02020603050405020304" pitchFamily="18" charset="0"/>
                <a:cs typeface="Times New Roman" panose="02020603050405020304" pitchFamily="18" charset="0"/>
              </a:rPr>
              <a:t>Conflicts</a:t>
            </a:r>
          </a:p>
          <a:p>
            <a:pPr marL="342900" marR="0" lvl="0" indent="-342900">
              <a:lnSpc>
                <a:spcPct val="115000"/>
              </a:lnSpc>
              <a:spcBef>
                <a:spcPts val="0"/>
              </a:spcBef>
              <a:spcAft>
                <a:spcPts val="0"/>
              </a:spcAft>
              <a:buClr>
                <a:srgbClr val="00859C"/>
              </a:buClr>
              <a:buFont typeface="Courier New" panose="02070309020205020404" pitchFamily="49" charset="0"/>
              <a:buChar char="o"/>
            </a:pPr>
            <a:r>
              <a:rPr lang="en-US" sz="1800" dirty="0">
                <a:effectLst/>
                <a:ea typeface="Times New Roman" panose="02020603050405020304" pitchFamily="18" charset="0"/>
                <a:cs typeface="Times New Roman" panose="02020603050405020304" pitchFamily="18" charset="0"/>
              </a:rPr>
              <a:t>Alco</a:t>
            </a:r>
            <a:r>
              <a:rPr lang="en-US" dirty="0">
                <a:ea typeface="Times New Roman" panose="02020603050405020304" pitchFamily="18" charset="0"/>
                <a:cs typeface="Times New Roman" panose="02020603050405020304" pitchFamily="18" charset="0"/>
              </a:rPr>
              <a:t>hol and Drug Problems </a:t>
            </a:r>
          </a:p>
          <a:p>
            <a:pPr marL="342900" marR="0" lvl="0" indent="-342900">
              <a:lnSpc>
                <a:spcPct val="115000"/>
              </a:lnSpc>
              <a:spcBef>
                <a:spcPts val="0"/>
              </a:spcBef>
              <a:spcAft>
                <a:spcPts val="0"/>
              </a:spcAft>
              <a:buClr>
                <a:srgbClr val="00859C"/>
              </a:buClr>
              <a:buFont typeface="Courier New" panose="02070309020205020404" pitchFamily="49" charset="0"/>
              <a:buChar char="o"/>
            </a:pPr>
            <a:r>
              <a:rPr lang="en-US" dirty="0">
                <a:ea typeface="Times New Roman" panose="02020603050405020304" pitchFamily="18" charset="0"/>
                <a:cs typeface="Times New Roman" panose="02020603050405020304" pitchFamily="18" charset="0"/>
              </a:rPr>
              <a:t>Work-Related Issues</a:t>
            </a:r>
            <a:endParaRPr lang="en-US" sz="1800" dirty="0">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91A61F3-AAD3-FF38-5A4C-EB1A0121D727}"/>
              </a:ext>
            </a:extLst>
          </p:cNvPr>
          <p:cNvSpPr txBox="1"/>
          <p:nvPr/>
        </p:nvSpPr>
        <p:spPr>
          <a:xfrm>
            <a:off x="6895280" y="5015405"/>
            <a:ext cx="4534720" cy="736355"/>
          </a:xfrm>
          <a:prstGeom prst="rect">
            <a:avLst/>
          </a:prstGeom>
          <a:solidFill>
            <a:srgbClr val="870139"/>
          </a:solidFill>
        </p:spPr>
        <p:txBody>
          <a:bodyPr wrap="square" rtlCol="0" anchor="ctr">
            <a:spAutoFit/>
          </a:bodyPr>
          <a:lstStyle/>
          <a:p>
            <a:pPr marL="0" marR="0" algn="ctr">
              <a:lnSpc>
                <a:spcPct val="107000"/>
              </a:lnSpc>
              <a:spcBef>
                <a:spcPts val="0"/>
              </a:spcBef>
              <a:spcAft>
                <a:spcPts val="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call 608.775.4780 or 800.327.991</a:t>
            </a:r>
          </a:p>
          <a:p>
            <a:pPr marL="0" marR="0" algn="ctr">
              <a:lnSpc>
                <a:spcPct val="107000"/>
              </a:lnSpc>
              <a:spcBef>
                <a:spcPts val="0"/>
              </a:spcBef>
              <a:spcAft>
                <a:spcPts val="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Or email </a:t>
            </a:r>
            <a:r>
              <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eap@gundersonhealth.com</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Bellin and Gundersen Health System to ...">
            <a:extLst>
              <a:ext uri="{FF2B5EF4-FFF2-40B4-BE49-F238E27FC236}">
                <a16:creationId xmlns:a16="http://schemas.microsoft.com/office/drawing/2014/main" id="{A24513D4-61EA-95E5-AE8A-A957A5500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42" y="3583326"/>
            <a:ext cx="2061354" cy="115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6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0" y="381000"/>
            <a:ext cx="1940497" cy="871220"/>
            <a:chOff x="0" y="0"/>
            <a:chExt cx="3880993" cy="1742440"/>
          </a:xfrm>
        </p:grpSpPr>
        <p:sp>
          <p:nvSpPr>
            <p:cNvPr id="3" name="Freeform 3"/>
            <p:cNvSpPr/>
            <p:nvPr/>
          </p:nvSpPr>
          <p:spPr>
            <a:xfrm>
              <a:off x="0" y="0"/>
              <a:ext cx="3880993" cy="1742440"/>
            </a:xfrm>
            <a:custGeom>
              <a:avLst/>
              <a:gdLst/>
              <a:ahLst/>
              <a:cxnLst/>
              <a:rect l="l" t="t" r="r" b="b"/>
              <a:pathLst>
                <a:path w="3880993" h="1742440">
                  <a:moveTo>
                    <a:pt x="0" y="0"/>
                  </a:moveTo>
                  <a:lnTo>
                    <a:pt x="3880993" y="0"/>
                  </a:lnTo>
                  <a:lnTo>
                    <a:pt x="3880993" y="1742440"/>
                  </a:lnTo>
                  <a:lnTo>
                    <a:pt x="0" y="1742440"/>
                  </a:lnTo>
                  <a:lnTo>
                    <a:pt x="0" y="0"/>
                  </a:lnTo>
                  <a:close/>
                </a:path>
              </a:pathLst>
            </a:custGeom>
            <a:blipFill>
              <a:blip r:embed="rId2"/>
              <a:stretch>
                <a:fillRect t="-218" b="-218"/>
              </a:stretch>
            </a:blipFill>
          </p:spPr>
          <p:txBody>
            <a:bodyPr/>
            <a:lstStyle/>
            <a:p>
              <a:endParaRPr lang="en-US" sz="1200"/>
            </a:p>
          </p:txBody>
        </p:sp>
      </p:grpSp>
      <p:grpSp>
        <p:nvGrpSpPr>
          <p:cNvPr id="4" name="Group 4"/>
          <p:cNvGrpSpPr/>
          <p:nvPr/>
        </p:nvGrpSpPr>
        <p:grpSpPr>
          <a:xfrm>
            <a:off x="2659875" y="533400"/>
            <a:ext cx="12700" cy="589597"/>
            <a:chOff x="0" y="0"/>
            <a:chExt cx="25400" cy="1179195"/>
          </a:xfrm>
        </p:grpSpPr>
        <p:sp>
          <p:nvSpPr>
            <p:cNvPr id="5" name="Freeform 5"/>
            <p:cNvSpPr/>
            <p:nvPr/>
          </p:nvSpPr>
          <p:spPr>
            <a:xfrm>
              <a:off x="0" y="0"/>
              <a:ext cx="25400" cy="1179195"/>
            </a:xfrm>
            <a:custGeom>
              <a:avLst/>
              <a:gdLst/>
              <a:ahLst/>
              <a:cxnLst/>
              <a:rect l="l" t="t" r="r" b="b"/>
              <a:pathLst>
                <a:path w="25400" h="1179195">
                  <a:moveTo>
                    <a:pt x="25400" y="0"/>
                  </a:moveTo>
                  <a:lnTo>
                    <a:pt x="25400" y="1179195"/>
                  </a:lnTo>
                  <a:lnTo>
                    <a:pt x="0" y="1179195"/>
                  </a:lnTo>
                  <a:lnTo>
                    <a:pt x="0" y="0"/>
                  </a:lnTo>
                  <a:close/>
                </a:path>
              </a:pathLst>
            </a:custGeom>
            <a:solidFill>
              <a:srgbClr val="FF5F1F">
                <a:alpha val="6275"/>
              </a:srgbClr>
            </a:solidFill>
          </p:spPr>
          <p:txBody>
            <a:bodyPr/>
            <a:lstStyle/>
            <a:p>
              <a:endParaRPr lang="en-US" sz="1200"/>
            </a:p>
          </p:txBody>
        </p:sp>
      </p:grpSp>
      <p:grpSp>
        <p:nvGrpSpPr>
          <p:cNvPr id="6" name="Group 6"/>
          <p:cNvGrpSpPr/>
          <p:nvPr/>
        </p:nvGrpSpPr>
        <p:grpSpPr>
          <a:xfrm>
            <a:off x="3460973" y="2512325"/>
            <a:ext cx="3143027" cy="1517179"/>
            <a:chOff x="0" y="0"/>
            <a:chExt cx="6286055" cy="3034359"/>
          </a:xfrm>
        </p:grpSpPr>
        <p:sp>
          <p:nvSpPr>
            <p:cNvPr id="7" name="Freeform 7" descr="A blue and orange sign with white text  AI-generated content may be incorrect."/>
            <p:cNvSpPr/>
            <p:nvPr/>
          </p:nvSpPr>
          <p:spPr>
            <a:xfrm>
              <a:off x="0" y="0"/>
              <a:ext cx="6285992" cy="3034411"/>
            </a:xfrm>
            <a:custGeom>
              <a:avLst/>
              <a:gdLst/>
              <a:ahLst/>
              <a:cxnLst/>
              <a:rect l="l" t="t" r="r" b="b"/>
              <a:pathLst>
                <a:path w="6285992" h="3034411">
                  <a:moveTo>
                    <a:pt x="0" y="0"/>
                  </a:moveTo>
                  <a:lnTo>
                    <a:pt x="6285992" y="0"/>
                  </a:lnTo>
                  <a:lnTo>
                    <a:pt x="6285992" y="3034411"/>
                  </a:lnTo>
                  <a:lnTo>
                    <a:pt x="0" y="3034411"/>
                  </a:lnTo>
                  <a:lnTo>
                    <a:pt x="0" y="0"/>
                  </a:lnTo>
                  <a:close/>
                </a:path>
              </a:pathLst>
            </a:custGeom>
            <a:blipFill>
              <a:blip r:embed="rId3"/>
              <a:stretch>
                <a:fillRect b="1"/>
              </a:stretch>
            </a:blipFill>
          </p:spPr>
          <p:txBody>
            <a:bodyPr/>
            <a:lstStyle/>
            <a:p>
              <a:endParaRPr lang="en-US" sz="1200"/>
            </a:p>
          </p:txBody>
        </p:sp>
      </p:grpSp>
      <p:grpSp>
        <p:nvGrpSpPr>
          <p:cNvPr id="8" name="Group 8"/>
          <p:cNvGrpSpPr/>
          <p:nvPr/>
        </p:nvGrpSpPr>
        <p:grpSpPr>
          <a:xfrm>
            <a:off x="254483" y="1515152"/>
            <a:ext cx="5882955" cy="1015997"/>
            <a:chOff x="0" y="0"/>
            <a:chExt cx="11765911" cy="2031995"/>
          </a:xfrm>
        </p:grpSpPr>
        <p:sp>
          <p:nvSpPr>
            <p:cNvPr id="9" name="Freeform 9" descr="A black background with blue and orange text  AI-generated content may be incorrect."/>
            <p:cNvSpPr/>
            <p:nvPr/>
          </p:nvSpPr>
          <p:spPr>
            <a:xfrm>
              <a:off x="0" y="0"/>
              <a:ext cx="11765915" cy="2032000"/>
            </a:xfrm>
            <a:custGeom>
              <a:avLst/>
              <a:gdLst/>
              <a:ahLst/>
              <a:cxnLst/>
              <a:rect l="l" t="t" r="r" b="b"/>
              <a:pathLst>
                <a:path w="11765915" h="2032000">
                  <a:moveTo>
                    <a:pt x="0" y="0"/>
                  </a:moveTo>
                  <a:lnTo>
                    <a:pt x="11765915" y="0"/>
                  </a:lnTo>
                  <a:lnTo>
                    <a:pt x="11765915" y="2032000"/>
                  </a:lnTo>
                  <a:lnTo>
                    <a:pt x="0" y="2032000"/>
                  </a:lnTo>
                  <a:lnTo>
                    <a:pt x="0" y="0"/>
                  </a:lnTo>
                  <a:close/>
                </a:path>
              </a:pathLst>
            </a:custGeom>
            <a:blipFill>
              <a:blip r:embed="rId4"/>
              <a:stretch>
                <a:fillRect t="-142" b="-142"/>
              </a:stretch>
            </a:blipFill>
          </p:spPr>
          <p:txBody>
            <a:bodyPr/>
            <a:lstStyle/>
            <a:p>
              <a:endParaRPr lang="en-US" sz="1200"/>
            </a:p>
          </p:txBody>
        </p:sp>
      </p:grpSp>
      <p:grpSp>
        <p:nvGrpSpPr>
          <p:cNvPr id="10" name="Group 10"/>
          <p:cNvGrpSpPr/>
          <p:nvPr/>
        </p:nvGrpSpPr>
        <p:grpSpPr>
          <a:xfrm>
            <a:off x="6602317" y="5324641"/>
            <a:ext cx="5578423" cy="1304759"/>
            <a:chOff x="0" y="0"/>
            <a:chExt cx="11156847" cy="2609517"/>
          </a:xfrm>
        </p:grpSpPr>
        <p:sp>
          <p:nvSpPr>
            <p:cNvPr id="11" name="Freeform 11" descr="A screen shot of a computer  AI-generated content may be incorrect."/>
            <p:cNvSpPr/>
            <p:nvPr/>
          </p:nvSpPr>
          <p:spPr>
            <a:xfrm>
              <a:off x="0" y="0"/>
              <a:ext cx="11156823" cy="2609469"/>
            </a:xfrm>
            <a:custGeom>
              <a:avLst/>
              <a:gdLst/>
              <a:ahLst/>
              <a:cxnLst/>
              <a:rect l="l" t="t" r="r" b="b"/>
              <a:pathLst>
                <a:path w="11156823" h="2609469">
                  <a:moveTo>
                    <a:pt x="0" y="0"/>
                  </a:moveTo>
                  <a:lnTo>
                    <a:pt x="11156823" y="0"/>
                  </a:lnTo>
                  <a:lnTo>
                    <a:pt x="11156823" y="2609469"/>
                  </a:lnTo>
                  <a:lnTo>
                    <a:pt x="0" y="2609469"/>
                  </a:lnTo>
                  <a:lnTo>
                    <a:pt x="0" y="0"/>
                  </a:lnTo>
                  <a:close/>
                </a:path>
              </a:pathLst>
            </a:custGeom>
            <a:blipFill>
              <a:blip r:embed="rId5"/>
              <a:stretch>
                <a:fillRect t="-1926" b="-1928"/>
              </a:stretch>
            </a:blipFill>
          </p:spPr>
          <p:txBody>
            <a:bodyPr/>
            <a:lstStyle/>
            <a:p>
              <a:endParaRPr lang="en-US" sz="1200"/>
            </a:p>
          </p:txBody>
        </p:sp>
      </p:grpSp>
      <p:grpSp>
        <p:nvGrpSpPr>
          <p:cNvPr id="12" name="Group 12"/>
          <p:cNvGrpSpPr/>
          <p:nvPr/>
        </p:nvGrpSpPr>
        <p:grpSpPr>
          <a:xfrm>
            <a:off x="254001" y="2513607"/>
            <a:ext cx="3143027" cy="1517179"/>
            <a:chOff x="0" y="0"/>
            <a:chExt cx="6286055" cy="3034359"/>
          </a:xfrm>
        </p:grpSpPr>
        <p:sp>
          <p:nvSpPr>
            <p:cNvPr id="13" name="Freeform 13" descr="A blue and orange rectangular sign with white text  AI-generated content may be incorrect."/>
            <p:cNvSpPr/>
            <p:nvPr/>
          </p:nvSpPr>
          <p:spPr>
            <a:xfrm>
              <a:off x="0" y="0"/>
              <a:ext cx="6285992" cy="3034411"/>
            </a:xfrm>
            <a:custGeom>
              <a:avLst/>
              <a:gdLst/>
              <a:ahLst/>
              <a:cxnLst/>
              <a:rect l="l" t="t" r="r" b="b"/>
              <a:pathLst>
                <a:path w="6285992" h="3034411">
                  <a:moveTo>
                    <a:pt x="0" y="0"/>
                  </a:moveTo>
                  <a:lnTo>
                    <a:pt x="6285992" y="0"/>
                  </a:lnTo>
                  <a:lnTo>
                    <a:pt x="6285992" y="3034411"/>
                  </a:lnTo>
                  <a:lnTo>
                    <a:pt x="0" y="3034411"/>
                  </a:lnTo>
                  <a:lnTo>
                    <a:pt x="0" y="0"/>
                  </a:lnTo>
                  <a:close/>
                </a:path>
              </a:pathLst>
            </a:custGeom>
            <a:blipFill>
              <a:blip r:embed="rId6"/>
              <a:stretch>
                <a:fillRect b="1"/>
              </a:stretch>
            </a:blipFill>
          </p:spPr>
          <p:txBody>
            <a:bodyPr/>
            <a:lstStyle/>
            <a:p>
              <a:endParaRPr lang="en-US" sz="1200"/>
            </a:p>
          </p:txBody>
        </p:sp>
      </p:grpSp>
      <p:grpSp>
        <p:nvGrpSpPr>
          <p:cNvPr id="14" name="Group 14"/>
          <p:cNvGrpSpPr/>
          <p:nvPr/>
        </p:nvGrpSpPr>
        <p:grpSpPr>
          <a:xfrm>
            <a:off x="6813291" y="308139"/>
            <a:ext cx="5181600" cy="4086061"/>
            <a:chOff x="0" y="0"/>
            <a:chExt cx="10363200" cy="8172123"/>
          </a:xfrm>
        </p:grpSpPr>
        <p:sp>
          <p:nvSpPr>
            <p:cNvPr id="15" name="Freeform 15" descr="A screenshot of a medical information  AI-generated content may be incorrect."/>
            <p:cNvSpPr/>
            <p:nvPr/>
          </p:nvSpPr>
          <p:spPr>
            <a:xfrm>
              <a:off x="0" y="0"/>
              <a:ext cx="10363200" cy="8172069"/>
            </a:xfrm>
            <a:custGeom>
              <a:avLst/>
              <a:gdLst/>
              <a:ahLst/>
              <a:cxnLst/>
              <a:rect l="l" t="t" r="r" b="b"/>
              <a:pathLst>
                <a:path w="10363200" h="8172069">
                  <a:moveTo>
                    <a:pt x="0" y="0"/>
                  </a:moveTo>
                  <a:lnTo>
                    <a:pt x="10363200" y="0"/>
                  </a:lnTo>
                  <a:lnTo>
                    <a:pt x="10363200" y="8172069"/>
                  </a:lnTo>
                  <a:lnTo>
                    <a:pt x="0" y="8172069"/>
                  </a:lnTo>
                  <a:lnTo>
                    <a:pt x="0" y="0"/>
                  </a:lnTo>
                  <a:close/>
                </a:path>
              </a:pathLst>
            </a:custGeom>
            <a:blipFill>
              <a:blip r:embed="rId7"/>
              <a:stretch>
                <a:fillRect/>
              </a:stretch>
            </a:blipFill>
          </p:spPr>
          <p:txBody>
            <a:bodyPr/>
            <a:lstStyle/>
            <a:p>
              <a:endParaRPr lang="en-US" sz="1200"/>
            </a:p>
          </p:txBody>
        </p:sp>
      </p:grpSp>
      <p:grpSp>
        <p:nvGrpSpPr>
          <p:cNvPr id="16" name="Group 16"/>
          <p:cNvGrpSpPr/>
          <p:nvPr/>
        </p:nvGrpSpPr>
        <p:grpSpPr>
          <a:xfrm>
            <a:off x="2932925" y="4125457"/>
            <a:ext cx="3567517" cy="1662499"/>
            <a:chOff x="0" y="0"/>
            <a:chExt cx="7135033" cy="3324999"/>
          </a:xfrm>
        </p:grpSpPr>
        <p:sp>
          <p:nvSpPr>
            <p:cNvPr id="17" name="Freeform 17" descr="A close up of text  AI-generated content may be incorrect."/>
            <p:cNvSpPr/>
            <p:nvPr/>
          </p:nvSpPr>
          <p:spPr>
            <a:xfrm>
              <a:off x="0" y="0"/>
              <a:ext cx="7135061" cy="3324987"/>
            </a:xfrm>
            <a:custGeom>
              <a:avLst/>
              <a:gdLst/>
              <a:ahLst/>
              <a:cxnLst/>
              <a:rect l="l" t="t" r="r" b="b"/>
              <a:pathLst>
                <a:path w="7135061" h="3324987">
                  <a:moveTo>
                    <a:pt x="0" y="0"/>
                  </a:moveTo>
                  <a:lnTo>
                    <a:pt x="7135061" y="0"/>
                  </a:lnTo>
                  <a:lnTo>
                    <a:pt x="7135061" y="3324987"/>
                  </a:lnTo>
                  <a:lnTo>
                    <a:pt x="0" y="3324987"/>
                  </a:lnTo>
                  <a:lnTo>
                    <a:pt x="0" y="0"/>
                  </a:lnTo>
                  <a:close/>
                </a:path>
              </a:pathLst>
            </a:custGeom>
            <a:blipFill>
              <a:blip r:embed="rId8"/>
              <a:stretch>
                <a:fillRect t="-2105" b="-2105"/>
              </a:stretch>
            </a:blipFill>
          </p:spPr>
          <p:txBody>
            <a:bodyPr/>
            <a:lstStyle/>
            <a:p>
              <a:endParaRPr lang="en-US" sz="1200"/>
            </a:p>
          </p:txBody>
        </p:sp>
      </p:grpSp>
      <p:grpSp>
        <p:nvGrpSpPr>
          <p:cNvPr id="18" name="Group 18"/>
          <p:cNvGrpSpPr/>
          <p:nvPr/>
        </p:nvGrpSpPr>
        <p:grpSpPr>
          <a:xfrm>
            <a:off x="0" y="6604000"/>
            <a:ext cx="12192000" cy="279400"/>
            <a:chOff x="0" y="0"/>
            <a:chExt cx="24384000" cy="558800"/>
          </a:xfrm>
        </p:grpSpPr>
        <p:sp>
          <p:nvSpPr>
            <p:cNvPr id="19" name="Freeform 19"/>
            <p:cNvSpPr/>
            <p:nvPr/>
          </p:nvSpPr>
          <p:spPr>
            <a:xfrm>
              <a:off x="0" y="0"/>
              <a:ext cx="24384000" cy="558800"/>
            </a:xfrm>
            <a:custGeom>
              <a:avLst/>
              <a:gdLst/>
              <a:ahLst/>
              <a:cxnLst/>
              <a:rect l="l" t="t" r="r" b="b"/>
              <a:pathLst>
                <a:path w="24384000" h="558800">
                  <a:moveTo>
                    <a:pt x="0" y="0"/>
                  </a:moveTo>
                  <a:lnTo>
                    <a:pt x="24384000" y="0"/>
                  </a:lnTo>
                  <a:lnTo>
                    <a:pt x="24384000" y="558800"/>
                  </a:lnTo>
                  <a:lnTo>
                    <a:pt x="0" y="558800"/>
                  </a:lnTo>
                  <a:close/>
                </a:path>
              </a:pathLst>
            </a:custGeom>
            <a:solidFill>
              <a:srgbClr val="F8E9DA"/>
            </a:solidFill>
          </p:spPr>
          <p:txBody>
            <a:bodyPr/>
            <a:lstStyle/>
            <a:p>
              <a:endParaRPr lang="en-US" sz="1200"/>
            </a:p>
          </p:txBody>
        </p:sp>
      </p:grpSp>
      <p:grpSp>
        <p:nvGrpSpPr>
          <p:cNvPr id="20" name="Group 20"/>
          <p:cNvGrpSpPr/>
          <p:nvPr/>
        </p:nvGrpSpPr>
        <p:grpSpPr>
          <a:xfrm>
            <a:off x="0" y="6584950"/>
            <a:ext cx="12192000" cy="298450"/>
            <a:chOff x="0" y="0"/>
            <a:chExt cx="24384000" cy="596900"/>
          </a:xfrm>
        </p:grpSpPr>
        <p:sp>
          <p:nvSpPr>
            <p:cNvPr id="21" name="Freeform 21"/>
            <p:cNvSpPr/>
            <p:nvPr/>
          </p:nvSpPr>
          <p:spPr>
            <a:xfrm>
              <a:off x="0" y="0"/>
              <a:ext cx="24384000" cy="596900"/>
            </a:xfrm>
            <a:custGeom>
              <a:avLst/>
              <a:gdLst/>
              <a:ahLst/>
              <a:cxnLst/>
              <a:rect l="l" t="t" r="r" b="b"/>
              <a:pathLst>
                <a:path w="24384000" h="596900">
                  <a:moveTo>
                    <a:pt x="0" y="0"/>
                  </a:moveTo>
                  <a:lnTo>
                    <a:pt x="24384000" y="0"/>
                  </a:lnTo>
                  <a:lnTo>
                    <a:pt x="24384000" y="596900"/>
                  </a:lnTo>
                  <a:lnTo>
                    <a:pt x="0" y="596900"/>
                  </a:lnTo>
                  <a:close/>
                </a:path>
              </a:pathLst>
            </a:custGeom>
            <a:solidFill>
              <a:srgbClr val="000000">
                <a:alpha val="0"/>
              </a:srgbClr>
            </a:solidFill>
          </p:spPr>
          <p:txBody>
            <a:bodyPr/>
            <a:lstStyle/>
            <a:p>
              <a:endParaRPr lang="en-US" sz="1200"/>
            </a:p>
          </p:txBody>
        </p:sp>
        <p:sp>
          <p:nvSpPr>
            <p:cNvPr id="22" name="TextBox 22"/>
            <p:cNvSpPr txBox="1"/>
            <p:nvPr/>
          </p:nvSpPr>
          <p:spPr>
            <a:xfrm>
              <a:off x="0" y="-38100"/>
              <a:ext cx="24384000" cy="635000"/>
            </a:xfrm>
            <a:prstGeom prst="rect">
              <a:avLst/>
            </a:prstGeom>
          </p:spPr>
          <p:txBody>
            <a:bodyPr lIns="0" tIns="0" rIns="0" bIns="0" rtlCol="0" anchor="ctr"/>
            <a:lstStyle/>
            <a:p>
              <a:pPr algn="ctr">
                <a:lnSpc>
                  <a:spcPts val="1440"/>
                </a:lnSpc>
              </a:pPr>
              <a:r>
                <a:rPr lang="en-US" sz="1200">
                  <a:solidFill>
                    <a:srgbClr val="FFFFFF"/>
                  </a:solidFill>
                  <a:latin typeface="Calibri (MS)"/>
                  <a:ea typeface="Calibri (MS)"/>
                  <a:cs typeface="Calibri (MS)"/>
                  <a:sym typeface="Calibri (MS)"/>
                </a:rPr>
                <a:t>v</a:t>
              </a:r>
            </a:p>
          </p:txBody>
        </p:sp>
      </p:grpSp>
      <p:grpSp>
        <p:nvGrpSpPr>
          <p:cNvPr id="23" name="Group 23"/>
          <p:cNvGrpSpPr/>
          <p:nvPr/>
        </p:nvGrpSpPr>
        <p:grpSpPr>
          <a:xfrm>
            <a:off x="6940291" y="4233333"/>
            <a:ext cx="4927600" cy="1176867"/>
            <a:chOff x="0" y="0"/>
            <a:chExt cx="9855200" cy="2353733"/>
          </a:xfrm>
        </p:grpSpPr>
        <p:sp>
          <p:nvSpPr>
            <p:cNvPr id="24" name="Freeform 24" descr="A close-up of a button  AI-generated content may be incorrect."/>
            <p:cNvSpPr/>
            <p:nvPr/>
          </p:nvSpPr>
          <p:spPr>
            <a:xfrm>
              <a:off x="0" y="0"/>
              <a:ext cx="9855200" cy="2353691"/>
            </a:xfrm>
            <a:custGeom>
              <a:avLst/>
              <a:gdLst/>
              <a:ahLst/>
              <a:cxnLst/>
              <a:rect l="l" t="t" r="r" b="b"/>
              <a:pathLst>
                <a:path w="9855200" h="2353691">
                  <a:moveTo>
                    <a:pt x="0" y="0"/>
                  </a:moveTo>
                  <a:lnTo>
                    <a:pt x="9855200" y="0"/>
                  </a:lnTo>
                  <a:lnTo>
                    <a:pt x="9855200" y="2353691"/>
                  </a:lnTo>
                  <a:lnTo>
                    <a:pt x="0" y="2353691"/>
                  </a:lnTo>
                  <a:lnTo>
                    <a:pt x="0" y="0"/>
                  </a:lnTo>
                  <a:close/>
                </a:path>
              </a:pathLst>
            </a:custGeom>
            <a:blipFill>
              <a:blip r:embed="rId9"/>
              <a:stretch>
                <a:fillRect t="-91" b="-93"/>
              </a:stretch>
            </a:blipFill>
          </p:spPr>
          <p:txBody>
            <a:bodyPr/>
            <a:lstStyle/>
            <a:p>
              <a:endParaRPr lang="en-US" sz="1200"/>
            </a:p>
          </p:txBody>
        </p:sp>
      </p:grpSp>
      <p:sp>
        <p:nvSpPr>
          <p:cNvPr id="25" name="TextBox 25"/>
          <p:cNvSpPr txBox="1"/>
          <p:nvPr/>
        </p:nvSpPr>
        <p:spPr>
          <a:xfrm>
            <a:off x="3133887" y="6208785"/>
            <a:ext cx="3048000" cy="252570"/>
          </a:xfrm>
          <a:prstGeom prst="rect">
            <a:avLst/>
          </a:prstGeom>
        </p:spPr>
        <p:txBody>
          <a:bodyPr lIns="0" tIns="0" rIns="0" bIns="0" rtlCol="0" anchor="t">
            <a:spAutoFit/>
          </a:bodyPr>
          <a:lstStyle/>
          <a:p>
            <a:pPr>
              <a:lnSpc>
                <a:spcPts val="2080"/>
              </a:lnSpc>
            </a:pPr>
            <a:r>
              <a:rPr lang="en-US" sz="1733" b="1">
                <a:solidFill>
                  <a:srgbClr val="023B64"/>
                </a:solidFill>
                <a:latin typeface="Poppins Bold"/>
                <a:ea typeface="Poppins Bold"/>
                <a:cs typeface="Poppins Bold"/>
                <a:sym typeface="Poppins Bold"/>
              </a:rPr>
              <a:t>or call 888.343.2340</a:t>
            </a:r>
          </a:p>
        </p:txBody>
      </p:sp>
      <p:sp>
        <p:nvSpPr>
          <p:cNvPr id="26" name="Freeform 26"/>
          <p:cNvSpPr/>
          <p:nvPr/>
        </p:nvSpPr>
        <p:spPr>
          <a:xfrm>
            <a:off x="69253" y="3797664"/>
            <a:ext cx="3131147" cy="2806337"/>
          </a:xfrm>
          <a:custGeom>
            <a:avLst/>
            <a:gdLst/>
            <a:ahLst/>
            <a:cxnLst/>
            <a:rect l="l" t="t" r="r" b="b"/>
            <a:pathLst>
              <a:path w="4696721" h="4209505">
                <a:moveTo>
                  <a:pt x="0" y="0"/>
                </a:moveTo>
                <a:lnTo>
                  <a:pt x="4696721" y="0"/>
                </a:lnTo>
                <a:lnTo>
                  <a:pt x="4696721" y="4209505"/>
                </a:lnTo>
                <a:lnTo>
                  <a:pt x="0" y="4209505"/>
                </a:lnTo>
                <a:lnTo>
                  <a:pt x="0" y="0"/>
                </a:lnTo>
                <a:close/>
              </a:path>
            </a:pathLst>
          </a:custGeom>
          <a:blipFill>
            <a:blip r:embed="rId10">
              <a:extLst>
                <a:ext uri="{96DAC541-7B7A-43D3-8B79-37D633B846F1}">
                  <asvg:svgBlip xmlns:asvg="http://schemas.microsoft.com/office/drawing/2016/SVG/main" r:embed="rId11"/>
                </a:ext>
              </a:extLst>
            </a:blip>
            <a:stretch>
              <a:fillRect t="2" b="-11576"/>
            </a:stretch>
          </a:blipFill>
        </p:spPr>
        <p:txBody>
          <a:bodyPr/>
          <a:lstStyle/>
          <a:p>
            <a:endParaRPr lang="en-US" sz="1200"/>
          </a:p>
        </p:txBody>
      </p:sp>
      <p:sp>
        <p:nvSpPr>
          <p:cNvPr id="27" name="Freeform 27"/>
          <p:cNvSpPr/>
          <p:nvPr/>
        </p:nvSpPr>
        <p:spPr>
          <a:xfrm>
            <a:off x="2981012" y="507975"/>
            <a:ext cx="3248963" cy="569027"/>
          </a:xfrm>
          <a:custGeom>
            <a:avLst/>
            <a:gdLst/>
            <a:ahLst/>
            <a:cxnLst/>
            <a:rect l="l" t="t" r="r" b="b"/>
            <a:pathLst>
              <a:path w="4873444" h="853541">
                <a:moveTo>
                  <a:pt x="0" y="0"/>
                </a:moveTo>
                <a:lnTo>
                  <a:pt x="4873444" y="0"/>
                </a:lnTo>
                <a:lnTo>
                  <a:pt x="4873444" y="853541"/>
                </a:lnTo>
                <a:lnTo>
                  <a:pt x="0" y="853541"/>
                </a:lnTo>
                <a:lnTo>
                  <a:pt x="0" y="0"/>
                </a:lnTo>
                <a:close/>
              </a:path>
            </a:pathLst>
          </a:custGeom>
          <a:blipFill>
            <a:blip r:embed="rId12"/>
            <a:stretch>
              <a:fillRect/>
            </a:stretch>
          </a:blipFill>
        </p:spPr>
        <p:txBody>
          <a:bodyPr/>
          <a:lstStyle/>
          <a:p>
            <a:endParaRPr lang="en-US" sz="1200"/>
          </a:p>
        </p:txBody>
      </p:sp>
      <p:sp>
        <p:nvSpPr>
          <p:cNvPr id="28" name="TextBox 28"/>
          <p:cNvSpPr txBox="1"/>
          <p:nvPr/>
        </p:nvSpPr>
        <p:spPr>
          <a:xfrm>
            <a:off x="3160321" y="5807881"/>
            <a:ext cx="3744331" cy="346249"/>
          </a:xfrm>
          <a:prstGeom prst="rect">
            <a:avLst/>
          </a:prstGeom>
        </p:spPr>
        <p:txBody>
          <a:bodyPr lIns="0" tIns="0" rIns="0" bIns="0" rtlCol="0" anchor="t">
            <a:spAutoFit/>
          </a:bodyPr>
          <a:lstStyle/>
          <a:p>
            <a:pPr>
              <a:lnSpc>
                <a:spcPts val="2719"/>
              </a:lnSpc>
            </a:pPr>
            <a:r>
              <a:rPr lang="en-US" sz="2265" b="1" u="sng">
                <a:solidFill>
                  <a:srgbClr val="013B64"/>
                </a:solidFill>
                <a:latin typeface="Poppins Bold"/>
                <a:ea typeface="Poppins Bold"/>
                <a:cs typeface="Poppins Bold"/>
                <a:sym typeface="Poppins Bold"/>
                <a:hlinkClick r:id="rId13" tooltip="https://spotpet.link/bsjcorp"/>
              </a:rPr>
              <a:t>spotpet.link/bsjcorp</a:t>
            </a:r>
          </a:p>
        </p:txBody>
      </p:sp>
      <p:sp>
        <p:nvSpPr>
          <p:cNvPr id="29" name="TextBox 29"/>
          <p:cNvSpPr txBox="1"/>
          <p:nvPr/>
        </p:nvSpPr>
        <p:spPr>
          <a:xfrm>
            <a:off x="54137" y="6604000"/>
            <a:ext cx="12083727" cy="256480"/>
          </a:xfrm>
          <a:prstGeom prst="rect">
            <a:avLst/>
          </a:prstGeom>
        </p:spPr>
        <p:txBody>
          <a:bodyPr lIns="0" tIns="0" rIns="0" bIns="0" rtlCol="0" anchor="t">
            <a:spAutoFit/>
          </a:bodyPr>
          <a:lstStyle/>
          <a:p>
            <a:pPr algn="ctr">
              <a:lnSpc>
                <a:spcPts val="533"/>
              </a:lnSpc>
            </a:pPr>
            <a:r>
              <a:rPr lang="en-US" sz="533">
                <a:solidFill>
                  <a:srgbClr val="013B64"/>
                </a:solidFill>
                <a:latin typeface="Poppins"/>
                <a:ea typeface="Poppins"/>
                <a:cs typeface="Poppins"/>
                <a:sym typeface="Poppins"/>
              </a:rPr>
              <a:t>β “</a:t>
            </a:r>
            <a:r>
              <a:rPr lang="en-US" sz="533" b="1">
                <a:solidFill>
                  <a:srgbClr val="013B64"/>
                </a:solidFill>
                <a:latin typeface="Poppins Bold"/>
                <a:ea typeface="Poppins Bold"/>
                <a:cs typeface="Poppins Bold"/>
                <a:sym typeface="Poppins Bold"/>
              </a:rPr>
              <a:t>Pet Insurance Statistics 2024” Forbes Advisor, Jan 3, 2024. *Includes a 10% employee discount on every pet, plus an additional 10% multi-pet discount on all pets after the first. Employee discount not available in HI or TN.</a:t>
            </a:r>
          </a:p>
          <a:p>
            <a:pPr algn="ctr">
              <a:lnSpc>
                <a:spcPts val="533"/>
              </a:lnSpc>
            </a:pPr>
            <a:r>
              <a:rPr lang="en-US" sz="533" b="1">
                <a:solidFill>
                  <a:srgbClr val="013B64"/>
                </a:solidFill>
                <a:latin typeface="Poppins Bold"/>
                <a:ea typeface="Poppins Bold"/>
                <a:cs typeface="Poppins Bold"/>
                <a:sym typeface="Poppins Bold"/>
              </a:rPr>
              <a:t>∞ Eligibility is open to all. Based on total combined Spot Perks discounts applied to avg. vendor cart value. See spotpet.com/perks-terms. For all terms visit https://spotpet.com/sample-policy. Insurance plans are underwritten by either Independence American Insurance Company (NAIC #26581)</a:t>
            </a:r>
          </a:p>
          <a:p>
            <a:pPr algn="ctr">
              <a:lnSpc>
                <a:spcPts val="533"/>
              </a:lnSpc>
            </a:pPr>
            <a:r>
              <a:rPr lang="en-US" sz="533" b="1">
                <a:solidFill>
                  <a:srgbClr val="013B64"/>
                </a:solidFill>
                <a:latin typeface="Poppins Bold"/>
                <a:ea typeface="Poppins Bold"/>
                <a:cs typeface="Poppins Bold"/>
                <a:sym typeface="Poppins Bold"/>
              </a:rPr>
              <a:t>or United States Fire Insurance Company (NAIC #21113), and are produced by Spot Pet Insurance Services, LLC. (NPN # 19246385, CA License #6000188) Premiums are based on and may increase or decrease due to the age of your pet, the species or breed of your pet, and your home address.</a:t>
            </a:r>
          </a:p>
          <a:p>
            <a:pPr>
              <a:lnSpc>
                <a:spcPts val="533"/>
              </a:lnSpc>
            </a:pPr>
            <a:endParaRPr lang="en-US" sz="533" b="1">
              <a:solidFill>
                <a:srgbClr val="013B64"/>
              </a:solidFill>
              <a:latin typeface="Poppins Bold"/>
              <a:ea typeface="Poppins Bold"/>
              <a:cs typeface="Poppins Bold"/>
              <a:sym typeface="Poppins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176463" y="365125"/>
            <a:ext cx="10515600" cy="1325563"/>
          </a:xfrm>
        </p:spPr>
        <p:txBody>
          <a:bodyPr/>
          <a:lstStyle/>
          <a:p>
            <a:r>
              <a:rPr lang="en-US" dirty="0"/>
              <a:t>Additional Benefits</a:t>
            </a:r>
          </a:p>
        </p:txBody>
      </p:sp>
      <p:sp>
        <p:nvSpPr>
          <p:cNvPr id="4" name="Content Placeholder 2">
            <a:extLst>
              <a:ext uri="{FF2B5EF4-FFF2-40B4-BE49-F238E27FC236}">
                <a16:creationId xmlns:a16="http://schemas.microsoft.com/office/drawing/2014/main" id="{81DCED69-A502-C8F5-787A-62D8DF8DD987}"/>
              </a:ext>
            </a:extLst>
          </p:cNvPr>
          <p:cNvSpPr>
            <a:spLocks noGrp="1"/>
          </p:cNvSpPr>
          <p:nvPr>
            <p:ph idx="1"/>
          </p:nvPr>
        </p:nvSpPr>
        <p:spPr>
          <a:xfrm>
            <a:off x="343039" y="1837655"/>
            <a:ext cx="5370095" cy="4924091"/>
          </a:xfrm>
        </p:spPr>
        <p:txBody>
          <a:bodyPr>
            <a:normAutofit/>
          </a:bodyPr>
          <a:lstStyle/>
          <a:p>
            <a:pPr>
              <a:lnSpc>
                <a:spcPct val="150000"/>
              </a:lnSpc>
            </a:pPr>
            <a:r>
              <a:rPr lang="en-US" dirty="0">
                <a:sym typeface="Wingdings" panose="05000000000000000000" pitchFamily="2" charset="2"/>
              </a:rPr>
              <a:t>Retirement Account</a:t>
            </a:r>
          </a:p>
          <a:p>
            <a:pPr>
              <a:lnSpc>
                <a:spcPct val="150000"/>
              </a:lnSpc>
            </a:pPr>
            <a:r>
              <a:rPr lang="en-US" dirty="0">
                <a:sym typeface="Wingdings" panose="05000000000000000000" pitchFamily="2" charset="2"/>
              </a:rPr>
              <a:t>Paid Leave</a:t>
            </a:r>
          </a:p>
          <a:p>
            <a:pPr>
              <a:lnSpc>
                <a:spcPct val="150000"/>
              </a:lnSpc>
            </a:pPr>
            <a:r>
              <a:rPr lang="en-US" dirty="0">
                <a:sym typeface="Wingdings" panose="05000000000000000000" pitchFamily="2" charset="2"/>
              </a:rPr>
              <a:t>Voluntary Time Off</a:t>
            </a:r>
          </a:p>
          <a:p>
            <a:pPr>
              <a:lnSpc>
                <a:spcPct val="150000"/>
              </a:lnSpc>
            </a:pPr>
            <a:r>
              <a:rPr lang="en-US" dirty="0">
                <a:sym typeface="Wingdings" panose="05000000000000000000" pitchFamily="2" charset="2"/>
              </a:rPr>
              <a:t>Tuition Reimbursement</a:t>
            </a:r>
          </a:p>
          <a:p>
            <a:pPr marL="914400" lvl="2" indent="0">
              <a:buNone/>
            </a:pPr>
            <a:endParaRPr lang="en-US" dirty="0">
              <a:sym typeface="Wingdings" panose="05000000000000000000" pitchFamily="2" charset="2"/>
            </a:endParaRPr>
          </a:p>
        </p:txBody>
      </p:sp>
      <p:pic>
        <p:nvPicPr>
          <p:cNvPr id="12290" name="Picture 2" descr="money&quot; Icon - Download for free – Iconduck">
            <a:extLst>
              <a:ext uri="{FF2B5EF4-FFF2-40B4-BE49-F238E27FC236}">
                <a16:creationId xmlns:a16="http://schemas.microsoft.com/office/drawing/2014/main" id="{CEBEABAD-1F6C-F017-84FF-1C1535CC089D}"/>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998368" y="2354178"/>
            <a:ext cx="2963779" cy="296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696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a:xfrm>
            <a:off x="176463" y="365125"/>
            <a:ext cx="10515600" cy="1325563"/>
          </a:xfrm>
        </p:spPr>
        <p:txBody>
          <a:bodyPr/>
          <a:lstStyle/>
          <a:p>
            <a:r>
              <a:rPr lang="en-US" dirty="0"/>
              <a:t>Medicare Insight &amp; Guidance</a:t>
            </a:r>
            <a:br>
              <a:rPr lang="en-US" dirty="0"/>
            </a:br>
            <a:r>
              <a:rPr lang="en-US" sz="1800" dirty="0"/>
              <a:t>M3 Elevate (a division of M3 Insurance)</a:t>
            </a:r>
            <a:endParaRPr lang="en-US" dirty="0"/>
          </a:p>
        </p:txBody>
      </p:sp>
      <p:pic>
        <p:nvPicPr>
          <p:cNvPr id="6" name="Picture 5">
            <a:extLst>
              <a:ext uri="{FF2B5EF4-FFF2-40B4-BE49-F238E27FC236}">
                <a16:creationId xmlns:a16="http://schemas.microsoft.com/office/drawing/2014/main" id="{7028E89D-1083-C9A7-5C8B-E65694D8A397}"/>
              </a:ext>
            </a:extLst>
          </p:cNvPr>
          <p:cNvPicPr>
            <a:picLocks noChangeAspect="1"/>
          </p:cNvPicPr>
          <p:nvPr/>
        </p:nvPicPr>
        <p:blipFill>
          <a:blip r:embed="rId3"/>
          <a:stretch>
            <a:fillRect/>
          </a:stretch>
        </p:blipFill>
        <p:spPr>
          <a:xfrm>
            <a:off x="1834794" y="1820406"/>
            <a:ext cx="8857269" cy="4876669"/>
          </a:xfrm>
          <a:prstGeom prst="rect">
            <a:avLst/>
          </a:prstGeom>
        </p:spPr>
      </p:pic>
      <p:sp>
        <p:nvSpPr>
          <p:cNvPr id="8" name="TextBox 7">
            <a:extLst>
              <a:ext uri="{FF2B5EF4-FFF2-40B4-BE49-F238E27FC236}">
                <a16:creationId xmlns:a16="http://schemas.microsoft.com/office/drawing/2014/main" id="{0B8E8E26-1166-1494-6351-D633CF2A9F76}"/>
              </a:ext>
            </a:extLst>
          </p:cNvPr>
          <p:cNvSpPr txBox="1"/>
          <p:nvPr/>
        </p:nvSpPr>
        <p:spPr>
          <a:xfrm>
            <a:off x="1636054" y="2631260"/>
            <a:ext cx="3798209" cy="1093798"/>
          </a:xfrm>
          <a:prstGeom prst="rect">
            <a:avLst/>
          </a:prstGeom>
          <a:solidFill>
            <a:schemeClr val="bg1"/>
          </a:solidFill>
        </p:spPr>
        <p:txBody>
          <a:bodyPr vert="horz" wrap="square" lIns="91440" tIns="45720" rIns="91440" bIns="45720" rtlCol="0">
            <a:normAutofit/>
          </a:bodyPr>
          <a:lstStyle/>
          <a:p>
            <a:pPr marR="0" algn="ctr" defTabSz="914400" rtl="0" eaLnBrk="1" fontAlgn="auto" latinLnBrk="0" hangingPunct="1">
              <a:spcBef>
                <a:spcPts val="0"/>
              </a:spcBef>
              <a:spcAft>
                <a:spcPts val="600"/>
              </a:spcAft>
              <a:buClr>
                <a:srgbClr val="373C42"/>
              </a:buClr>
              <a:buSzPct val="90000"/>
              <a:tabLst/>
            </a:pPr>
            <a:r>
              <a:rPr lang="en-US" b="1" dirty="0">
                <a:solidFill>
                  <a:srgbClr val="756F6A"/>
                </a:solidFill>
                <a:latin typeface="Calibri" pitchFamily="34" charset="0"/>
              </a:rPr>
              <a:t>Medicare Advantage</a:t>
            </a:r>
            <a:endParaRPr lang="en-US" sz="500" b="1" dirty="0">
              <a:solidFill>
                <a:srgbClr val="756F6A"/>
              </a:solidFill>
              <a:latin typeface="Calibri" pitchFamily="34" charset="0"/>
            </a:endParaRPr>
          </a:p>
          <a:p>
            <a:pPr marR="0" algn="ctr" defTabSz="914400" rtl="0" eaLnBrk="1" fontAlgn="auto" latinLnBrk="0" hangingPunct="1">
              <a:spcBef>
                <a:spcPts val="0"/>
              </a:spcBef>
              <a:spcAft>
                <a:spcPts val="600"/>
              </a:spcAft>
              <a:buClr>
                <a:srgbClr val="373C42"/>
              </a:buClr>
              <a:buSzPct val="90000"/>
              <a:tabLst/>
            </a:pPr>
            <a:r>
              <a:rPr lang="en-US" b="1" dirty="0">
                <a:solidFill>
                  <a:srgbClr val="756F6A"/>
                </a:solidFill>
                <a:latin typeface="Calibri" pitchFamily="34" charset="0"/>
              </a:rPr>
              <a:t>Medicare Supplement Insurance</a:t>
            </a:r>
          </a:p>
          <a:p>
            <a:pPr marR="0" algn="ctr" defTabSz="914400" rtl="0" eaLnBrk="1" fontAlgn="auto" latinLnBrk="0" hangingPunct="1">
              <a:spcBef>
                <a:spcPts val="0"/>
              </a:spcBef>
              <a:spcAft>
                <a:spcPts val="600"/>
              </a:spcAft>
              <a:buClr>
                <a:srgbClr val="373C42"/>
              </a:buClr>
              <a:buSzPct val="90000"/>
              <a:tabLst/>
            </a:pPr>
            <a:r>
              <a:rPr lang="en-US" b="1" dirty="0">
                <a:solidFill>
                  <a:srgbClr val="756F6A"/>
                </a:solidFill>
                <a:latin typeface="Calibri" pitchFamily="34" charset="0"/>
              </a:rPr>
              <a:t>Prescription Drug Plans  </a:t>
            </a:r>
          </a:p>
        </p:txBody>
      </p:sp>
    </p:spTree>
    <p:extLst>
      <p:ext uri="{BB962C8B-B14F-4D97-AF65-F5344CB8AC3E}">
        <p14:creationId xmlns:p14="http://schemas.microsoft.com/office/powerpoint/2010/main" val="1570524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9FBBC44-36CC-0D4A-56A2-2CE2ADA0C3F4}"/>
              </a:ext>
            </a:extLst>
          </p:cNvPr>
          <p:cNvSpPr/>
          <p:nvPr/>
        </p:nvSpPr>
        <p:spPr>
          <a:xfrm>
            <a:off x="-1" y="1"/>
            <a:ext cx="2456597" cy="6858000"/>
          </a:xfrm>
          <a:prstGeom prst="rect">
            <a:avLst/>
          </a:prstGeom>
          <a:solidFill>
            <a:srgbClr val="213A60"/>
          </a:solidFill>
          <a:ln>
            <a:solidFill>
              <a:srgbClr val="016F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E202801-EFBF-28EF-2489-211EB03BE2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58323" y="0"/>
            <a:ext cx="10282507" cy="6857999"/>
          </a:xfrm>
          <a:prstGeom prst="rect">
            <a:avLst/>
          </a:prstGeom>
        </p:spPr>
      </p:pic>
      <p:grpSp>
        <p:nvGrpSpPr>
          <p:cNvPr id="9" name="Group 8">
            <a:extLst>
              <a:ext uri="{FF2B5EF4-FFF2-40B4-BE49-F238E27FC236}">
                <a16:creationId xmlns:a16="http://schemas.microsoft.com/office/drawing/2014/main" id="{C1BF4569-18DE-8B14-E041-B11BD152398B}"/>
              </a:ext>
            </a:extLst>
          </p:cNvPr>
          <p:cNvGrpSpPr/>
          <p:nvPr/>
        </p:nvGrpSpPr>
        <p:grpSpPr>
          <a:xfrm>
            <a:off x="814670" y="3684892"/>
            <a:ext cx="3010895" cy="2811437"/>
            <a:chOff x="528067" y="928045"/>
            <a:chExt cx="3010895" cy="2811437"/>
          </a:xfrm>
        </p:grpSpPr>
        <p:sp>
          <p:nvSpPr>
            <p:cNvPr id="7" name="Oval 6">
              <a:extLst>
                <a:ext uri="{FF2B5EF4-FFF2-40B4-BE49-F238E27FC236}">
                  <a16:creationId xmlns:a16="http://schemas.microsoft.com/office/drawing/2014/main" id="{551CDB85-C837-26FA-0F0C-A0BB113851DA}"/>
                </a:ext>
              </a:extLst>
            </p:cNvPr>
            <p:cNvSpPr/>
            <p:nvPr/>
          </p:nvSpPr>
          <p:spPr>
            <a:xfrm>
              <a:off x="528067" y="928045"/>
              <a:ext cx="3010895" cy="2811437"/>
            </a:xfrm>
            <a:prstGeom prst="ellipse">
              <a:avLst/>
            </a:prstGeom>
            <a:solidFill>
              <a:srgbClr val="756F6A"/>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870139"/>
                  </a:solidFill>
                </a:rPr>
                <a:t>Thank you </a:t>
              </a:r>
            </a:p>
          </p:txBody>
        </p:sp>
        <p:sp>
          <p:nvSpPr>
            <p:cNvPr id="8" name="Oval 7">
              <a:extLst>
                <a:ext uri="{FF2B5EF4-FFF2-40B4-BE49-F238E27FC236}">
                  <a16:creationId xmlns:a16="http://schemas.microsoft.com/office/drawing/2014/main" id="{7D8A2AB7-4B8D-006F-D986-D51B43BC05AC}"/>
                </a:ext>
              </a:extLst>
            </p:cNvPr>
            <p:cNvSpPr/>
            <p:nvPr/>
          </p:nvSpPr>
          <p:spPr>
            <a:xfrm>
              <a:off x="682387" y="1091820"/>
              <a:ext cx="2702257" cy="2483889"/>
            </a:xfrm>
            <a:prstGeom prst="ellipse">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825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FBF001-C0E9-D1B8-ABAE-83D401AF8BE6}"/>
              </a:ext>
            </a:extLst>
          </p:cNvPr>
          <p:cNvSpPr>
            <a:spLocks noGrp="1"/>
          </p:cNvSpPr>
          <p:nvPr>
            <p:ph type="title"/>
          </p:nvPr>
        </p:nvSpPr>
        <p:spPr/>
        <p:txBody>
          <a:bodyPr/>
          <a:lstStyle/>
          <a:p>
            <a:r>
              <a:rPr lang="en-US" dirty="0"/>
              <a:t>Medical Plan Premiums</a:t>
            </a:r>
          </a:p>
        </p:txBody>
      </p:sp>
      <p:graphicFrame>
        <p:nvGraphicFramePr>
          <p:cNvPr id="4" name="Table 3">
            <a:extLst>
              <a:ext uri="{FF2B5EF4-FFF2-40B4-BE49-F238E27FC236}">
                <a16:creationId xmlns:a16="http://schemas.microsoft.com/office/drawing/2014/main" id="{26473B5B-1C64-11C4-52E2-FFB76493F36D}"/>
              </a:ext>
            </a:extLst>
          </p:cNvPr>
          <p:cNvGraphicFramePr>
            <a:graphicFrameLocks noGrp="1"/>
          </p:cNvGraphicFramePr>
          <p:nvPr>
            <p:extLst>
              <p:ext uri="{D42A27DB-BD31-4B8C-83A1-F6EECF244321}">
                <p14:modId xmlns:p14="http://schemas.microsoft.com/office/powerpoint/2010/main" val="2903972455"/>
              </p:ext>
            </p:extLst>
          </p:nvPr>
        </p:nvGraphicFramePr>
        <p:xfrm>
          <a:off x="838200" y="2210326"/>
          <a:ext cx="6794248" cy="3682594"/>
        </p:xfrm>
        <a:graphic>
          <a:graphicData uri="http://schemas.openxmlformats.org/drawingml/2006/table">
            <a:tbl>
              <a:tblPr/>
              <a:tblGrid>
                <a:gridCol w="1698562">
                  <a:extLst>
                    <a:ext uri="{9D8B030D-6E8A-4147-A177-3AD203B41FA5}">
                      <a16:colId xmlns:a16="http://schemas.microsoft.com/office/drawing/2014/main" val="1432747748"/>
                    </a:ext>
                  </a:extLst>
                </a:gridCol>
                <a:gridCol w="1698562">
                  <a:extLst>
                    <a:ext uri="{9D8B030D-6E8A-4147-A177-3AD203B41FA5}">
                      <a16:colId xmlns:a16="http://schemas.microsoft.com/office/drawing/2014/main" val="4112571463"/>
                    </a:ext>
                  </a:extLst>
                </a:gridCol>
                <a:gridCol w="1698562">
                  <a:extLst>
                    <a:ext uri="{9D8B030D-6E8A-4147-A177-3AD203B41FA5}">
                      <a16:colId xmlns:a16="http://schemas.microsoft.com/office/drawing/2014/main" val="3240487973"/>
                    </a:ext>
                  </a:extLst>
                </a:gridCol>
                <a:gridCol w="1698562">
                  <a:extLst>
                    <a:ext uri="{9D8B030D-6E8A-4147-A177-3AD203B41FA5}">
                      <a16:colId xmlns:a16="http://schemas.microsoft.com/office/drawing/2014/main" val="2345229530"/>
                    </a:ext>
                  </a:extLst>
                </a:gridCol>
              </a:tblGrid>
              <a:tr h="482501">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Copay Plan</a:t>
                      </a:r>
                      <a:endParaRPr lang="en-US" sz="1600" kern="1400" dirty="0">
                        <a:ln>
                          <a:noFill/>
                        </a:ln>
                        <a:solidFill>
                          <a:schemeClr val="bg1"/>
                        </a:solidFill>
                        <a:effectLst/>
                        <a:latin typeface="Calibri" panose="020F0502020204030204" pitchFamily="34" charset="0"/>
                      </a:endParaRPr>
                    </a:p>
                  </a:txBody>
                  <a:tcPr marL="31823" marR="31823" marT="31823" marB="318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870139"/>
                    </a:solid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extLst>
                  <a:ext uri="{0D108BD9-81ED-4DB2-BD59-A6C34878D82A}">
                    <a16:rowId xmlns:a16="http://schemas.microsoft.com/office/drawing/2014/main" val="12162843"/>
                  </a:ext>
                </a:extLst>
              </a:tr>
              <a:tr h="857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Hours Worked Prior Quarter</a:t>
                      </a:r>
                      <a:endParaRPr lang="en-US" sz="1600" kern="1400" dirty="0">
                        <a:ln>
                          <a:noFill/>
                        </a:ln>
                        <a:solidFill>
                          <a:schemeClr val="bg1"/>
                        </a:solidFill>
                        <a:effectLst/>
                        <a:latin typeface="Calibri" panose="020F0502020204030204" pitchFamily="34" charset="0"/>
                      </a:endParaRP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6F6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Per Pay Period Rate (Single)</a:t>
                      </a:r>
                      <a:endParaRPr lang="en-US" sz="1600" kern="1400" dirty="0">
                        <a:ln>
                          <a:noFill/>
                        </a:ln>
                        <a:solidFill>
                          <a:schemeClr val="bg1"/>
                        </a:solidFill>
                        <a:effectLst/>
                        <a:latin typeface="Calibri" panose="020F0502020204030204" pitchFamily="34" charset="0"/>
                      </a:endParaRPr>
                    </a:p>
                  </a:txBody>
                  <a:tcPr marL="31823" marR="31823" marT="31823" marB="31823" anchor="ctr">
                    <a:lnL>
                      <a:noFill/>
                    </a:lnL>
                    <a:lnR>
                      <a:noFill/>
                    </a:lnR>
                    <a:lnT>
                      <a:noFill/>
                    </a:lnT>
                    <a:lnB>
                      <a:noFill/>
                    </a:lnB>
                    <a:lnTlToBr w="12700" cmpd="sng">
                      <a:noFill/>
                      <a:prstDash val="solid"/>
                    </a:lnTlToBr>
                    <a:lnBlToTr w="12700" cmpd="sng">
                      <a:noFill/>
                      <a:prstDash val="solid"/>
                    </a:lnBlToTr>
                    <a:solidFill>
                      <a:srgbClr val="756F6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auto" latinLnBrk="0" hangingPunct="1">
                        <a:lnSpc>
                          <a:spcPct val="119000"/>
                        </a:lnSpc>
                        <a:spcBef>
                          <a:spcPts val="0"/>
                        </a:spcBef>
                        <a:spcAft>
                          <a:spcPts val="600"/>
                        </a:spcAft>
                        <a:buClrTx/>
                        <a:buSzTx/>
                        <a:buFontTx/>
                        <a:buNone/>
                        <a:tabLst/>
                        <a:defRPr/>
                      </a:pPr>
                      <a:r>
                        <a:rPr kumimoji="0" lang="en-US" sz="1800" b="1" i="0" u="none" strike="noStrike" kern="1400" cap="none" spc="0" normalizeH="0" baseline="0" noProof="0" dirty="0">
                          <a:ln>
                            <a:noFill/>
                          </a:ln>
                          <a:solidFill>
                            <a:schemeClr val="bg1"/>
                          </a:solidFill>
                          <a:effectLst/>
                          <a:uLnTx/>
                          <a:uFillTx/>
                          <a:latin typeface="Calibri" panose="020F0502020204030204" pitchFamily="34" charset="0"/>
                          <a:ea typeface="+mn-ea"/>
                          <a:cs typeface="+mn-cs"/>
                        </a:rPr>
                        <a:t>Per Pay Period Rate (Single + 1)</a:t>
                      </a:r>
                      <a:endParaRPr kumimoji="0" lang="en-US" sz="1600" b="0" i="0" u="none" strike="noStrike" kern="1400" cap="none" spc="0" normalizeH="0" baseline="0" noProof="0" dirty="0">
                        <a:ln>
                          <a:noFill/>
                        </a:ln>
                        <a:solidFill>
                          <a:schemeClr val="bg1"/>
                        </a:solidFill>
                        <a:effectLst/>
                        <a:uLnTx/>
                        <a:uFillTx/>
                        <a:latin typeface="Calibri" panose="020F0502020204030204" pitchFamily="34" charset="0"/>
                        <a:ea typeface="+mn-ea"/>
                        <a:cs typeface="+mn-cs"/>
                      </a:endParaRPr>
                    </a:p>
                  </a:txBody>
                  <a:tcPr marL="31823" marR="31823" marT="31823" marB="31823" anchor="ctr">
                    <a:lnL>
                      <a:noFill/>
                    </a:lnL>
                    <a:lnR>
                      <a:noFill/>
                    </a:lnR>
                    <a:lnT>
                      <a:noFill/>
                    </a:lnT>
                    <a:lnB>
                      <a:noFill/>
                    </a:lnB>
                    <a:lnTlToBr w="12700" cmpd="sng">
                      <a:noFill/>
                      <a:prstDash val="solid"/>
                    </a:lnTlToBr>
                    <a:lnBlToTr w="12700" cmpd="sng">
                      <a:noFill/>
                      <a:prstDash val="solid"/>
                    </a:lnBlToTr>
                    <a:solidFill>
                      <a:srgbClr val="756F6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auto" latinLnBrk="0" hangingPunct="1">
                        <a:lnSpc>
                          <a:spcPct val="119000"/>
                        </a:lnSpc>
                        <a:spcBef>
                          <a:spcPts val="0"/>
                        </a:spcBef>
                        <a:spcAft>
                          <a:spcPts val="600"/>
                        </a:spcAft>
                        <a:buClrTx/>
                        <a:buSzTx/>
                        <a:buFontTx/>
                        <a:buNone/>
                        <a:tabLst/>
                        <a:defRPr/>
                      </a:pPr>
                      <a:r>
                        <a:rPr kumimoji="0" lang="en-US" sz="1800" b="1" i="0" u="none" strike="noStrike" kern="1400" cap="none" spc="0" normalizeH="0" baseline="0" noProof="0" dirty="0">
                          <a:ln>
                            <a:noFill/>
                          </a:ln>
                          <a:solidFill>
                            <a:schemeClr val="bg1"/>
                          </a:solidFill>
                          <a:effectLst/>
                          <a:uLnTx/>
                          <a:uFillTx/>
                          <a:latin typeface="Calibri" panose="020F0502020204030204" pitchFamily="34" charset="0"/>
                          <a:ea typeface="+mn-ea"/>
                          <a:cs typeface="+mn-cs"/>
                        </a:rPr>
                        <a:t>Per Pay Period Rate (Family)</a:t>
                      </a:r>
                      <a:endParaRPr kumimoji="0" lang="en-US" sz="1600" b="0" i="0" u="none" strike="noStrike" kern="1400" cap="none" spc="0" normalizeH="0" baseline="0" noProof="0" dirty="0">
                        <a:ln>
                          <a:noFill/>
                        </a:ln>
                        <a:solidFill>
                          <a:schemeClr val="bg1"/>
                        </a:solidFill>
                        <a:effectLst/>
                        <a:uLnTx/>
                        <a:uFillTx/>
                        <a:latin typeface="Calibri" panose="020F0502020204030204" pitchFamily="34" charset="0"/>
                        <a:ea typeface="+mn-ea"/>
                        <a:cs typeface="+mn-cs"/>
                      </a:endParaRP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6F6A"/>
                    </a:solidFill>
                  </a:tcPr>
                </a:tc>
                <a:extLst>
                  <a:ext uri="{0D108BD9-81ED-4DB2-BD59-A6C34878D82A}">
                    <a16:rowId xmlns:a16="http://schemas.microsoft.com/office/drawing/2014/main" val="4248406720"/>
                  </a:ext>
                </a:extLst>
              </a:tr>
              <a:tr h="4474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0 – 52</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$438.50</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$833.15</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$1,154.48</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5741081"/>
                  </a:ext>
                </a:extLst>
              </a:tr>
              <a:tr h="482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54 – 58</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$177.59</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$366.59</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$507.97</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6692570"/>
                  </a:ext>
                </a:extLst>
              </a:tr>
              <a:tr h="482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60 – 68</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$140.32</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$299.93</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$415.61</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364174"/>
                  </a:ext>
                </a:extLst>
              </a:tr>
              <a:tr h="482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70 – 78</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$65.78</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$166.63</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$230.90</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3790182"/>
                  </a:ext>
                </a:extLst>
              </a:tr>
              <a:tr h="4474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80 +</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$58.32</a:t>
                      </a:r>
                    </a:p>
                  </a:txBody>
                  <a:tcPr marL="31823" marR="31823" marT="31823" marB="3182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$153.30</a:t>
                      </a:r>
                    </a:p>
                  </a:txBody>
                  <a:tcPr marL="31823" marR="31823" marT="31823" marB="3182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$212.42</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8493609"/>
                  </a:ext>
                </a:extLst>
              </a:tr>
            </a:tbl>
          </a:graphicData>
        </a:graphic>
      </p:graphicFrame>
      <p:pic>
        <p:nvPicPr>
          <p:cNvPr id="4098" name="Picture 2" descr="Green dollar icon - Free green dollar icons">
            <a:extLst>
              <a:ext uri="{FF2B5EF4-FFF2-40B4-BE49-F238E27FC236}">
                <a16:creationId xmlns:a16="http://schemas.microsoft.com/office/drawing/2014/main" id="{21E6192A-BAAD-73D3-F396-E777EF14B5E7}"/>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5890" y="2387090"/>
            <a:ext cx="2876299" cy="287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2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109DC-65F6-238E-605A-0A8C8A26A87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D78F55-9C3C-60A8-1286-602CD37F8FBA}"/>
              </a:ext>
            </a:extLst>
          </p:cNvPr>
          <p:cNvSpPr>
            <a:spLocks noGrp="1"/>
          </p:cNvSpPr>
          <p:nvPr>
            <p:ph type="title"/>
          </p:nvPr>
        </p:nvSpPr>
        <p:spPr>
          <a:xfrm>
            <a:off x="106680" y="365125"/>
            <a:ext cx="10515600" cy="1325563"/>
          </a:xfrm>
        </p:spPr>
        <p:txBody>
          <a:bodyPr>
            <a:normAutofit/>
          </a:bodyPr>
          <a:lstStyle/>
          <a:p>
            <a:r>
              <a:rPr lang="en-US" sz="4000" dirty="0"/>
              <a:t>Medical Plan Option 2: HDHP </a:t>
            </a:r>
          </a:p>
        </p:txBody>
      </p:sp>
      <p:sp>
        <p:nvSpPr>
          <p:cNvPr id="10" name="Footer Placeholder 4">
            <a:extLst>
              <a:ext uri="{FF2B5EF4-FFF2-40B4-BE49-F238E27FC236}">
                <a16:creationId xmlns:a16="http://schemas.microsoft.com/office/drawing/2014/main" id="{B00B5087-5BDC-C197-7363-DB955C3022C5}"/>
              </a:ext>
            </a:extLst>
          </p:cNvPr>
          <p:cNvSpPr>
            <a:spLocks noGrp="1"/>
          </p:cNvSpPr>
          <p:nvPr>
            <p:ph type="ftr" sz="quarter" idx="11"/>
          </p:nvPr>
        </p:nvSpPr>
        <p:spPr bwMode="auto">
          <a:xfrm>
            <a:off x="8183506" y="17795"/>
            <a:ext cx="4008494"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12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gn="r">
              <a:lnSpc>
                <a:spcPct val="100000"/>
              </a:lnSpc>
              <a:spcBef>
                <a:spcPct val="0"/>
              </a:spcBef>
              <a:buFontTx/>
              <a:buNone/>
            </a:pPr>
            <a:r>
              <a:rPr lang="en-US" altLang="en-US" sz="1000" i="1" dirty="0">
                <a:latin typeface="+mj-lt"/>
              </a:rPr>
              <a:t>Please refer to SPDs for a detailed outline of coverage.  This is a brief summary, and certain limitations may apply based on individual situations.  </a:t>
            </a:r>
          </a:p>
        </p:txBody>
      </p:sp>
      <p:graphicFrame>
        <p:nvGraphicFramePr>
          <p:cNvPr id="15" name="Table 14">
            <a:extLst>
              <a:ext uri="{FF2B5EF4-FFF2-40B4-BE49-F238E27FC236}">
                <a16:creationId xmlns:a16="http://schemas.microsoft.com/office/drawing/2014/main" id="{434D0BDA-60D0-28B0-8BBB-242272E97AA3}"/>
              </a:ext>
            </a:extLst>
          </p:cNvPr>
          <p:cNvGraphicFramePr>
            <a:graphicFrameLocks noGrp="1"/>
          </p:cNvGraphicFramePr>
          <p:nvPr>
            <p:extLst>
              <p:ext uri="{D42A27DB-BD31-4B8C-83A1-F6EECF244321}">
                <p14:modId xmlns:p14="http://schemas.microsoft.com/office/powerpoint/2010/main" val="2965987844"/>
              </p:ext>
            </p:extLst>
          </p:nvPr>
        </p:nvGraphicFramePr>
        <p:xfrm>
          <a:off x="313811" y="1875155"/>
          <a:ext cx="9297549" cy="4886960"/>
        </p:xfrm>
        <a:graphic>
          <a:graphicData uri="http://schemas.openxmlformats.org/drawingml/2006/table">
            <a:tbl>
              <a:tblPr firstRow="1" bandRow="1">
                <a:tableStyleId>{5C22544A-7EE6-4342-B048-85BDC9FD1C3A}</a:tableStyleId>
              </a:tblPr>
              <a:tblGrid>
                <a:gridCol w="3099183">
                  <a:extLst>
                    <a:ext uri="{9D8B030D-6E8A-4147-A177-3AD203B41FA5}">
                      <a16:colId xmlns:a16="http://schemas.microsoft.com/office/drawing/2014/main" val="727937302"/>
                    </a:ext>
                  </a:extLst>
                </a:gridCol>
                <a:gridCol w="3099183">
                  <a:extLst>
                    <a:ext uri="{9D8B030D-6E8A-4147-A177-3AD203B41FA5}">
                      <a16:colId xmlns:a16="http://schemas.microsoft.com/office/drawing/2014/main" val="548609087"/>
                    </a:ext>
                  </a:extLst>
                </a:gridCol>
                <a:gridCol w="3099183">
                  <a:extLst>
                    <a:ext uri="{9D8B030D-6E8A-4147-A177-3AD203B41FA5}">
                      <a16:colId xmlns:a16="http://schemas.microsoft.com/office/drawing/2014/main" val="3381569553"/>
                    </a:ext>
                  </a:extLst>
                </a:gridCol>
              </a:tblGrid>
              <a:tr h="370840">
                <a:tc>
                  <a:txBody>
                    <a:bodyPr/>
                    <a:lstStyle/>
                    <a:p>
                      <a:r>
                        <a:rPr lang="en-US" dirty="0"/>
                        <a:t>Copay Plan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870139"/>
                    </a:solidFill>
                  </a:tcPr>
                </a:tc>
                <a:tc>
                  <a:txBody>
                    <a:bodyPr/>
                    <a:lstStyle/>
                    <a:p>
                      <a:pPr algn="ctr"/>
                      <a:r>
                        <a:rPr lang="en-US" dirty="0"/>
                        <a:t>In-Network Benefits</a:t>
                      </a:r>
                    </a:p>
                  </a:txBody>
                  <a:tcPr>
                    <a:lnT w="12700" cap="flat" cmpd="sng" algn="ctr">
                      <a:solidFill>
                        <a:schemeClr val="tx1"/>
                      </a:solidFill>
                      <a:prstDash val="solid"/>
                      <a:round/>
                      <a:headEnd type="none" w="med" len="med"/>
                      <a:tailEnd type="none" w="med" len="med"/>
                    </a:lnT>
                    <a:solidFill>
                      <a:srgbClr val="870139"/>
                    </a:solidFill>
                  </a:tcPr>
                </a:tc>
                <a:tc>
                  <a:txBody>
                    <a:bodyPr/>
                    <a:lstStyle/>
                    <a:p>
                      <a:pPr algn="ctr"/>
                      <a:r>
                        <a:rPr lang="en-US" dirty="0"/>
                        <a:t>Out-of-Network Benefits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70139"/>
                    </a:solidFill>
                  </a:tcPr>
                </a:tc>
                <a:extLst>
                  <a:ext uri="{0D108BD9-81ED-4DB2-BD59-A6C34878D82A}">
                    <a16:rowId xmlns:a16="http://schemas.microsoft.com/office/drawing/2014/main" val="2131640391"/>
                  </a:ext>
                </a:extLst>
              </a:tr>
              <a:tr h="370840">
                <a:tc>
                  <a:txBody>
                    <a:bodyPr/>
                    <a:lstStyle/>
                    <a:p>
                      <a:r>
                        <a:rPr lang="en-US" dirty="0"/>
                        <a:t>Deductible</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$2,000</a:t>
                      </a:r>
                    </a:p>
                    <a:p>
                      <a:pPr algn="ctr"/>
                      <a:r>
                        <a:rPr lang="en-US" b="0" dirty="0">
                          <a:solidFill>
                            <a:schemeClr val="tx1"/>
                          </a:solidFill>
                        </a:rPr>
                        <a:t>$4,000</a:t>
                      </a:r>
                    </a:p>
                  </a:txBody>
                  <a:tcPr>
                    <a:solidFill>
                      <a:schemeClr val="bg1">
                        <a:lumMod val="85000"/>
                      </a:schemeClr>
                    </a:solidFill>
                  </a:tcPr>
                </a:tc>
                <a:tc>
                  <a:txBody>
                    <a:bodyPr/>
                    <a:lstStyle/>
                    <a:p>
                      <a:pPr algn="ctr"/>
                      <a:r>
                        <a:rPr lang="en-US" b="0" dirty="0">
                          <a:solidFill>
                            <a:schemeClr val="tx1"/>
                          </a:solidFill>
                        </a:rPr>
                        <a:t>$4,000</a:t>
                      </a:r>
                    </a:p>
                    <a:p>
                      <a:pPr algn="ctr"/>
                      <a:r>
                        <a:rPr lang="en-US" b="0" dirty="0">
                          <a:solidFill>
                            <a:schemeClr val="tx1"/>
                          </a:solidFill>
                        </a:rPr>
                        <a:t>$8,000</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4194764725"/>
                  </a:ext>
                </a:extLst>
              </a:tr>
              <a:tr h="370840">
                <a:tc>
                  <a:txBody>
                    <a:bodyPr/>
                    <a:lstStyle/>
                    <a:p>
                      <a:r>
                        <a:rPr lang="en-US" dirty="0"/>
                        <a:t>Coinsurance</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80%</a:t>
                      </a:r>
                    </a:p>
                  </a:txBody>
                  <a:tcPr>
                    <a:solidFill>
                      <a:schemeClr val="bg1"/>
                    </a:solidFill>
                  </a:tcPr>
                </a:tc>
                <a:tc>
                  <a:txBody>
                    <a:bodyPr/>
                    <a:lstStyle/>
                    <a:p>
                      <a:pPr algn="ctr"/>
                      <a:r>
                        <a:rPr lang="en-US" b="0" dirty="0">
                          <a:solidFill>
                            <a:schemeClr val="tx1"/>
                          </a:solidFill>
                        </a:rPr>
                        <a:t>50%</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616590829"/>
                  </a:ext>
                </a:extLst>
              </a:tr>
              <a:tr h="370840">
                <a:tc>
                  <a:txBody>
                    <a:bodyPr/>
                    <a:lstStyle/>
                    <a:p>
                      <a:r>
                        <a:rPr lang="en-US" dirty="0"/>
                        <a:t>Out of Pocket Maximum*</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$4,000</a:t>
                      </a:r>
                    </a:p>
                    <a:p>
                      <a:pPr algn="ctr"/>
                      <a:r>
                        <a:rPr lang="en-US" b="0" dirty="0">
                          <a:solidFill>
                            <a:schemeClr val="tx1"/>
                          </a:solidFill>
                        </a:rPr>
                        <a:t>$8,000</a:t>
                      </a:r>
                    </a:p>
                  </a:txBody>
                  <a:tcPr>
                    <a:solidFill>
                      <a:schemeClr val="bg1">
                        <a:lumMod val="85000"/>
                      </a:schemeClr>
                    </a:solidFill>
                  </a:tcPr>
                </a:tc>
                <a:tc>
                  <a:txBody>
                    <a:bodyPr/>
                    <a:lstStyle/>
                    <a:p>
                      <a:pPr algn="ctr"/>
                      <a:r>
                        <a:rPr lang="en-US" b="0" dirty="0">
                          <a:solidFill>
                            <a:schemeClr val="tx1"/>
                          </a:solidFill>
                        </a:rPr>
                        <a:t>$8,000</a:t>
                      </a:r>
                    </a:p>
                    <a:p>
                      <a:pPr algn="ctr"/>
                      <a:r>
                        <a:rPr lang="en-US" b="0" dirty="0">
                          <a:solidFill>
                            <a:schemeClr val="tx1"/>
                          </a:solidFill>
                        </a:rPr>
                        <a:t>$16,000</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913597005"/>
                  </a:ext>
                </a:extLst>
              </a:tr>
              <a:tr h="370840">
                <a:tc>
                  <a:txBody>
                    <a:bodyPr/>
                    <a:lstStyle/>
                    <a:p>
                      <a:r>
                        <a:rPr lang="en-US" dirty="0"/>
                        <a:t>Hosp/Surg/Lab/X-Ray</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Deductible/Coinsurance</a:t>
                      </a:r>
                    </a:p>
                  </a:txBody>
                  <a:tcPr>
                    <a:solidFill>
                      <a:schemeClr val="bg1"/>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640937908"/>
                  </a:ext>
                </a:extLst>
              </a:tr>
              <a:tr h="370840">
                <a:tc>
                  <a:txBody>
                    <a:bodyPr/>
                    <a:lstStyle/>
                    <a:p>
                      <a:r>
                        <a:rPr lang="en-US" dirty="0"/>
                        <a:t>Preventive Exams</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Covered 100%</a:t>
                      </a:r>
                    </a:p>
                  </a:txBody>
                  <a:tcPr>
                    <a:solidFill>
                      <a:schemeClr val="bg1">
                        <a:lumMod val="85000"/>
                      </a:schemeClr>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931382616"/>
                  </a:ext>
                </a:extLst>
              </a:tr>
              <a:tr h="370840">
                <a:tc>
                  <a:txBody>
                    <a:bodyPr/>
                    <a:lstStyle/>
                    <a:p>
                      <a:r>
                        <a:rPr lang="en-US" dirty="0"/>
                        <a:t>PCP Visits</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Deductible &amp; Coinsurance</a:t>
                      </a:r>
                    </a:p>
                  </a:txBody>
                  <a:tcPr>
                    <a:solidFill>
                      <a:schemeClr val="bg1"/>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67947749"/>
                  </a:ext>
                </a:extLst>
              </a:tr>
              <a:tr h="370840">
                <a:tc>
                  <a:txBody>
                    <a:bodyPr/>
                    <a:lstStyle/>
                    <a:p>
                      <a:r>
                        <a:rPr lang="en-US" dirty="0"/>
                        <a:t>Specialist Visit</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b="0" dirty="0">
                          <a:solidFill>
                            <a:schemeClr val="tx1"/>
                          </a:solidFill>
                        </a:rPr>
                        <a:t>Deductible &amp; Coinsurance</a:t>
                      </a:r>
                    </a:p>
                  </a:txBody>
                  <a:tcPr>
                    <a:solidFill>
                      <a:schemeClr val="bg1">
                        <a:lumMod val="85000"/>
                      </a:schemeClr>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2017691451"/>
                  </a:ext>
                </a:extLst>
              </a:tr>
              <a:tr h="370840">
                <a:tc>
                  <a:txBody>
                    <a:bodyPr/>
                    <a:lstStyle/>
                    <a:p>
                      <a:r>
                        <a:rPr lang="en-US" dirty="0"/>
                        <a:t>Urgent Care</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b="0" dirty="0">
                          <a:solidFill>
                            <a:schemeClr val="tx1"/>
                          </a:solidFill>
                        </a:rPr>
                        <a:t>Deductible &amp; Coinsurance</a:t>
                      </a:r>
                    </a:p>
                  </a:txBody>
                  <a:tcPr>
                    <a:solidFill>
                      <a:schemeClr val="bg1"/>
                    </a:solidFill>
                  </a:tcPr>
                </a:tc>
                <a:tc>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642644197"/>
                  </a:ext>
                </a:extLst>
              </a:tr>
              <a:tr h="370840">
                <a:tc>
                  <a:txBody>
                    <a:bodyPr/>
                    <a:lstStyle/>
                    <a:p>
                      <a:r>
                        <a:rPr lang="en-US" dirty="0"/>
                        <a:t>Emergency Room</a:t>
                      </a:r>
                    </a:p>
                  </a:txBody>
                  <a:tcPr>
                    <a:lnL w="12700" cap="flat" cmpd="sng" algn="ctr">
                      <a:solidFill>
                        <a:schemeClr val="tx1"/>
                      </a:solidFill>
                      <a:prstDash val="solid"/>
                      <a:round/>
                      <a:headEnd type="none" w="med" len="med"/>
                      <a:tailEnd type="none" w="med" len="med"/>
                    </a:lnL>
                    <a:solidFill>
                      <a:schemeClr val="bg1">
                        <a:lumMod val="85000"/>
                      </a:schemeClr>
                    </a:solidFill>
                  </a:tcPr>
                </a:tc>
                <a:tc gridSpan="2">
                  <a:txBody>
                    <a:bodyPr/>
                    <a:lstStyle/>
                    <a:p>
                      <a:pPr algn="ctr"/>
                      <a:r>
                        <a:rPr lang="en-US" b="0" dirty="0">
                          <a:solidFill>
                            <a:schemeClr val="tx1"/>
                          </a:solidFill>
                        </a:rPr>
                        <a:t>Deductible &amp; Coinsurance</a:t>
                      </a:r>
                    </a:p>
                  </a:txBody>
                  <a:tcPr>
                    <a:lnR w="12700" cap="flat" cmpd="sng" algn="ctr">
                      <a:solidFill>
                        <a:schemeClr val="tx1"/>
                      </a:solidFill>
                      <a:prstDash val="solid"/>
                      <a:round/>
                      <a:headEnd type="none" w="med" len="med"/>
                      <a:tailEnd type="none" w="med" len="med"/>
                    </a:lnR>
                    <a:solidFill>
                      <a:schemeClr val="bg1">
                        <a:lumMod val="85000"/>
                      </a:schemeClr>
                    </a:solidFill>
                  </a:tcPr>
                </a:tc>
                <a:tc hMerge="1">
                  <a:txBody>
                    <a:bodyPr/>
                    <a:lstStyle/>
                    <a:p>
                      <a:pPr algn="ctr"/>
                      <a:endParaRPr lang="en-US" b="0" dirty="0">
                        <a:solidFill>
                          <a:schemeClr val="tx1"/>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274881498"/>
                  </a:ext>
                </a:extLst>
              </a:tr>
              <a:tr h="370840">
                <a:tc>
                  <a:txBody>
                    <a:bodyPr/>
                    <a:lstStyle/>
                    <a:p>
                      <a:r>
                        <a:rPr lang="en-US" dirty="0"/>
                        <a:t>Prescription Drugs</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Deductible, then $10 / $35 / $60 / $200</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Deductible &amp; Coinsurance</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59699"/>
                  </a:ext>
                </a:extLst>
              </a:tr>
            </a:tbl>
          </a:graphicData>
        </a:graphic>
      </p:graphicFrame>
      <p:pic>
        <p:nvPicPr>
          <p:cNvPr id="3074" name="Picture 2" descr="Plan - Free healthcare and medical icons">
            <a:extLst>
              <a:ext uri="{FF2B5EF4-FFF2-40B4-BE49-F238E27FC236}">
                <a16:creationId xmlns:a16="http://schemas.microsoft.com/office/drawing/2014/main" id="{3796B630-6F66-5BB7-0955-C9F3101AC5D8}"/>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7753" y="3324214"/>
            <a:ext cx="1607418" cy="16074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gents | WPS">
            <a:extLst>
              <a:ext uri="{FF2B5EF4-FFF2-40B4-BE49-F238E27FC236}">
                <a16:creationId xmlns:a16="http://schemas.microsoft.com/office/drawing/2014/main" id="{3BDBE3BF-688E-EF90-2D49-5CAFE9318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479" y="5292877"/>
            <a:ext cx="1997710" cy="111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029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35A9-E412-FFA4-250B-5DBE7829AB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5B11BA8-892F-162B-1B2B-257B78A59035}"/>
              </a:ext>
            </a:extLst>
          </p:cNvPr>
          <p:cNvSpPr>
            <a:spLocks noGrp="1"/>
          </p:cNvSpPr>
          <p:nvPr>
            <p:ph type="title"/>
          </p:nvPr>
        </p:nvSpPr>
        <p:spPr/>
        <p:txBody>
          <a:bodyPr/>
          <a:lstStyle/>
          <a:p>
            <a:r>
              <a:rPr lang="en-US" dirty="0"/>
              <a:t>Medical Plan Premiums</a:t>
            </a:r>
          </a:p>
        </p:txBody>
      </p:sp>
      <p:graphicFrame>
        <p:nvGraphicFramePr>
          <p:cNvPr id="4" name="Table 3">
            <a:extLst>
              <a:ext uri="{FF2B5EF4-FFF2-40B4-BE49-F238E27FC236}">
                <a16:creationId xmlns:a16="http://schemas.microsoft.com/office/drawing/2014/main" id="{52435B75-842E-7906-8C76-9C1487310F18}"/>
              </a:ext>
            </a:extLst>
          </p:cNvPr>
          <p:cNvGraphicFramePr>
            <a:graphicFrameLocks noGrp="1"/>
          </p:cNvGraphicFramePr>
          <p:nvPr>
            <p:extLst>
              <p:ext uri="{D42A27DB-BD31-4B8C-83A1-F6EECF244321}">
                <p14:modId xmlns:p14="http://schemas.microsoft.com/office/powerpoint/2010/main" val="3178281941"/>
              </p:ext>
            </p:extLst>
          </p:nvPr>
        </p:nvGraphicFramePr>
        <p:xfrm>
          <a:off x="838200" y="2210326"/>
          <a:ext cx="6794248" cy="3682594"/>
        </p:xfrm>
        <a:graphic>
          <a:graphicData uri="http://schemas.openxmlformats.org/drawingml/2006/table">
            <a:tbl>
              <a:tblPr/>
              <a:tblGrid>
                <a:gridCol w="1698562">
                  <a:extLst>
                    <a:ext uri="{9D8B030D-6E8A-4147-A177-3AD203B41FA5}">
                      <a16:colId xmlns:a16="http://schemas.microsoft.com/office/drawing/2014/main" val="1432747748"/>
                    </a:ext>
                  </a:extLst>
                </a:gridCol>
                <a:gridCol w="1698562">
                  <a:extLst>
                    <a:ext uri="{9D8B030D-6E8A-4147-A177-3AD203B41FA5}">
                      <a16:colId xmlns:a16="http://schemas.microsoft.com/office/drawing/2014/main" val="4112571463"/>
                    </a:ext>
                  </a:extLst>
                </a:gridCol>
                <a:gridCol w="1698562">
                  <a:extLst>
                    <a:ext uri="{9D8B030D-6E8A-4147-A177-3AD203B41FA5}">
                      <a16:colId xmlns:a16="http://schemas.microsoft.com/office/drawing/2014/main" val="3240487973"/>
                    </a:ext>
                  </a:extLst>
                </a:gridCol>
                <a:gridCol w="1698562">
                  <a:extLst>
                    <a:ext uri="{9D8B030D-6E8A-4147-A177-3AD203B41FA5}">
                      <a16:colId xmlns:a16="http://schemas.microsoft.com/office/drawing/2014/main" val="2345229530"/>
                    </a:ext>
                  </a:extLst>
                </a:gridCol>
              </a:tblGrid>
              <a:tr h="482501">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High Deductible Health Plan</a:t>
                      </a:r>
                      <a:endParaRPr lang="en-US" sz="1600" kern="1400" dirty="0">
                        <a:ln>
                          <a:noFill/>
                        </a:ln>
                        <a:solidFill>
                          <a:schemeClr val="bg1"/>
                        </a:solidFill>
                        <a:effectLst/>
                        <a:latin typeface="Calibri" panose="020F0502020204030204" pitchFamily="34" charset="0"/>
                      </a:endParaRPr>
                    </a:p>
                  </a:txBody>
                  <a:tcPr marL="31823" marR="31823" marT="31823" marB="318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870139"/>
                    </a:solid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tc hMerge="1">
                  <a:txBody>
                    <a:bodyPr/>
                    <a:lstStyle/>
                    <a:p>
                      <a:pPr marR="0" indent="0" algn="ctr" rtl="0">
                        <a:lnSpc>
                          <a:spcPct val="119000"/>
                        </a:lnSpc>
                        <a:spcBef>
                          <a:spcPts val="0"/>
                        </a:spcBef>
                        <a:spcAft>
                          <a:spcPts val="600"/>
                        </a:spcAft>
                      </a:pPr>
                      <a:endParaRPr lang="en-US" sz="900" kern="1400">
                        <a:ln>
                          <a:noFill/>
                        </a:ln>
                        <a:solidFill>
                          <a:srgbClr val="000000"/>
                        </a:solidFill>
                        <a:effectLst/>
                        <a:latin typeface="Calibri" panose="020F0502020204030204" pitchFamily="34" charset="0"/>
                      </a:endParaRPr>
                    </a:p>
                  </a:txBody>
                  <a:tcPr marL="31823" marR="31823" marT="31823" marB="31823">
                    <a:lnL>
                      <a:noFill/>
                    </a:lnL>
                    <a:lnR>
                      <a:noFill/>
                    </a:lnR>
                    <a:lnT>
                      <a:noFill/>
                    </a:lnT>
                    <a:lnB>
                      <a:noFill/>
                    </a:lnB>
                    <a:noFill/>
                  </a:tcPr>
                </a:tc>
                <a:extLst>
                  <a:ext uri="{0D108BD9-81ED-4DB2-BD59-A6C34878D82A}">
                    <a16:rowId xmlns:a16="http://schemas.microsoft.com/office/drawing/2014/main" val="12162843"/>
                  </a:ext>
                </a:extLst>
              </a:tr>
              <a:tr h="857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Hours Worked Prior Quarter</a:t>
                      </a:r>
                      <a:endParaRPr lang="en-US" sz="1600" kern="1400" dirty="0">
                        <a:ln>
                          <a:noFill/>
                        </a:ln>
                        <a:solidFill>
                          <a:schemeClr val="bg1"/>
                        </a:solidFill>
                        <a:effectLst/>
                        <a:latin typeface="Calibri" panose="020F0502020204030204" pitchFamily="34" charset="0"/>
                      </a:endParaRP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6F6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b="1" kern="1400" dirty="0">
                          <a:ln>
                            <a:noFill/>
                          </a:ln>
                          <a:solidFill>
                            <a:schemeClr val="bg1"/>
                          </a:solidFill>
                          <a:effectLst/>
                          <a:latin typeface="Calibri" panose="020F0502020204030204" pitchFamily="34" charset="0"/>
                        </a:rPr>
                        <a:t>Per Pay Period Rate (Single)</a:t>
                      </a:r>
                      <a:endParaRPr lang="en-US" sz="1600" kern="1400" dirty="0">
                        <a:ln>
                          <a:noFill/>
                        </a:ln>
                        <a:solidFill>
                          <a:schemeClr val="bg1"/>
                        </a:solidFill>
                        <a:effectLst/>
                        <a:latin typeface="Calibri" panose="020F0502020204030204" pitchFamily="34" charset="0"/>
                      </a:endParaRPr>
                    </a:p>
                  </a:txBody>
                  <a:tcPr marL="31823" marR="31823" marT="31823" marB="31823" anchor="ctr">
                    <a:lnL>
                      <a:noFill/>
                    </a:lnL>
                    <a:lnR>
                      <a:noFill/>
                    </a:lnR>
                    <a:lnT>
                      <a:noFill/>
                    </a:lnT>
                    <a:lnB>
                      <a:noFill/>
                    </a:lnB>
                    <a:lnTlToBr w="12700" cmpd="sng">
                      <a:noFill/>
                      <a:prstDash val="solid"/>
                    </a:lnTlToBr>
                    <a:lnBlToTr w="12700" cmpd="sng">
                      <a:noFill/>
                      <a:prstDash val="solid"/>
                    </a:lnBlToTr>
                    <a:solidFill>
                      <a:srgbClr val="756F6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auto" latinLnBrk="0" hangingPunct="1">
                        <a:lnSpc>
                          <a:spcPct val="119000"/>
                        </a:lnSpc>
                        <a:spcBef>
                          <a:spcPts val="0"/>
                        </a:spcBef>
                        <a:spcAft>
                          <a:spcPts val="600"/>
                        </a:spcAft>
                        <a:buClrTx/>
                        <a:buSzTx/>
                        <a:buFontTx/>
                        <a:buNone/>
                        <a:tabLst/>
                        <a:defRPr/>
                      </a:pPr>
                      <a:r>
                        <a:rPr kumimoji="0" lang="en-US" sz="1800" b="1" i="0" u="none" strike="noStrike" kern="1400" cap="none" spc="0" normalizeH="0" baseline="0" noProof="0" dirty="0">
                          <a:ln>
                            <a:noFill/>
                          </a:ln>
                          <a:solidFill>
                            <a:schemeClr val="bg1"/>
                          </a:solidFill>
                          <a:effectLst/>
                          <a:uLnTx/>
                          <a:uFillTx/>
                          <a:latin typeface="Calibri" panose="020F0502020204030204" pitchFamily="34" charset="0"/>
                          <a:ea typeface="+mn-ea"/>
                          <a:cs typeface="+mn-cs"/>
                        </a:rPr>
                        <a:t>Per Pay Period Rate (Single + 1)</a:t>
                      </a:r>
                      <a:endParaRPr kumimoji="0" lang="en-US" sz="1600" b="0" i="0" u="none" strike="noStrike" kern="1400" cap="none" spc="0" normalizeH="0" baseline="0" noProof="0" dirty="0">
                        <a:ln>
                          <a:noFill/>
                        </a:ln>
                        <a:solidFill>
                          <a:schemeClr val="bg1"/>
                        </a:solidFill>
                        <a:effectLst/>
                        <a:uLnTx/>
                        <a:uFillTx/>
                        <a:latin typeface="Calibri" panose="020F0502020204030204" pitchFamily="34" charset="0"/>
                        <a:ea typeface="+mn-ea"/>
                        <a:cs typeface="+mn-cs"/>
                      </a:endParaRPr>
                    </a:p>
                  </a:txBody>
                  <a:tcPr marL="31823" marR="31823" marT="31823" marB="31823" anchor="ctr">
                    <a:lnL>
                      <a:noFill/>
                    </a:lnL>
                    <a:lnR>
                      <a:noFill/>
                    </a:lnR>
                    <a:lnT>
                      <a:noFill/>
                    </a:lnT>
                    <a:lnB>
                      <a:noFill/>
                    </a:lnB>
                    <a:lnTlToBr w="12700" cmpd="sng">
                      <a:noFill/>
                      <a:prstDash val="solid"/>
                    </a:lnTlToBr>
                    <a:lnBlToTr w="12700" cmpd="sng">
                      <a:noFill/>
                      <a:prstDash val="solid"/>
                    </a:lnBlToTr>
                    <a:solidFill>
                      <a:srgbClr val="756F6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auto" latinLnBrk="0" hangingPunct="1">
                        <a:lnSpc>
                          <a:spcPct val="119000"/>
                        </a:lnSpc>
                        <a:spcBef>
                          <a:spcPts val="0"/>
                        </a:spcBef>
                        <a:spcAft>
                          <a:spcPts val="600"/>
                        </a:spcAft>
                        <a:buClrTx/>
                        <a:buSzTx/>
                        <a:buFontTx/>
                        <a:buNone/>
                        <a:tabLst/>
                        <a:defRPr/>
                      </a:pPr>
                      <a:r>
                        <a:rPr kumimoji="0" lang="en-US" sz="1800" b="1" i="0" u="none" strike="noStrike" kern="1400" cap="none" spc="0" normalizeH="0" baseline="0" noProof="0" dirty="0">
                          <a:ln>
                            <a:noFill/>
                          </a:ln>
                          <a:solidFill>
                            <a:schemeClr val="bg1"/>
                          </a:solidFill>
                          <a:effectLst/>
                          <a:uLnTx/>
                          <a:uFillTx/>
                          <a:latin typeface="Calibri" panose="020F0502020204030204" pitchFamily="34" charset="0"/>
                          <a:ea typeface="+mn-ea"/>
                          <a:cs typeface="+mn-cs"/>
                        </a:rPr>
                        <a:t>Per Pay Period Rate (Family)</a:t>
                      </a:r>
                      <a:endParaRPr kumimoji="0" lang="en-US" sz="1600" b="0" i="0" u="none" strike="noStrike" kern="1400" cap="none" spc="0" normalizeH="0" baseline="0" noProof="0" dirty="0">
                        <a:ln>
                          <a:noFill/>
                        </a:ln>
                        <a:solidFill>
                          <a:schemeClr val="bg1"/>
                        </a:solidFill>
                        <a:effectLst/>
                        <a:uLnTx/>
                        <a:uFillTx/>
                        <a:latin typeface="Calibri" panose="020F0502020204030204" pitchFamily="34" charset="0"/>
                        <a:ea typeface="+mn-ea"/>
                        <a:cs typeface="+mn-cs"/>
                      </a:endParaRP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6F6A"/>
                    </a:solidFill>
                  </a:tcPr>
                </a:tc>
                <a:extLst>
                  <a:ext uri="{0D108BD9-81ED-4DB2-BD59-A6C34878D82A}">
                    <a16:rowId xmlns:a16="http://schemas.microsoft.com/office/drawing/2014/main" val="4248406720"/>
                  </a:ext>
                </a:extLst>
              </a:tr>
              <a:tr h="4474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dirty="0">
                          <a:ln>
                            <a:noFill/>
                          </a:ln>
                          <a:solidFill>
                            <a:schemeClr val="tx1"/>
                          </a:solidFill>
                          <a:effectLst/>
                          <a:latin typeface="Calibri" panose="020F0502020204030204" pitchFamily="34" charset="0"/>
                        </a:rPr>
                        <a:t>0 – 52</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$392.32</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$745.41</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$1,036.62</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5741081"/>
                  </a:ext>
                </a:extLst>
              </a:tr>
              <a:tr h="482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54 – 58</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$158.89</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$327.98</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$456.11</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6692570"/>
                  </a:ext>
                </a:extLst>
              </a:tr>
              <a:tr h="482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60 – 68</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$125.54</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$268.35</a:t>
                      </a:r>
                    </a:p>
                  </a:txBody>
                  <a:tcPr marL="31823" marR="31823" marT="31823" marB="31823"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$373.18</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364174"/>
                  </a:ext>
                </a:extLst>
              </a:tr>
              <a:tr h="482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70 – 78</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$58.85</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$149.08</a:t>
                      </a:r>
                    </a:p>
                  </a:txBody>
                  <a:tcPr marL="31823" marR="31823" marT="31823" marB="31823"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$207.32</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3790182"/>
                  </a:ext>
                </a:extLst>
              </a:tr>
              <a:tr h="4474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80 +</a:t>
                      </a:r>
                    </a:p>
                  </a:txBody>
                  <a:tcPr marL="31823" marR="31823" marT="31823" marB="31823"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$52.18</a:t>
                      </a:r>
                    </a:p>
                  </a:txBody>
                  <a:tcPr marL="31823" marR="31823" marT="31823" marB="3182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$137.16</a:t>
                      </a:r>
                    </a:p>
                  </a:txBody>
                  <a:tcPr marL="31823" marR="31823" marT="31823" marB="3182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$190.74</a:t>
                      </a:r>
                    </a:p>
                  </a:txBody>
                  <a:tcPr marL="31823" marR="31823" marT="31823" marB="31823"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8493609"/>
                  </a:ext>
                </a:extLst>
              </a:tr>
            </a:tbl>
          </a:graphicData>
        </a:graphic>
      </p:graphicFrame>
      <p:pic>
        <p:nvPicPr>
          <p:cNvPr id="4098" name="Picture 2" descr="Green dollar icon - Free green dollar icons">
            <a:extLst>
              <a:ext uri="{FF2B5EF4-FFF2-40B4-BE49-F238E27FC236}">
                <a16:creationId xmlns:a16="http://schemas.microsoft.com/office/drawing/2014/main" id="{71507C3F-1D3A-1B2C-6996-0938E71783E3}"/>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5890" y="2387090"/>
            <a:ext cx="2876299" cy="287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910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253F-8999-8409-CA47-C5B138881B78}"/>
              </a:ext>
            </a:extLst>
          </p:cNvPr>
          <p:cNvSpPr>
            <a:spLocks noGrp="1"/>
          </p:cNvSpPr>
          <p:nvPr>
            <p:ph type="ctrTitle"/>
          </p:nvPr>
        </p:nvSpPr>
        <p:spPr>
          <a:xfrm>
            <a:off x="526890" y="2677885"/>
            <a:ext cx="7060453" cy="1858912"/>
          </a:xfrm>
        </p:spPr>
        <p:txBody>
          <a:bodyPr/>
          <a:lstStyle/>
          <a:p>
            <a:r>
              <a:rPr lang="en-US" dirty="0">
                <a:solidFill>
                  <a:srgbClr val="042789"/>
                </a:solidFill>
              </a:rPr>
              <a:t>Employee Group Health Benefits</a:t>
            </a:r>
          </a:p>
        </p:txBody>
      </p:sp>
    </p:spTree>
    <p:extLst>
      <p:ext uri="{BB962C8B-B14F-4D97-AF65-F5344CB8AC3E}">
        <p14:creationId xmlns:p14="http://schemas.microsoft.com/office/powerpoint/2010/main" val="2157454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25567F-509E-F074-EABC-C7EB333BAF6F}"/>
              </a:ext>
            </a:extLst>
          </p:cNvPr>
          <p:cNvSpPr>
            <a:spLocks noGrp="1"/>
          </p:cNvSpPr>
          <p:nvPr>
            <p:ph type="sldNum" sz="quarter" idx="11"/>
          </p:nvPr>
        </p:nvSpPr>
        <p:spPr>
          <a:xfrm>
            <a:off x="526891" y="6308373"/>
            <a:ext cx="266324" cy="2887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13F2D-763E-4FA7-AA2D-3F7456ADA4C8}" type="slidenum">
              <a:rPr kumimoji="0" lang="en-US" sz="800" b="1" i="0" u="none" strike="noStrike" kern="1200" cap="none" spc="0" normalizeH="0" baseline="0" noProof="0" smtClean="0">
                <a:ln>
                  <a:noFill/>
                </a:ln>
                <a:solidFill>
                  <a:srgbClr val="042789"/>
                </a:solidFill>
                <a:effectLst/>
                <a:uLnTx/>
                <a:uFillTx/>
                <a:latin typeface="Avenir Next LT Pro"/>
                <a:ea typeface="+mn-ea"/>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1" i="0" u="none" strike="noStrike" kern="1200" cap="none" spc="0" normalizeH="0" baseline="0" noProof="0">
              <a:ln>
                <a:noFill/>
              </a:ln>
              <a:solidFill>
                <a:srgbClr val="042789"/>
              </a:solidFill>
              <a:effectLst/>
              <a:uLnTx/>
              <a:uFillTx/>
              <a:latin typeface="Avenir Next LT Pro"/>
              <a:ea typeface="+mn-ea"/>
            </a:endParaRPr>
          </a:p>
        </p:txBody>
      </p:sp>
      <p:sp>
        <p:nvSpPr>
          <p:cNvPr id="5" name="Title 4">
            <a:extLst>
              <a:ext uri="{FF2B5EF4-FFF2-40B4-BE49-F238E27FC236}">
                <a16:creationId xmlns:a16="http://schemas.microsoft.com/office/drawing/2014/main" id="{9594595F-B572-151A-1A78-46D244D4B4DC}"/>
              </a:ext>
            </a:extLst>
          </p:cNvPr>
          <p:cNvSpPr>
            <a:spLocks noGrp="1"/>
          </p:cNvSpPr>
          <p:nvPr>
            <p:ph type="title"/>
          </p:nvPr>
        </p:nvSpPr>
        <p:spPr>
          <a:xfrm>
            <a:off x="729129" y="480460"/>
            <a:ext cx="10733742" cy="850425"/>
          </a:xfrm>
        </p:spPr>
        <p:txBody>
          <a:bodyPr/>
          <a:lstStyle/>
          <a:p>
            <a:r>
              <a:rPr lang="en-US" dirty="0"/>
              <a:t>WPS Statewide Network</a:t>
            </a:r>
          </a:p>
        </p:txBody>
      </p:sp>
      <p:sp>
        <p:nvSpPr>
          <p:cNvPr id="6" name="Content Placeholder 2">
            <a:extLst>
              <a:ext uri="{FF2B5EF4-FFF2-40B4-BE49-F238E27FC236}">
                <a16:creationId xmlns:a16="http://schemas.microsoft.com/office/drawing/2014/main" id="{7FAD50CF-5614-A63B-8121-C9482ADDC1C6}"/>
              </a:ext>
            </a:extLst>
          </p:cNvPr>
          <p:cNvSpPr txBox="1">
            <a:spLocks/>
          </p:cNvSpPr>
          <p:nvPr/>
        </p:nvSpPr>
        <p:spPr>
          <a:xfrm>
            <a:off x="729128" y="1378334"/>
            <a:ext cx="8727387" cy="64251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2">
                  <a:extLst>
                    <a:ext uri="{96DAC541-7B7A-43D3-8B79-37D633B846F1}">
                      <asvg:svgBlip xmlns:asvg="http://schemas.microsoft.com/office/drawing/2016/SVG/main" r:embed="rId3"/>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venir Next LT Pro" panose="020B05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venir Next LT Pro"/>
                <a:ea typeface="+mn-ea"/>
                <a:cs typeface="+mn-cs"/>
              </a:rPr>
              <a:t>In Wisconsin</a:t>
            </a:r>
            <a:r>
              <a:rPr kumimoji="0" lang="en-US" sz="1600" b="0" i="1" u="none" strike="noStrike" kern="1200" cap="none" spc="0" normalizeH="0" baseline="0" noProof="0" dirty="0">
                <a:ln>
                  <a:noFill/>
                </a:ln>
                <a:solidFill>
                  <a:prstClr val="black"/>
                </a:solidFill>
                <a:effectLst/>
                <a:uLnTx/>
                <a:uFillTx/>
                <a:latin typeface="Avenir Next LT Pro"/>
                <a:ea typeface="+mn-ea"/>
                <a:cs typeface="+mn-cs"/>
              </a:rPr>
              <a:t>: </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Convenient access to more than 65,000+ doctors and practitioners</a:t>
            </a:r>
            <a:br>
              <a:rPr kumimoji="0" lang="en-US" sz="1600" b="0" i="0" u="none" strike="noStrike" kern="1200" cap="none" spc="0" normalizeH="0" baseline="0" noProof="0" dirty="0">
                <a:ln>
                  <a:noFill/>
                </a:ln>
                <a:solidFill>
                  <a:prstClr val="black"/>
                </a:solidFill>
                <a:effectLst/>
                <a:uLnTx/>
                <a:uFillTx/>
                <a:latin typeface="Avenir Next LT Pro"/>
                <a:ea typeface="+mn-ea"/>
                <a:cs typeface="+mn-cs"/>
              </a:rPr>
            </a:b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and 200+ hospitals and surgery centers throughout the state.</a:t>
            </a:r>
          </a:p>
          <a:p>
            <a:pPr marL="0" marR="0" lvl="0" indent="0" algn="l" defTabSz="914400" rtl="0" eaLnBrk="1" fontAlgn="auto" latinLnBrk="0" hangingPunct="1">
              <a:lnSpc>
                <a:spcPct val="100000"/>
              </a:lnSpc>
              <a:spcBef>
                <a:spcPts val="1000"/>
              </a:spcBef>
              <a:spcAft>
                <a:spcPts val="0"/>
              </a:spcAft>
              <a:buClrTx/>
              <a:buSzTx/>
              <a:buFont typeface="Avenir Next LT Pro" panose="020B05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venir Next LT Pro" panose="020B05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Content Placeholder 12">
            <a:extLst>
              <a:ext uri="{FF2B5EF4-FFF2-40B4-BE49-F238E27FC236}">
                <a16:creationId xmlns:a16="http://schemas.microsoft.com/office/drawing/2014/main" id="{FD5B11AF-16D8-9C4E-0643-31C3516AB566}"/>
              </a:ext>
            </a:extLst>
          </p:cNvPr>
          <p:cNvSpPr txBox="1">
            <a:spLocks/>
          </p:cNvSpPr>
          <p:nvPr/>
        </p:nvSpPr>
        <p:spPr>
          <a:xfrm>
            <a:off x="5149591" y="2309636"/>
            <a:ext cx="4727510" cy="3998735"/>
          </a:xfrm>
          <a:prstGeom prst="rect">
            <a:avLst/>
          </a:prstGeom>
        </p:spPr>
        <p:txBody>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2">
                  <a:extLst>
                    <a:ext uri="{96DAC541-7B7A-43D3-8B79-37D633B846F1}">
                      <asvg:svgBlip xmlns:asvg="http://schemas.microsoft.com/office/drawing/2016/SVG/main" r:embed="rId3"/>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Marshfield Clinic</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Mayo Clinic Health System</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Oakleaf Medical </a:t>
            </a:r>
            <a:b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b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Network</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Hospital Sisters Health System/</a:t>
            </a:r>
            <a:b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br>
            <a:r>
              <a:rPr kumimoji="0" lang="en-US" sz="1600" b="0" i="0" u="none" strike="noStrike" kern="1200" cap="none" spc="0" normalizeH="0" baseline="0" noProof="0" dirty="0" err="1">
                <a:ln>
                  <a:noFill/>
                </a:ln>
                <a:solidFill>
                  <a:prstClr val="black"/>
                </a:solidFill>
                <a:effectLst/>
                <a:uLnTx/>
                <a:uFillTx/>
                <a:latin typeface="Avenir Next LT Pro"/>
                <a:ea typeface="Trebuchet MS" charset="0"/>
                <a:cs typeface="Trebuchet MS" charset="0"/>
              </a:rPr>
              <a:t>Prevea</a:t>
            </a: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 Health</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ProHealth</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SSM Health </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(SSM Health Dean Medical Group/SSM Health St. Mary's Hospital)</a:t>
            </a:r>
            <a:endPar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endParaRP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venir Next LT Pro"/>
                <a:ea typeface="Trebuchet MS" charset="0"/>
                <a:cs typeface="Trebuchet MS" charset="0"/>
              </a:rPr>
              <a:t>ThedaCare</a:t>
            </a:r>
            <a:endPar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endParaRP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University of Wisconsin </a:t>
            </a:r>
            <a:b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b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Hospital and Clinics</a:t>
            </a:r>
          </a:p>
        </p:txBody>
      </p:sp>
      <p:sp>
        <p:nvSpPr>
          <p:cNvPr id="10" name="Content Placeholder 3">
            <a:extLst>
              <a:ext uri="{FF2B5EF4-FFF2-40B4-BE49-F238E27FC236}">
                <a16:creationId xmlns:a16="http://schemas.microsoft.com/office/drawing/2014/main" id="{836F29B7-EA3D-E02E-7AD8-66779BFAEBAF}"/>
              </a:ext>
            </a:extLst>
          </p:cNvPr>
          <p:cNvSpPr txBox="1">
            <a:spLocks/>
          </p:cNvSpPr>
          <p:nvPr/>
        </p:nvSpPr>
        <p:spPr>
          <a:xfrm>
            <a:off x="185119" y="2309637"/>
            <a:ext cx="4727510" cy="3998736"/>
          </a:xfrm>
          <a:prstGeom prst="rect">
            <a:avLst/>
          </a:prstGeom>
        </p:spPr>
        <p:txBody>
          <a:bodyPr/>
          <a:lstStyle>
            <a:lvl1pPr marL="0" indent="0" algn="l" defTabSz="914400" rtl="0" eaLnBrk="1" latinLnBrk="0" hangingPunct="1">
              <a:lnSpc>
                <a:spcPct val="100000"/>
              </a:lnSpc>
              <a:spcBef>
                <a:spcPts val="1000"/>
              </a:spcBef>
              <a:buFont typeface="Avenir Next LT Pro" panose="020B0504020202020204" pitchFamily="34" charset="0"/>
              <a:buChar char="​"/>
              <a:tabLst/>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Clr>
                <a:schemeClr val="tx2"/>
              </a:buClr>
              <a:buFontTx/>
              <a:buBlip>
                <a:blip r:embed="rId2">
                  <a:extLst>
                    <a:ext uri="{96DAC541-7B7A-43D3-8B79-37D633B846F1}">
                      <asvg:svgBlip xmlns:asvg="http://schemas.microsoft.com/office/drawing/2016/SVG/main" r:embed="rId3"/>
                    </a:ext>
                  </a:extLst>
                </a:blip>
              </a:buBlip>
              <a:defRPr sz="2400" b="0" kern="1200">
                <a:solidFill>
                  <a:schemeClr val="tx1"/>
                </a:solidFill>
                <a:latin typeface="+mn-lt"/>
                <a:ea typeface="+mn-ea"/>
                <a:cs typeface="+mn-cs"/>
              </a:defRPr>
            </a:lvl2pPr>
            <a:lvl3pPr marL="400050" indent="-1143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573088" indent="-114300" algn="l" defTabSz="914400" rtl="0" eaLnBrk="1" latinLnBrk="0" hangingPunct="1">
              <a:lnSpc>
                <a:spcPct val="100000"/>
              </a:lnSpc>
              <a:spcBef>
                <a:spcPts val="500"/>
              </a:spcBef>
              <a:buClr>
                <a:schemeClr val="tx2"/>
              </a:buClr>
              <a:buFont typeface="Montserrat" panose="00000500000000000000" pitchFamily="2" charset="0"/>
              <a:buChar char="−"/>
              <a:tabLst/>
              <a:defRPr sz="1800" b="0" kern="1200" cap="none" baseline="0">
                <a:solidFill>
                  <a:schemeClr val="tx1"/>
                </a:solidFill>
                <a:latin typeface="+mn-lt"/>
                <a:ea typeface="+mn-ea"/>
                <a:cs typeface="+mn-cs"/>
              </a:defRPr>
            </a:lvl4pPr>
            <a:lvl5pPr marL="0" indent="0" algn="l" defTabSz="914400" rtl="0" eaLnBrk="1" latinLnBrk="0" hangingPunct="1">
              <a:lnSpc>
                <a:spcPct val="100000"/>
              </a:lnSpc>
              <a:spcBef>
                <a:spcPts val="1800"/>
              </a:spcBef>
              <a:buFont typeface="Avenir Next LT Pro" panose="020B0504020202020204" pitchFamily="34" charset="0"/>
              <a:buChar char="​"/>
              <a:defRPr sz="1600" b="1" kern="1200" cap="all" spc="100" baseline="0">
                <a:solidFill>
                  <a:schemeClr val="accent3"/>
                </a:solidFill>
                <a:latin typeface="+mn-lt"/>
                <a:ea typeface="+mn-ea"/>
                <a:cs typeface="+mj-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Ascension Wisconsin (i.e., Wheaton, CSM, Affinity, Ministry)</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Aspirus Network, Inc.</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Aurora Health Care</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Bellin Health</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Children’s Hospital of Wisconsin</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Essentia Health</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Froedtert Health</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Medical College of </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Wisconsin/Children's Specialty Group</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Gundersen Health System</a:t>
            </a:r>
          </a:p>
          <a:p>
            <a:pPr marL="742950" marR="0" lvl="1" indent="-285750" algn="l" defTabSz="914400" rtl="0" eaLnBrk="1" fontAlgn="auto" latinLnBrk="0" hangingPunct="1">
              <a:lnSpc>
                <a:spcPct val="110000"/>
              </a:lnSpc>
              <a:spcBef>
                <a:spcPts val="200"/>
              </a:spcBef>
              <a:spcAft>
                <a:spcPts val="200"/>
              </a:spcAft>
              <a:buClr>
                <a:srgbClr val="04278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Trebuchet MS" charset="0"/>
                <a:cs typeface="Trebuchet MS" charset="0"/>
              </a:rPr>
              <a:t>Holy Fa</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mily Memorial/Froedtert Manitowoc Medical Group</a:t>
            </a:r>
          </a:p>
        </p:txBody>
      </p:sp>
      <p:pic>
        <p:nvPicPr>
          <p:cNvPr id="2" name="Picture 1" descr="A map of the state of wisconsin&#10;&#10;AI-generated content may be incorrect.">
            <a:extLst>
              <a:ext uri="{FF2B5EF4-FFF2-40B4-BE49-F238E27FC236}">
                <a16:creationId xmlns:a16="http://schemas.microsoft.com/office/drawing/2014/main" id="{4D0FAD32-A95A-B761-341C-FC17CCF8CA5B}"/>
              </a:ext>
            </a:extLst>
          </p:cNvPr>
          <p:cNvPicPr>
            <a:picLocks noChangeAspect="1"/>
          </p:cNvPicPr>
          <p:nvPr/>
        </p:nvPicPr>
        <p:blipFill>
          <a:blip r:embed="rId4" cstate="print">
            <a:extLst>
              <a:ext uri="{28A0092B-C50C-407E-A947-70E740481C1C}">
                <a14:useLocalDpi xmlns:a14="http://schemas.microsoft.com/office/drawing/2010/main" val="0"/>
              </a:ext>
            </a:extLst>
          </a:blip>
          <a:srcRect l="6885" t="18230" r="8820" b="13355"/>
          <a:stretch/>
        </p:blipFill>
        <p:spPr>
          <a:xfrm>
            <a:off x="8202367" y="138314"/>
            <a:ext cx="3823391" cy="4015845"/>
          </a:xfrm>
          <a:prstGeom prst="rect">
            <a:avLst/>
          </a:prstGeom>
        </p:spPr>
      </p:pic>
      <p:sp>
        <p:nvSpPr>
          <p:cNvPr id="7" name="Footer Placeholder 2">
            <a:extLst>
              <a:ext uri="{FF2B5EF4-FFF2-40B4-BE49-F238E27FC236}">
                <a16:creationId xmlns:a16="http://schemas.microsoft.com/office/drawing/2014/main" id="{FFE97752-AA6D-6A5D-68A7-4B6CF86022D4}"/>
              </a:ext>
            </a:extLst>
          </p:cNvPr>
          <p:cNvSpPr>
            <a:spLocks noGrp="1"/>
          </p:cNvSpPr>
          <p:nvPr>
            <p:ph type="ftr" sz="quarter" idx="10"/>
          </p:nvPr>
        </p:nvSpPr>
        <p:spPr>
          <a:xfrm>
            <a:off x="793215" y="6306477"/>
            <a:ext cx="10180637" cy="508929"/>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t>Provider listing subject to change. For the most up-to-date and complete listing of providers, log on to the WPS website at </a:t>
            </a:r>
            <a:r>
              <a:rPr kumimoji="0" lang="en-US" sz="800" b="0" i="0" u="none" strike="noStrike" kern="1200" cap="none" spc="0" normalizeH="0" baseline="0" noProof="0" dirty="0" err="1">
                <a:ln>
                  <a:noFill/>
                </a:ln>
                <a:solidFill>
                  <a:srgbClr val="042789"/>
                </a:solidFill>
                <a:effectLst/>
                <a:uLnTx/>
                <a:uFillTx/>
                <a:latin typeface="Franklin Gothic Book" panose="020B0503020102020204" pitchFamily="34" charset="0"/>
                <a:ea typeface="+mn-ea"/>
              </a:rPr>
              <a:t>wpshealth.com</a:t>
            </a:r>
            <a: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t> and click on Find a Doctor. </a:t>
            </a:r>
            <a:b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br>
            <a:r>
              <a:rPr kumimoji="0" lang="en-US" sz="800" b="0" i="0" u="none" strike="noStrike" kern="1200" cap="none" spc="0" normalizeH="0" baseline="0" noProof="0" dirty="0">
                <a:ln>
                  <a:noFill/>
                </a:ln>
                <a:solidFill>
                  <a:srgbClr val="042789"/>
                </a:solidFill>
                <a:effectLst/>
                <a:uLnTx/>
                <a:uFillTx/>
                <a:latin typeface="Franklin Gothic Book" panose="020B0503020102020204" pitchFamily="34" charset="0"/>
                <a:ea typeface="+mn-ea"/>
              </a:rPr>
              <a:t>Providers can leave or enter the network at any time. It is recommended that you check the network status of your provider on a regular basis.</a:t>
            </a:r>
          </a:p>
        </p:txBody>
      </p:sp>
    </p:spTree>
    <p:extLst>
      <p:ext uri="{BB962C8B-B14F-4D97-AF65-F5344CB8AC3E}">
        <p14:creationId xmlns:p14="http://schemas.microsoft.com/office/powerpoint/2010/main" val="31222401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PS">
      <a:dk1>
        <a:sysClr val="windowText" lastClr="000000"/>
      </a:dk1>
      <a:lt1>
        <a:sysClr val="window" lastClr="FFFFFF"/>
      </a:lt1>
      <a:dk2>
        <a:srgbClr val="042789"/>
      </a:dk2>
      <a:lt2>
        <a:srgbClr val="FFFFFF"/>
      </a:lt2>
      <a:accent1>
        <a:srgbClr val="042789"/>
      </a:accent1>
      <a:accent2>
        <a:srgbClr val="6EFCAA"/>
      </a:accent2>
      <a:accent3>
        <a:srgbClr val="6AA2B8"/>
      </a:accent3>
      <a:accent4>
        <a:srgbClr val="042789"/>
      </a:accent4>
      <a:accent5>
        <a:srgbClr val="6EFCAA"/>
      </a:accent5>
      <a:accent6>
        <a:srgbClr val="6AA2B8"/>
      </a:accent6>
      <a:hlink>
        <a:srgbClr val="6EA2FF"/>
      </a:hlink>
      <a:folHlink>
        <a:srgbClr val="FFFFFF"/>
      </a:folHlink>
    </a:clrScheme>
    <a:fontScheme name="Custom 4">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6035 GEN - Brand Resource Center – PPT Template (With Instructions)" id="{63760EA2-B149-9442-892B-F722AA28D1B1}" vid="{E877CF9A-5BFC-2C4E-A283-70906E25ED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09FEB1F0A72347BE3BF4165EC71072" ma:contentTypeVersion="17" ma:contentTypeDescription="Create a new document." ma:contentTypeScope="" ma:versionID="b9841039e43a041bac91e40553918ed6">
  <xsd:schema xmlns:xsd="http://www.w3.org/2001/XMLSchema" xmlns:xs="http://www.w3.org/2001/XMLSchema" xmlns:p="http://schemas.microsoft.com/office/2006/metadata/properties" xmlns:ns2="31b2cb9d-baa7-4da3-a594-9fe4a5c8ac4a" xmlns:ns3="894af287-5b0a-4f69-95ca-3aea18fd9cda" targetNamespace="http://schemas.microsoft.com/office/2006/metadata/properties" ma:root="true" ma:fieldsID="39b3d91af3d516e213073d14f3076cb6" ns2:_="" ns3:_="">
    <xsd:import namespace="31b2cb9d-baa7-4da3-a594-9fe4a5c8ac4a"/>
    <xsd:import namespace="894af287-5b0a-4f69-95ca-3aea18fd9cd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2cb9d-baa7-4da3-a594-9fe4a5c8a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033b589-b465-4712-951f-eba87e0c21a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af287-5b0a-4f69-95ca-3aea18fd9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0b2f6bf-f149-4ae8-95fd-264b60686bd9}" ma:internalName="TaxCatchAll" ma:showField="CatchAllData" ma:web="894af287-5b0a-4f69-95ca-3aea18fd9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94af287-5b0a-4f69-95ca-3aea18fd9cda">
      <UserInfo>
        <DisplayName>Grant Argall</DisplayName>
        <AccountId>184</AccountId>
        <AccountType/>
      </UserInfo>
    </SharedWithUsers>
    <lcf76f155ced4ddcb4097134ff3c332f xmlns="31b2cb9d-baa7-4da3-a594-9fe4a5c8ac4a">
      <Terms xmlns="http://schemas.microsoft.com/office/infopath/2007/PartnerControls"/>
    </lcf76f155ced4ddcb4097134ff3c332f>
    <TaxCatchAll xmlns="894af287-5b0a-4f69-95ca-3aea18fd9cda" xsi:nil="true"/>
  </documentManagement>
</p:properties>
</file>

<file path=customXml/itemProps1.xml><?xml version="1.0" encoding="utf-8"?>
<ds:datastoreItem xmlns:ds="http://schemas.openxmlformats.org/officeDocument/2006/customXml" ds:itemID="{6356D211-0551-474B-A9DC-45804051539F}">
  <ds:schemaRefs>
    <ds:schemaRef ds:uri="http://schemas.microsoft.com/sharepoint/v3/contenttype/forms"/>
  </ds:schemaRefs>
</ds:datastoreItem>
</file>

<file path=customXml/itemProps2.xml><?xml version="1.0" encoding="utf-8"?>
<ds:datastoreItem xmlns:ds="http://schemas.openxmlformats.org/officeDocument/2006/customXml" ds:itemID="{12E6E39C-919F-48A6-8BDC-BCA6D3BEA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2cb9d-baa7-4da3-a594-9fe4a5c8ac4a"/>
    <ds:schemaRef ds:uri="894af287-5b0a-4f69-95ca-3aea18fd9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F1FE7F-EB37-4BE4-B43A-C9BE57B4AC46}">
  <ds:schemaRefs>
    <ds:schemaRef ds:uri="http://purl.org/dc/dcmitype/"/>
    <ds:schemaRef ds:uri="http://schemas.openxmlformats.org/package/2006/metadata/core-properties"/>
    <ds:schemaRef ds:uri="http://purl.org/dc/elements/1.1/"/>
    <ds:schemaRef ds:uri="http://www.w3.org/XML/1998/namespace"/>
    <ds:schemaRef ds:uri="http://purl.org/dc/terms/"/>
    <ds:schemaRef ds:uri="31b2cb9d-baa7-4da3-a594-9fe4a5c8ac4a"/>
    <ds:schemaRef ds:uri="http://schemas.microsoft.com/office/2006/documentManagement/types"/>
    <ds:schemaRef ds:uri="http://schemas.microsoft.com/office/2006/metadata/properties"/>
    <ds:schemaRef ds:uri="894af287-5b0a-4f69-95ca-3aea18fd9cda"/>
    <ds:schemaRef ds:uri="http://schemas.microsoft.com/office/infopath/2007/PartnerControls"/>
  </ds:schemaRefs>
</ds:datastoreItem>
</file>

<file path=docMetadata/LabelInfo.xml><?xml version="1.0" encoding="utf-8"?>
<clbl:labelList xmlns:clbl="http://schemas.microsoft.com/office/2020/mipLabelMetadata">
  <clbl:label id="{29fe76f0-0a1f-4673-9d42-3f8dafc342a4}" enabled="0" method="" siteId="{29fe76f0-0a1f-4673-9d42-3f8dafc342a4}" removed="1"/>
</clbl:labelList>
</file>

<file path=docProps/app.xml><?xml version="1.0" encoding="utf-8"?>
<Properties xmlns="http://schemas.openxmlformats.org/officeDocument/2006/extended-properties" xmlns:vt="http://schemas.openxmlformats.org/officeDocument/2006/docPropsVTypes">
  <TotalTime>7448</TotalTime>
  <Words>3519</Words>
  <Application>Microsoft Office PowerPoint</Application>
  <PresentationFormat>Widescreen</PresentationFormat>
  <Paragraphs>466</Paragraphs>
  <Slides>49</Slides>
  <Notes>26</Notes>
  <HiddenSlides>0</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71" baseType="lpstr">
      <vt:lpstr>Aptos</vt:lpstr>
      <vt:lpstr>Arial</vt:lpstr>
      <vt:lpstr>Avenir Next LT Pro</vt:lpstr>
      <vt:lpstr>Calibri</vt:lpstr>
      <vt:lpstr>Calibri (MS)</vt:lpstr>
      <vt:lpstr>Calibri Light</vt:lpstr>
      <vt:lpstr>Courier New</vt:lpstr>
      <vt:lpstr>Franklin Gothic Book</vt:lpstr>
      <vt:lpstr>Franklin Gothic Demi</vt:lpstr>
      <vt:lpstr>Franklin Gothic Medium</vt:lpstr>
      <vt:lpstr>Montserrat</vt:lpstr>
      <vt:lpstr>Poppins</vt:lpstr>
      <vt:lpstr>Poppins Bold</vt:lpstr>
      <vt:lpstr>Symbol</vt:lpstr>
      <vt:lpstr>Tahoma</vt:lpstr>
      <vt:lpstr>Times New Roman</vt:lpstr>
      <vt:lpstr>Trebuchet MS</vt:lpstr>
      <vt:lpstr>Wingdings</vt:lpstr>
      <vt:lpstr>Wingdings 2</vt:lpstr>
      <vt:lpstr>Office Theme</vt:lpstr>
      <vt:lpstr>1_Office Theme</vt:lpstr>
      <vt:lpstr>think-cell Slide</vt:lpstr>
      <vt:lpstr>PowerPoint Presentation</vt:lpstr>
      <vt:lpstr>Open Enrollment</vt:lpstr>
      <vt:lpstr>2026 Benefit Offerings</vt:lpstr>
      <vt:lpstr>Medical Plan Option 1: Copay Plan </vt:lpstr>
      <vt:lpstr>Medical Plan Premiums</vt:lpstr>
      <vt:lpstr>Medical Plan Option 2: HDHP </vt:lpstr>
      <vt:lpstr>Medical Plan Premiums</vt:lpstr>
      <vt:lpstr>Employee Group Health Benefits</vt:lpstr>
      <vt:lpstr>WPS Statewide Network</vt:lpstr>
      <vt:lpstr>The Alliance Comprehensive Network integrated with the WPS Statewide Network</vt:lpstr>
      <vt:lpstr>Staying healthy starts here.</vt:lpstr>
      <vt:lpstr>Your health, your way.</vt:lpstr>
      <vt:lpstr>Active&amp;FitTM Direct  fitness program.</vt:lpstr>
      <vt:lpstr>Smoking Cessation Program</vt:lpstr>
      <vt:lpstr>Use your tools.</vt:lpstr>
      <vt:lpstr>How to Contact Customer Service</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Neighborhood Clinic Partnership</vt:lpstr>
      <vt:lpstr>The Neighborhood Clinic - Locations</vt:lpstr>
      <vt:lpstr>Health Savings Account </vt:lpstr>
      <vt:lpstr>Health Savings Account </vt:lpstr>
      <vt:lpstr>Flexible Spending Account</vt:lpstr>
      <vt:lpstr>FSA vs. HSA</vt:lpstr>
      <vt:lpstr>Dental Plan</vt:lpstr>
      <vt:lpstr>Dental Plan Premiums</vt:lpstr>
      <vt:lpstr>Vision Plan </vt:lpstr>
      <vt:lpstr>Vision Plan Premium</vt:lpstr>
      <vt:lpstr>Life/AD&amp;D Insurance</vt:lpstr>
      <vt:lpstr>Disability Insurance</vt:lpstr>
      <vt:lpstr>Voluntary Worksite Benefits</vt:lpstr>
      <vt:lpstr>Employee Assistance Program</vt:lpstr>
      <vt:lpstr>PowerPoint Presentation</vt:lpstr>
      <vt:lpstr>Additional Benefits</vt:lpstr>
      <vt:lpstr>Medicare Insight &amp; Guidance M3 Elevate (a division of M3 Insurance)</vt:lpstr>
      <vt:lpstr>PowerPoint Presentation</vt:lpstr>
    </vt:vector>
  </TitlesOfParts>
  <Company>Gallagher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Plan</dc:title>
  <dc:creator>Courtney Benson</dc:creator>
  <cp:lastModifiedBy>Peyton Spilde</cp:lastModifiedBy>
  <cp:revision>91</cp:revision>
  <dcterms:created xsi:type="dcterms:W3CDTF">2022-02-07T14:45:26Z</dcterms:created>
  <dcterms:modified xsi:type="dcterms:W3CDTF">2025-11-07T18:44:22Z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0x010100B809FEB1F0A72347BE3BF4165EC71072</vt:lpwstr>
  </property>
</Properties>
</file>