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347" r:id="rId5"/>
    <p:sldId id="351" r:id="rId6"/>
    <p:sldId id="356" r:id="rId7"/>
    <p:sldId id="360" r:id="rId8"/>
    <p:sldId id="387" r:id="rId9"/>
    <p:sldId id="355" r:id="rId10"/>
    <p:sldId id="388" r:id="rId11"/>
    <p:sldId id="365" r:id="rId12"/>
    <p:sldId id="367" r:id="rId13"/>
    <p:sldId id="369" r:id="rId14"/>
    <p:sldId id="370" r:id="rId15"/>
    <p:sldId id="372" r:id="rId16"/>
    <p:sldId id="373" r:id="rId17"/>
    <p:sldId id="389" r:id="rId18"/>
    <p:sldId id="390" r:id="rId19"/>
    <p:sldId id="382" r:id="rId20"/>
    <p:sldId id="384" r:id="rId21"/>
    <p:sldId id="380" r:id="rId22"/>
    <p:sldId id="34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0139"/>
    <a:srgbClr val="756F6A"/>
    <a:srgbClr val="213A60"/>
    <a:srgbClr val="73AB43"/>
    <a:srgbClr val="D9D9D9"/>
    <a:srgbClr val="016F53"/>
    <a:srgbClr val="FFFFFF"/>
    <a:srgbClr val="FF0000"/>
    <a:srgbClr val="44546A"/>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D5721A-E8F6-40DD-A9E4-77F0B4735004}" v="9" dt="2024-11-11T20:54:37.8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6" autoAdjust="0"/>
    <p:restoredTop sz="70715" autoAdjust="0"/>
  </p:normalViewPr>
  <p:slideViewPr>
    <p:cSldViewPr snapToGrid="0" showGuides="1">
      <p:cViewPr varScale="1">
        <p:scale>
          <a:sx n="74" d="100"/>
          <a:sy n="74" d="100"/>
        </p:scale>
        <p:origin x="1950" y="66"/>
      </p:cViewPr>
      <p:guideLst>
        <p:guide orient="horz" pos="2160"/>
        <p:guide pos="3840"/>
      </p:guideLst>
    </p:cSldViewPr>
  </p:slideViewPr>
  <p:notesTextViewPr>
    <p:cViewPr>
      <p:scale>
        <a:sx n="1" d="1"/>
        <a:sy n="1" d="1"/>
      </p:scale>
      <p:origin x="0" y="0"/>
    </p:cViewPr>
  </p:notesTextViewPr>
  <p:sorterViewPr>
    <p:cViewPr>
      <p:scale>
        <a:sx n="50" d="100"/>
        <a:sy n="50" d="100"/>
      </p:scale>
      <p:origin x="0" y="-692"/>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9A7B55-461A-4980-B6C9-97D1053AB1ED}" type="datetimeFigureOut">
              <a:rPr lang="en-US" smtClean="0"/>
              <a:t>11/19/2024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EFD4FE-420E-4D03-8FD9-499DF690C814}" type="slidenum">
              <a:rPr lang="en-US" smtClean="0"/>
              <a:t>‹#›</a:t>
            </a:fld>
            <a:endParaRPr lang="en-US"/>
          </a:p>
        </p:txBody>
      </p:sp>
    </p:spTree>
    <p:extLst>
      <p:ext uri="{BB962C8B-B14F-4D97-AF65-F5344CB8AC3E}">
        <p14:creationId xmlns:p14="http://schemas.microsoft.com/office/powerpoint/2010/main" val="1700474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EFD4FE-420E-4D03-8FD9-499DF690C814}" type="slidenum">
              <a:rPr lang="en-US" smtClean="0"/>
              <a:t>1</a:t>
            </a:fld>
            <a:endParaRPr lang="en-US"/>
          </a:p>
        </p:txBody>
      </p:sp>
    </p:spTree>
    <p:extLst>
      <p:ext uri="{BB962C8B-B14F-4D97-AF65-F5344CB8AC3E}">
        <p14:creationId xmlns:p14="http://schemas.microsoft.com/office/powerpoint/2010/main" val="947519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605501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EFD4FE-420E-4D03-8FD9-499DF690C814}" type="slidenum">
              <a:rPr lang="en-US" smtClean="0"/>
              <a:t>11</a:t>
            </a:fld>
            <a:endParaRPr lang="en-US"/>
          </a:p>
        </p:txBody>
      </p:sp>
    </p:spTree>
    <p:extLst>
      <p:ext uri="{BB962C8B-B14F-4D97-AF65-F5344CB8AC3E}">
        <p14:creationId xmlns:p14="http://schemas.microsoft.com/office/powerpoint/2010/main" val="695278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EFD4FE-420E-4D03-8FD9-499DF690C814}" type="slidenum">
              <a:rPr lang="en-US" smtClean="0"/>
              <a:t>12</a:t>
            </a:fld>
            <a:endParaRPr lang="en-US"/>
          </a:p>
        </p:txBody>
      </p:sp>
    </p:spTree>
    <p:extLst>
      <p:ext uri="{BB962C8B-B14F-4D97-AF65-F5344CB8AC3E}">
        <p14:creationId xmlns:p14="http://schemas.microsoft.com/office/powerpoint/2010/main" val="4213784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EFD4FE-420E-4D03-8FD9-499DF690C814}" type="slidenum">
              <a:rPr lang="en-US" smtClean="0"/>
              <a:t>13</a:t>
            </a:fld>
            <a:endParaRPr lang="en-US"/>
          </a:p>
        </p:txBody>
      </p:sp>
    </p:spTree>
    <p:extLst>
      <p:ext uri="{BB962C8B-B14F-4D97-AF65-F5344CB8AC3E}">
        <p14:creationId xmlns:p14="http://schemas.microsoft.com/office/powerpoint/2010/main" val="2484461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EFD4FE-420E-4D03-8FD9-499DF690C814}" type="slidenum">
              <a:rPr lang="en-US" smtClean="0"/>
              <a:t>14</a:t>
            </a:fld>
            <a:endParaRPr lang="en-US"/>
          </a:p>
        </p:txBody>
      </p:sp>
    </p:spTree>
    <p:extLst>
      <p:ext uri="{BB962C8B-B14F-4D97-AF65-F5344CB8AC3E}">
        <p14:creationId xmlns:p14="http://schemas.microsoft.com/office/powerpoint/2010/main" val="1267678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EFD4FE-420E-4D03-8FD9-499DF690C814}" type="slidenum">
              <a:rPr lang="en-US" smtClean="0"/>
              <a:t>15</a:t>
            </a:fld>
            <a:endParaRPr lang="en-US"/>
          </a:p>
        </p:txBody>
      </p:sp>
    </p:spTree>
    <p:extLst>
      <p:ext uri="{BB962C8B-B14F-4D97-AF65-F5344CB8AC3E}">
        <p14:creationId xmlns:p14="http://schemas.microsoft.com/office/powerpoint/2010/main" val="3473234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EFD4FE-420E-4D03-8FD9-499DF690C814}" type="slidenum">
              <a:rPr lang="en-US" smtClean="0"/>
              <a:t>16</a:t>
            </a:fld>
            <a:endParaRPr lang="en-US"/>
          </a:p>
        </p:txBody>
      </p:sp>
    </p:spTree>
    <p:extLst>
      <p:ext uri="{BB962C8B-B14F-4D97-AF65-F5344CB8AC3E}">
        <p14:creationId xmlns:p14="http://schemas.microsoft.com/office/powerpoint/2010/main" val="1304189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EFD4FE-420E-4D03-8FD9-499DF690C814}" type="slidenum">
              <a:rPr lang="en-US" smtClean="0"/>
              <a:t>17</a:t>
            </a:fld>
            <a:endParaRPr lang="en-US"/>
          </a:p>
        </p:txBody>
      </p:sp>
    </p:spTree>
    <p:extLst>
      <p:ext uri="{BB962C8B-B14F-4D97-AF65-F5344CB8AC3E}">
        <p14:creationId xmlns:p14="http://schemas.microsoft.com/office/powerpoint/2010/main" val="2689280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57468" rtl="0" eaLnBrk="1" fontAlgn="auto" latinLnBrk="0" hangingPunct="1">
              <a:lnSpc>
                <a:spcPct val="100000"/>
              </a:lnSpc>
              <a:spcBef>
                <a:spcPts val="0"/>
              </a:spcBef>
              <a:spcAft>
                <a:spcPts val="0"/>
              </a:spcAft>
              <a:buClrTx/>
              <a:buSzTx/>
              <a:buFontTx/>
              <a:buNone/>
              <a:tabLst/>
              <a:defRPr/>
            </a:pPr>
            <a:r>
              <a:rPr lang="en-US" baseline="0" dirty="0"/>
              <a:t>Sellars recognizes some of you may be getting solicited for Medicare-related products and services which can quickly become overwhelming. To help you evaluate your options and understand your out-of-pocket costs, we have asked our Medicare specialist, M3 Elevate, to provide support. This benefit is paid for by Sellar’s and available to anyone nearing retirement, turning 65, or just looking for general information about Medicare. </a:t>
            </a:r>
          </a:p>
          <a:p>
            <a:pPr marL="0" marR="0" lvl="0" indent="0" algn="l" defTabSz="957468"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57468" rtl="0" eaLnBrk="1" fontAlgn="auto" latinLnBrk="0" hangingPunct="1">
              <a:lnSpc>
                <a:spcPct val="100000"/>
              </a:lnSpc>
              <a:spcBef>
                <a:spcPts val="0"/>
              </a:spcBef>
              <a:spcAft>
                <a:spcPts val="0"/>
              </a:spcAft>
              <a:buClrTx/>
              <a:buSzTx/>
              <a:buFontTx/>
              <a:buNone/>
              <a:tabLst/>
              <a:defRPr/>
            </a:pPr>
            <a:r>
              <a:rPr lang="en-US" baseline="0" dirty="0"/>
              <a:t>You may contact the respective account executive assigned to your geographic location to further explore your options. This includes comparing Sellars health insurance plans against potential Medicare options. You may also share this resource with your friends and family. Those who reside outside of the reflected service areas will be referred to a trusted partner of M3 Elevate. </a:t>
            </a:r>
          </a:p>
        </p:txBody>
      </p:sp>
      <p:sp>
        <p:nvSpPr>
          <p:cNvPr id="4" name="Slide Number Placeholder 3"/>
          <p:cNvSpPr>
            <a:spLocks noGrp="1"/>
          </p:cNvSpPr>
          <p:nvPr>
            <p:ph type="sldNum" sz="quarter" idx="5"/>
          </p:nvPr>
        </p:nvSpPr>
        <p:spPr/>
        <p:txBody>
          <a:bodyPr/>
          <a:lstStyle/>
          <a:p>
            <a:fld id="{45EFD4FE-420E-4D03-8FD9-499DF690C814}" type="slidenum">
              <a:rPr lang="en-US" smtClean="0"/>
              <a:t>18</a:t>
            </a:fld>
            <a:endParaRPr lang="en-US"/>
          </a:p>
        </p:txBody>
      </p:sp>
    </p:spTree>
    <p:extLst>
      <p:ext uri="{BB962C8B-B14F-4D97-AF65-F5344CB8AC3E}">
        <p14:creationId xmlns:p14="http://schemas.microsoft.com/office/powerpoint/2010/main" val="1183699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EFD4FE-420E-4D03-8FD9-499DF690C814}" type="slidenum">
              <a:rPr lang="en-US" smtClean="0"/>
              <a:t>19</a:t>
            </a:fld>
            <a:endParaRPr lang="en-US"/>
          </a:p>
        </p:txBody>
      </p:sp>
    </p:spTree>
    <p:extLst>
      <p:ext uri="{BB962C8B-B14F-4D97-AF65-F5344CB8AC3E}">
        <p14:creationId xmlns:p14="http://schemas.microsoft.com/office/powerpoint/2010/main" val="272721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EFD4FE-420E-4D03-8FD9-499DF690C814}" type="slidenum">
              <a:rPr lang="en-US" smtClean="0"/>
              <a:t>2</a:t>
            </a:fld>
            <a:endParaRPr lang="en-US"/>
          </a:p>
        </p:txBody>
      </p:sp>
    </p:spTree>
    <p:extLst>
      <p:ext uri="{BB962C8B-B14F-4D97-AF65-F5344CB8AC3E}">
        <p14:creationId xmlns:p14="http://schemas.microsoft.com/office/powerpoint/2010/main" val="165333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45EFD4FE-420E-4D03-8FD9-499DF690C814}" type="slidenum">
              <a:rPr lang="en-US" smtClean="0"/>
              <a:t>3</a:t>
            </a:fld>
            <a:endParaRPr lang="en-US"/>
          </a:p>
        </p:txBody>
      </p:sp>
    </p:spTree>
    <p:extLst>
      <p:ext uri="{BB962C8B-B14F-4D97-AF65-F5344CB8AC3E}">
        <p14:creationId xmlns:p14="http://schemas.microsoft.com/office/powerpoint/2010/main" val="2674899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EFD4FE-420E-4D03-8FD9-499DF690C814}" type="slidenum">
              <a:rPr lang="en-US" smtClean="0"/>
              <a:t>4</a:t>
            </a:fld>
            <a:endParaRPr lang="en-US"/>
          </a:p>
        </p:txBody>
      </p:sp>
    </p:spTree>
    <p:extLst>
      <p:ext uri="{BB962C8B-B14F-4D97-AF65-F5344CB8AC3E}">
        <p14:creationId xmlns:p14="http://schemas.microsoft.com/office/powerpoint/2010/main" val="4019056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EFD4FE-420E-4D03-8FD9-499DF690C814}" type="slidenum">
              <a:rPr lang="en-US" smtClean="0"/>
              <a:t>5</a:t>
            </a:fld>
            <a:endParaRPr lang="en-US"/>
          </a:p>
        </p:txBody>
      </p:sp>
    </p:spTree>
    <p:extLst>
      <p:ext uri="{BB962C8B-B14F-4D97-AF65-F5344CB8AC3E}">
        <p14:creationId xmlns:p14="http://schemas.microsoft.com/office/powerpoint/2010/main" val="2791697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EFD4FE-420E-4D03-8FD9-499DF690C814}" type="slidenum">
              <a:rPr lang="en-US" smtClean="0"/>
              <a:t>6</a:t>
            </a:fld>
            <a:endParaRPr lang="en-US"/>
          </a:p>
        </p:txBody>
      </p:sp>
    </p:spTree>
    <p:extLst>
      <p:ext uri="{BB962C8B-B14F-4D97-AF65-F5344CB8AC3E}">
        <p14:creationId xmlns:p14="http://schemas.microsoft.com/office/powerpoint/2010/main" val="272843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EFD4FE-420E-4D03-8FD9-499DF690C814}" type="slidenum">
              <a:rPr lang="en-US" smtClean="0"/>
              <a:t>7</a:t>
            </a:fld>
            <a:endParaRPr lang="en-US"/>
          </a:p>
        </p:txBody>
      </p:sp>
    </p:spTree>
    <p:extLst>
      <p:ext uri="{BB962C8B-B14F-4D97-AF65-F5344CB8AC3E}">
        <p14:creationId xmlns:p14="http://schemas.microsoft.com/office/powerpoint/2010/main" val="85631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451848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EFD4FE-420E-4D03-8FD9-499DF690C814}" type="slidenum">
              <a:rPr lang="en-US" smtClean="0"/>
              <a:t>9</a:t>
            </a:fld>
            <a:endParaRPr lang="en-US"/>
          </a:p>
        </p:txBody>
      </p:sp>
    </p:spTree>
    <p:extLst>
      <p:ext uri="{BB962C8B-B14F-4D97-AF65-F5344CB8AC3E}">
        <p14:creationId xmlns:p14="http://schemas.microsoft.com/office/powerpoint/2010/main" val="15450437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Close-up of a doctor's coat pocket&#10;&#10;Description automatically generated">
            <a:extLst>
              <a:ext uri="{FF2B5EF4-FFF2-40B4-BE49-F238E27FC236}">
                <a16:creationId xmlns:a16="http://schemas.microsoft.com/office/drawing/2014/main" id="{8A4180AF-9F8D-AC17-0197-3FDD0B1793F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6916"/>
          <a:stretch/>
        </p:blipFill>
        <p:spPr>
          <a:xfrm>
            <a:off x="4139573" y="0"/>
            <a:ext cx="8578899" cy="6858000"/>
          </a:xfrm>
          <a:prstGeom prst="rect">
            <a:avLst/>
          </a:prstGeom>
        </p:spPr>
      </p:pic>
      <p:sp>
        <p:nvSpPr>
          <p:cNvPr id="4" name="Date Placeholder 3"/>
          <p:cNvSpPr>
            <a:spLocks noGrp="1"/>
          </p:cNvSpPr>
          <p:nvPr>
            <p:ph type="dt" sz="half" idx="10"/>
          </p:nvPr>
        </p:nvSpPr>
        <p:spPr/>
        <p:txBody>
          <a:bodyPr/>
          <a:lstStyle/>
          <a:p>
            <a:fld id="{DF89EBC4-DCE1-4F78-B475-C408DFA893AB}" type="datetimeFigureOut">
              <a:rPr lang="en-US" smtClean="0"/>
              <a:t>11/19/2024</a:t>
            </a:fld>
            <a:endParaRPr lang="en-US"/>
          </a:p>
        </p:txBody>
      </p:sp>
      <p:sp>
        <p:nvSpPr>
          <p:cNvPr id="9" name="Title 1"/>
          <p:cNvSpPr txBox="1">
            <a:spLocks/>
          </p:cNvSpPr>
          <p:nvPr userDrawn="1"/>
        </p:nvSpPr>
        <p:spPr>
          <a:xfrm>
            <a:off x="229842" y="2857154"/>
            <a:ext cx="6255027" cy="23662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b="1" dirty="0">
                <a:solidFill>
                  <a:schemeClr val="bg1"/>
                </a:solidFill>
              </a:rPr>
              <a:t>Medical </a:t>
            </a:r>
            <a:br>
              <a:rPr lang="en-US" b="1" dirty="0">
                <a:solidFill>
                  <a:schemeClr val="bg1"/>
                </a:solidFill>
              </a:rPr>
            </a:br>
            <a:r>
              <a:rPr lang="en-US" b="1" dirty="0">
                <a:solidFill>
                  <a:schemeClr val="bg1"/>
                </a:solidFill>
              </a:rPr>
              <a:t>Plan </a:t>
            </a:r>
          </a:p>
        </p:txBody>
      </p:sp>
      <p:grpSp>
        <p:nvGrpSpPr>
          <p:cNvPr id="3" name="Group 2">
            <a:extLst>
              <a:ext uri="{FF2B5EF4-FFF2-40B4-BE49-F238E27FC236}">
                <a16:creationId xmlns:a16="http://schemas.microsoft.com/office/drawing/2014/main" id="{BD3414FA-7F6D-B74E-D98E-E4996F334AA6}"/>
              </a:ext>
            </a:extLst>
          </p:cNvPr>
          <p:cNvGrpSpPr/>
          <p:nvPr userDrawn="1"/>
        </p:nvGrpSpPr>
        <p:grpSpPr>
          <a:xfrm>
            <a:off x="-228600" y="-298175"/>
            <a:ext cx="4674121" cy="7156175"/>
            <a:chOff x="-228600" y="-298175"/>
            <a:chExt cx="4674121" cy="7156175"/>
          </a:xfrm>
          <a:solidFill>
            <a:srgbClr val="016F53"/>
          </a:solidFill>
        </p:grpSpPr>
        <p:sp>
          <p:nvSpPr>
            <p:cNvPr id="7" name="Rectangle 6"/>
            <p:cNvSpPr/>
            <p:nvPr userDrawn="1"/>
          </p:nvSpPr>
          <p:spPr>
            <a:xfrm>
              <a:off x="-228600" y="-298175"/>
              <a:ext cx="4674121" cy="7156175"/>
            </a:xfrm>
            <a:prstGeom prst="rect">
              <a:avLst/>
            </a:prstGeom>
            <a:solidFill>
              <a:srgbClr val="756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B7E0E1D8-04F1-2089-7C01-10268DDB0530}"/>
                </a:ext>
              </a:extLst>
            </p:cNvPr>
            <p:cNvSpPr/>
            <p:nvPr userDrawn="1"/>
          </p:nvSpPr>
          <p:spPr>
            <a:xfrm>
              <a:off x="4139573" y="-71120"/>
              <a:ext cx="305948" cy="6929120"/>
            </a:xfrm>
            <a:prstGeom prst="rect">
              <a:avLst/>
            </a:prstGeom>
            <a:solidFill>
              <a:srgbClr val="8701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33783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5" name="Picture 4" descr="A close-up of a person holding a crutch&#10;&#10;Description automatically generated">
            <a:extLst>
              <a:ext uri="{FF2B5EF4-FFF2-40B4-BE49-F238E27FC236}">
                <a16:creationId xmlns:a16="http://schemas.microsoft.com/office/drawing/2014/main" id="{1E2C1A17-DF77-4DEC-9456-D06DC1C7008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2949"/>
          <a:stretch/>
        </p:blipFill>
        <p:spPr>
          <a:xfrm>
            <a:off x="4445521" y="0"/>
            <a:ext cx="7926284" cy="6858000"/>
          </a:xfrm>
          <a:prstGeom prst="rect">
            <a:avLst/>
          </a:prstGeom>
        </p:spPr>
      </p:pic>
      <p:sp>
        <p:nvSpPr>
          <p:cNvPr id="4" name="Date Placeholder 3"/>
          <p:cNvSpPr>
            <a:spLocks noGrp="1"/>
          </p:cNvSpPr>
          <p:nvPr>
            <p:ph type="dt" sz="half" idx="10"/>
          </p:nvPr>
        </p:nvSpPr>
        <p:spPr/>
        <p:txBody>
          <a:bodyPr/>
          <a:lstStyle/>
          <a:p>
            <a:fld id="{DF89EBC4-DCE1-4F78-B475-C408DFA893AB}" type="datetimeFigureOut">
              <a:rPr lang="en-US" smtClean="0"/>
              <a:t>11/19/2024</a:t>
            </a:fld>
            <a:endParaRPr lang="en-US"/>
          </a:p>
        </p:txBody>
      </p:sp>
      <p:grpSp>
        <p:nvGrpSpPr>
          <p:cNvPr id="2" name="Group 1">
            <a:extLst>
              <a:ext uri="{FF2B5EF4-FFF2-40B4-BE49-F238E27FC236}">
                <a16:creationId xmlns:a16="http://schemas.microsoft.com/office/drawing/2014/main" id="{0F77F836-1824-9D31-E6A1-87DEB2E86370}"/>
              </a:ext>
            </a:extLst>
          </p:cNvPr>
          <p:cNvGrpSpPr/>
          <p:nvPr userDrawn="1"/>
        </p:nvGrpSpPr>
        <p:grpSpPr>
          <a:xfrm>
            <a:off x="-228600" y="-298175"/>
            <a:ext cx="4674121" cy="7156175"/>
            <a:chOff x="-228600" y="-298175"/>
            <a:chExt cx="4674121" cy="7156175"/>
          </a:xfrm>
          <a:solidFill>
            <a:srgbClr val="016F53"/>
          </a:solidFill>
        </p:grpSpPr>
        <p:sp>
          <p:nvSpPr>
            <p:cNvPr id="3" name="Rectangle 2">
              <a:extLst>
                <a:ext uri="{FF2B5EF4-FFF2-40B4-BE49-F238E27FC236}">
                  <a16:creationId xmlns:a16="http://schemas.microsoft.com/office/drawing/2014/main" id="{7AD66482-AEA2-E464-19ED-9394307EF053}"/>
                </a:ext>
              </a:extLst>
            </p:cNvPr>
            <p:cNvSpPr/>
            <p:nvPr userDrawn="1"/>
          </p:nvSpPr>
          <p:spPr>
            <a:xfrm>
              <a:off x="-228600" y="-298175"/>
              <a:ext cx="4674121" cy="71561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E51CA05-1FF2-A324-1E46-2913E7F72C90}"/>
                </a:ext>
              </a:extLst>
            </p:cNvPr>
            <p:cNvSpPr/>
            <p:nvPr userDrawn="1"/>
          </p:nvSpPr>
          <p:spPr>
            <a:xfrm>
              <a:off x="4139573" y="-71120"/>
              <a:ext cx="305948" cy="6929120"/>
            </a:xfrm>
            <a:prstGeom prst="rect">
              <a:avLst/>
            </a:prstGeom>
            <a:solidFill>
              <a:srgbClr val="756F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079001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983225"/>
            <a:ext cx="12192000" cy="178825"/>
          </a:xfrm>
          <a:prstGeom prst="rect">
            <a:avLst/>
          </a:prstGeom>
          <a:solidFill>
            <a:srgbClr val="8701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89EBC4-DCE1-4F78-B475-C408DFA893AB}" type="datetimeFigureOut">
              <a:rPr lang="en-US" smtClean="0"/>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3856BE-D92D-413A-A6CB-67F0633D730C}" type="slidenum">
              <a:rPr lang="en-US" smtClean="0"/>
              <a:t>‹#›</a:t>
            </a:fld>
            <a:endParaRPr lang="en-US"/>
          </a:p>
        </p:txBody>
      </p:sp>
      <p:sp>
        <p:nvSpPr>
          <p:cNvPr id="9" name="Rectangle 8">
            <a:extLst>
              <a:ext uri="{FF2B5EF4-FFF2-40B4-BE49-F238E27FC236}">
                <a16:creationId xmlns:a16="http://schemas.microsoft.com/office/drawing/2014/main" id="{C7420746-4CF0-3D49-542C-847A25484A22}"/>
              </a:ext>
            </a:extLst>
          </p:cNvPr>
          <p:cNvSpPr/>
          <p:nvPr userDrawn="1"/>
        </p:nvSpPr>
        <p:spPr>
          <a:xfrm>
            <a:off x="0" y="365124"/>
            <a:ext cx="7691652" cy="1325564"/>
          </a:xfrm>
          <a:prstGeom prst="rect">
            <a:avLst/>
          </a:prstGeom>
          <a:solidFill>
            <a:srgbClr val="756F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22493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89EBC4-DCE1-4F78-B475-C408DFA893AB}" type="datetimeFigureOut">
              <a:rPr lang="en-US" smtClean="0"/>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3856BE-D92D-413A-A6CB-67F0633D730C}" type="slidenum">
              <a:rPr lang="en-US" smtClean="0"/>
              <a:t>‹#›</a:t>
            </a:fld>
            <a:endParaRPr lang="en-US"/>
          </a:p>
        </p:txBody>
      </p:sp>
      <p:sp>
        <p:nvSpPr>
          <p:cNvPr id="9" name="Rectangle 8">
            <a:extLst>
              <a:ext uri="{FF2B5EF4-FFF2-40B4-BE49-F238E27FC236}">
                <a16:creationId xmlns:a16="http://schemas.microsoft.com/office/drawing/2014/main" id="{2160E4B9-F98A-FB5C-8FBA-0609F362A2BD}"/>
              </a:ext>
            </a:extLst>
          </p:cNvPr>
          <p:cNvSpPr/>
          <p:nvPr userDrawn="1"/>
        </p:nvSpPr>
        <p:spPr>
          <a:xfrm>
            <a:off x="6310952" y="0"/>
            <a:ext cx="1380699" cy="6858000"/>
          </a:xfrm>
          <a:prstGeom prst="rect">
            <a:avLst/>
          </a:prstGeom>
          <a:solidFill>
            <a:srgbClr val="756F6A"/>
          </a:solidFill>
          <a:ln>
            <a:solidFill>
              <a:srgbClr val="213A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36675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21AD668D-0247-144D-B5E3-BB8B09021D3D}" type="slidenum">
              <a:rPr lang="en-US" smtClean="0"/>
              <a:pPr/>
              <a:t>‹#›</a:t>
            </a:fld>
            <a:endParaRPr lang="en-US" dirty="0"/>
          </a:p>
        </p:txBody>
      </p:sp>
    </p:spTree>
    <p:extLst>
      <p:ext uri="{BB962C8B-B14F-4D97-AF65-F5344CB8AC3E}">
        <p14:creationId xmlns:p14="http://schemas.microsoft.com/office/powerpoint/2010/main" val="1066868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7" name="Title Placeholder 11"/>
          <p:cNvSpPr>
            <a:spLocks noGrp="1"/>
          </p:cNvSpPr>
          <p:nvPr>
            <p:ph type="title"/>
          </p:nvPr>
        </p:nvSpPr>
        <p:spPr>
          <a:xfrm>
            <a:off x="467976" y="1162844"/>
            <a:ext cx="11724024" cy="1325563"/>
          </a:xfrm>
          <a:prstGeom prst="rect">
            <a:avLst/>
          </a:prstGeom>
        </p:spPr>
        <p:txBody>
          <a:bodyPr vert="horz" lIns="91440" tIns="45720" rIns="91440" bIns="45720" rtlCol="0" anchor="ctr">
            <a:normAutofit/>
          </a:bodyPr>
          <a:lstStyle>
            <a:lvl1pPr>
              <a:defRPr b="1">
                <a:solidFill>
                  <a:schemeClr val="tx1"/>
                </a:solidFill>
              </a:defRPr>
            </a:lvl1pPr>
          </a:lstStyle>
          <a:p>
            <a:r>
              <a:rPr lang="en-US" dirty="0"/>
              <a:t>Click to edit Master title style</a:t>
            </a:r>
          </a:p>
        </p:txBody>
      </p:sp>
      <p:sp>
        <p:nvSpPr>
          <p:cNvPr id="9" name="Text Placeholder 8"/>
          <p:cNvSpPr>
            <a:spLocks noGrp="1"/>
          </p:cNvSpPr>
          <p:nvPr>
            <p:ph type="body" sz="quarter" idx="13"/>
          </p:nvPr>
        </p:nvSpPr>
        <p:spPr>
          <a:xfrm>
            <a:off x="838200" y="2619375"/>
            <a:ext cx="10515600" cy="3657601"/>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99948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7" name="Title Placeholder 11"/>
          <p:cNvSpPr>
            <a:spLocks noGrp="1"/>
          </p:cNvSpPr>
          <p:nvPr>
            <p:ph type="title"/>
          </p:nvPr>
        </p:nvSpPr>
        <p:spPr>
          <a:xfrm>
            <a:off x="467976" y="1162844"/>
            <a:ext cx="11724024" cy="1325563"/>
          </a:xfrm>
          <a:prstGeom prst="rect">
            <a:avLst/>
          </a:prstGeom>
        </p:spPr>
        <p:txBody>
          <a:bodyPr vert="horz" lIns="91440" tIns="45720" rIns="91440" bIns="45720" rtlCol="0" anchor="ctr">
            <a:normAutofit/>
          </a:bodyPr>
          <a:lstStyle>
            <a:lvl1pPr>
              <a:defRPr b="1">
                <a:solidFill>
                  <a:schemeClr val="tx1"/>
                </a:solidFill>
              </a:defRPr>
            </a:lvl1pPr>
          </a:lstStyle>
          <a:p>
            <a:r>
              <a:rPr lang="en-US" dirty="0"/>
              <a:t>Click to edit Master title style</a:t>
            </a:r>
          </a:p>
        </p:txBody>
      </p:sp>
      <p:sp>
        <p:nvSpPr>
          <p:cNvPr id="9" name="Text Placeholder 8"/>
          <p:cNvSpPr>
            <a:spLocks noGrp="1"/>
          </p:cNvSpPr>
          <p:nvPr>
            <p:ph type="body" sz="quarter" idx="13"/>
          </p:nvPr>
        </p:nvSpPr>
        <p:spPr>
          <a:xfrm>
            <a:off x="838200" y="2619375"/>
            <a:ext cx="10515600" cy="3657601"/>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8402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descr="A close-up of a needle&#10;&#10;Description automatically generated">
            <a:extLst>
              <a:ext uri="{FF2B5EF4-FFF2-40B4-BE49-F238E27FC236}">
                <a16:creationId xmlns:a16="http://schemas.microsoft.com/office/drawing/2014/main" id="{71B40C3F-4CBE-32B2-12BA-676A0241A76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8442"/>
          <a:stretch/>
        </p:blipFill>
        <p:spPr>
          <a:xfrm>
            <a:off x="1037890" y="-6555"/>
            <a:ext cx="12911657" cy="6864555"/>
          </a:xfrm>
          <a:prstGeom prst="rect">
            <a:avLst/>
          </a:prstGeom>
          <a:effectLst>
            <a:outerShdw blurRad="50800" dist="50800" dir="5400000" sx="56000" sy="56000" algn="ctr" rotWithShape="0">
              <a:srgbClr val="000000">
                <a:alpha val="31000"/>
              </a:srgbClr>
            </a:outerShdw>
          </a:effectLst>
        </p:spPr>
      </p:pic>
      <p:sp>
        <p:nvSpPr>
          <p:cNvPr id="4" name="Date Placeholder 3"/>
          <p:cNvSpPr>
            <a:spLocks noGrp="1"/>
          </p:cNvSpPr>
          <p:nvPr>
            <p:ph type="dt" sz="half" idx="10"/>
          </p:nvPr>
        </p:nvSpPr>
        <p:spPr/>
        <p:txBody>
          <a:bodyPr/>
          <a:lstStyle/>
          <a:p>
            <a:fld id="{DF89EBC4-DCE1-4F78-B475-C408DFA893AB}" type="datetimeFigureOut">
              <a:rPr lang="en-US" smtClean="0"/>
              <a:t>11/19/2024</a:t>
            </a:fld>
            <a:endParaRPr lang="en-US"/>
          </a:p>
        </p:txBody>
      </p:sp>
      <p:sp>
        <p:nvSpPr>
          <p:cNvPr id="6" name="Title 1">
            <a:extLst>
              <a:ext uri="{FF2B5EF4-FFF2-40B4-BE49-F238E27FC236}">
                <a16:creationId xmlns:a16="http://schemas.microsoft.com/office/drawing/2014/main" id="{3A40BA9D-3526-D15C-5EA9-D6A7E0FCDC7B}"/>
              </a:ext>
            </a:extLst>
          </p:cNvPr>
          <p:cNvSpPr txBox="1">
            <a:spLocks/>
          </p:cNvSpPr>
          <p:nvPr userDrawn="1"/>
        </p:nvSpPr>
        <p:spPr>
          <a:xfrm>
            <a:off x="229842" y="2857154"/>
            <a:ext cx="6255027" cy="23662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b="1" dirty="0">
                <a:solidFill>
                  <a:schemeClr val="bg1"/>
                </a:solidFill>
              </a:rPr>
              <a:t>Dental </a:t>
            </a:r>
            <a:br>
              <a:rPr lang="en-US" b="1" dirty="0">
                <a:solidFill>
                  <a:schemeClr val="bg1"/>
                </a:solidFill>
              </a:rPr>
            </a:br>
            <a:r>
              <a:rPr lang="en-US" b="1" dirty="0">
                <a:solidFill>
                  <a:schemeClr val="bg1"/>
                </a:solidFill>
              </a:rPr>
              <a:t>Plan </a:t>
            </a:r>
          </a:p>
        </p:txBody>
      </p:sp>
      <p:grpSp>
        <p:nvGrpSpPr>
          <p:cNvPr id="8" name="Group 7">
            <a:extLst>
              <a:ext uri="{FF2B5EF4-FFF2-40B4-BE49-F238E27FC236}">
                <a16:creationId xmlns:a16="http://schemas.microsoft.com/office/drawing/2014/main" id="{F4ACAEF1-3D14-7D7F-139E-8B8E6763CF4C}"/>
              </a:ext>
            </a:extLst>
          </p:cNvPr>
          <p:cNvGrpSpPr/>
          <p:nvPr userDrawn="1"/>
        </p:nvGrpSpPr>
        <p:grpSpPr>
          <a:xfrm>
            <a:off x="-228600" y="-298175"/>
            <a:ext cx="4674121" cy="7156175"/>
            <a:chOff x="-228600" y="-298175"/>
            <a:chExt cx="4674121" cy="7156175"/>
          </a:xfrm>
          <a:solidFill>
            <a:srgbClr val="016F53"/>
          </a:solidFill>
        </p:grpSpPr>
        <p:sp>
          <p:nvSpPr>
            <p:cNvPr id="9" name="Rectangle 8">
              <a:extLst>
                <a:ext uri="{FF2B5EF4-FFF2-40B4-BE49-F238E27FC236}">
                  <a16:creationId xmlns:a16="http://schemas.microsoft.com/office/drawing/2014/main" id="{78FF3F34-7150-7A5E-A543-12F8C310F0DE}"/>
                </a:ext>
              </a:extLst>
            </p:cNvPr>
            <p:cNvSpPr/>
            <p:nvPr userDrawn="1"/>
          </p:nvSpPr>
          <p:spPr>
            <a:xfrm>
              <a:off x="-228600" y="-298175"/>
              <a:ext cx="4674121" cy="7156175"/>
            </a:xfrm>
            <a:prstGeom prst="rect">
              <a:avLst/>
            </a:prstGeom>
            <a:solidFill>
              <a:srgbClr val="756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BD06D9-1165-4B2F-5A9B-0FE18CE51674}"/>
                </a:ext>
              </a:extLst>
            </p:cNvPr>
            <p:cNvSpPr/>
            <p:nvPr userDrawn="1"/>
          </p:nvSpPr>
          <p:spPr>
            <a:xfrm>
              <a:off x="4139573" y="-71120"/>
              <a:ext cx="305948" cy="6929120"/>
            </a:xfrm>
            <a:prstGeom prst="rect">
              <a:avLst/>
            </a:prstGeom>
            <a:solidFill>
              <a:srgbClr val="8701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676177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3" name="Picture 2" descr="A family playing tug of war on the beach&#10;&#10;Description automatically generated">
            <a:extLst>
              <a:ext uri="{FF2B5EF4-FFF2-40B4-BE49-F238E27FC236}">
                <a16:creationId xmlns:a16="http://schemas.microsoft.com/office/drawing/2014/main" id="{9E85F665-83DA-931A-5DD1-1CF12C8920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23804" y="0"/>
            <a:ext cx="10287000" cy="6858000"/>
          </a:xfrm>
          <a:prstGeom prst="rect">
            <a:avLst/>
          </a:prstGeom>
        </p:spPr>
      </p:pic>
      <p:sp>
        <p:nvSpPr>
          <p:cNvPr id="4" name="Date Placeholder 3"/>
          <p:cNvSpPr>
            <a:spLocks noGrp="1"/>
          </p:cNvSpPr>
          <p:nvPr>
            <p:ph type="dt" sz="half" idx="10"/>
          </p:nvPr>
        </p:nvSpPr>
        <p:spPr/>
        <p:txBody>
          <a:bodyPr/>
          <a:lstStyle/>
          <a:p>
            <a:fld id="{DF89EBC4-DCE1-4F78-B475-C408DFA893AB}" type="datetimeFigureOut">
              <a:rPr lang="en-US" smtClean="0"/>
              <a:t>11/19/2024</a:t>
            </a:fld>
            <a:endParaRPr lang="en-US"/>
          </a:p>
        </p:txBody>
      </p:sp>
      <p:sp>
        <p:nvSpPr>
          <p:cNvPr id="6" name="Title 1">
            <a:extLst>
              <a:ext uri="{FF2B5EF4-FFF2-40B4-BE49-F238E27FC236}">
                <a16:creationId xmlns:a16="http://schemas.microsoft.com/office/drawing/2014/main" id="{4E5A33CC-A722-D922-D8DE-5A0EC5449AE6}"/>
              </a:ext>
            </a:extLst>
          </p:cNvPr>
          <p:cNvSpPr txBox="1">
            <a:spLocks/>
          </p:cNvSpPr>
          <p:nvPr userDrawn="1"/>
        </p:nvSpPr>
        <p:spPr>
          <a:xfrm>
            <a:off x="229842" y="2857154"/>
            <a:ext cx="6255027" cy="23662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b="1" dirty="0">
                <a:solidFill>
                  <a:schemeClr val="bg1"/>
                </a:solidFill>
              </a:rPr>
              <a:t>EAP </a:t>
            </a:r>
          </a:p>
        </p:txBody>
      </p:sp>
      <p:grpSp>
        <p:nvGrpSpPr>
          <p:cNvPr id="2" name="Group 1">
            <a:extLst>
              <a:ext uri="{FF2B5EF4-FFF2-40B4-BE49-F238E27FC236}">
                <a16:creationId xmlns:a16="http://schemas.microsoft.com/office/drawing/2014/main" id="{F62EF5A5-39A2-01A7-ECBE-F6FDEA5DE9A0}"/>
              </a:ext>
            </a:extLst>
          </p:cNvPr>
          <p:cNvGrpSpPr/>
          <p:nvPr userDrawn="1"/>
        </p:nvGrpSpPr>
        <p:grpSpPr>
          <a:xfrm>
            <a:off x="-228600" y="-298175"/>
            <a:ext cx="4674121" cy="7156175"/>
            <a:chOff x="-228600" y="-298175"/>
            <a:chExt cx="4674121" cy="7156175"/>
          </a:xfrm>
          <a:solidFill>
            <a:srgbClr val="016F53"/>
          </a:solidFill>
        </p:grpSpPr>
        <p:sp>
          <p:nvSpPr>
            <p:cNvPr id="8" name="Rectangle 7">
              <a:extLst>
                <a:ext uri="{FF2B5EF4-FFF2-40B4-BE49-F238E27FC236}">
                  <a16:creationId xmlns:a16="http://schemas.microsoft.com/office/drawing/2014/main" id="{0DDF75F4-CA2C-E869-912A-8470CDFB59A4}"/>
                </a:ext>
              </a:extLst>
            </p:cNvPr>
            <p:cNvSpPr/>
            <p:nvPr userDrawn="1"/>
          </p:nvSpPr>
          <p:spPr>
            <a:xfrm>
              <a:off x="-228600" y="-298175"/>
              <a:ext cx="4674121" cy="7156175"/>
            </a:xfrm>
            <a:prstGeom prst="rect">
              <a:avLst/>
            </a:prstGeom>
            <a:solidFill>
              <a:srgbClr val="756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FEF96DA-9EF2-CA25-EFBF-330086D8819B}"/>
                </a:ext>
              </a:extLst>
            </p:cNvPr>
            <p:cNvSpPr/>
            <p:nvPr userDrawn="1"/>
          </p:nvSpPr>
          <p:spPr>
            <a:xfrm>
              <a:off x="4139573" y="-71120"/>
              <a:ext cx="305948" cy="6929120"/>
            </a:xfrm>
            <a:prstGeom prst="rect">
              <a:avLst/>
            </a:prstGeom>
            <a:solidFill>
              <a:srgbClr val="8701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94481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5" name="Picture 4" descr="A person in a suit holding a phone&#10;&#10;Description automatically generated">
            <a:extLst>
              <a:ext uri="{FF2B5EF4-FFF2-40B4-BE49-F238E27FC236}">
                <a16:creationId xmlns:a16="http://schemas.microsoft.com/office/drawing/2014/main" id="{424C5478-E6B7-D787-8496-AF2A4D3499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22911" y="-15481"/>
            <a:ext cx="7903794" cy="5269728"/>
          </a:xfrm>
          <a:prstGeom prst="rect">
            <a:avLst/>
          </a:prstGeom>
        </p:spPr>
      </p:pic>
      <p:sp>
        <p:nvSpPr>
          <p:cNvPr id="4" name="Date Placeholder 3"/>
          <p:cNvSpPr>
            <a:spLocks noGrp="1"/>
          </p:cNvSpPr>
          <p:nvPr>
            <p:ph type="dt" sz="half" idx="10"/>
          </p:nvPr>
        </p:nvSpPr>
        <p:spPr/>
        <p:txBody>
          <a:bodyPr/>
          <a:lstStyle/>
          <a:p>
            <a:fld id="{DF89EBC4-DCE1-4F78-B475-C408DFA893AB}" type="datetimeFigureOut">
              <a:rPr lang="en-US" smtClean="0"/>
              <a:t>11/19/2024</a:t>
            </a:fld>
            <a:endParaRPr lang="en-US"/>
          </a:p>
        </p:txBody>
      </p:sp>
      <p:sp>
        <p:nvSpPr>
          <p:cNvPr id="8" name="TextBox 7"/>
          <p:cNvSpPr txBox="1"/>
          <p:nvPr userDrawn="1"/>
        </p:nvSpPr>
        <p:spPr>
          <a:xfrm flipH="1">
            <a:off x="-149090" y="5958215"/>
            <a:ext cx="4572001" cy="523220"/>
          </a:xfrm>
          <a:prstGeom prst="rect">
            <a:avLst/>
          </a:prstGeom>
          <a:noFill/>
        </p:spPr>
        <p:txBody>
          <a:bodyPr wrap="square" rtlCol="0">
            <a:spAutoFit/>
          </a:bodyPr>
          <a:lstStyle/>
          <a:p>
            <a:pPr algn="ctr"/>
            <a:r>
              <a:rPr lang="en-US" sz="2800" dirty="0">
                <a:solidFill>
                  <a:schemeClr val="bg1"/>
                </a:solidFill>
              </a:rPr>
              <a:t>Thank you! </a:t>
            </a:r>
          </a:p>
        </p:txBody>
      </p:sp>
      <p:grpSp>
        <p:nvGrpSpPr>
          <p:cNvPr id="2" name="Group 1">
            <a:extLst>
              <a:ext uri="{FF2B5EF4-FFF2-40B4-BE49-F238E27FC236}">
                <a16:creationId xmlns:a16="http://schemas.microsoft.com/office/drawing/2014/main" id="{2F5D024C-3CEE-6E51-A099-B2645BA2D5EF}"/>
              </a:ext>
            </a:extLst>
          </p:cNvPr>
          <p:cNvGrpSpPr/>
          <p:nvPr userDrawn="1"/>
        </p:nvGrpSpPr>
        <p:grpSpPr>
          <a:xfrm>
            <a:off x="-228600" y="-298175"/>
            <a:ext cx="4674121" cy="7156175"/>
            <a:chOff x="-228600" y="-298175"/>
            <a:chExt cx="4674121" cy="7156175"/>
          </a:xfrm>
          <a:solidFill>
            <a:srgbClr val="016F53"/>
          </a:solidFill>
        </p:grpSpPr>
        <p:sp>
          <p:nvSpPr>
            <p:cNvPr id="3" name="Rectangle 2">
              <a:extLst>
                <a:ext uri="{FF2B5EF4-FFF2-40B4-BE49-F238E27FC236}">
                  <a16:creationId xmlns:a16="http://schemas.microsoft.com/office/drawing/2014/main" id="{2E976163-1DB2-B825-57E9-89B5FBBF2559}"/>
                </a:ext>
              </a:extLst>
            </p:cNvPr>
            <p:cNvSpPr/>
            <p:nvPr userDrawn="1"/>
          </p:nvSpPr>
          <p:spPr>
            <a:xfrm>
              <a:off x="-228600" y="-298175"/>
              <a:ext cx="4674121" cy="7156175"/>
            </a:xfrm>
            <a:prstGeom prst="rect">
              <a:avLst/>
            </a:prstGeom>
            <a:solidFill>
              <a:srgbClr val="756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6301C01-60AF-FC3B-E3EC-40D95491B337}"/>
                </a:ext>
              </a:extLst>
            </p:cNvPr>
            <p:cNvSpPr/>
            <p:nvPr userDrawn="1"/>
          </p:nvSpPr>
          <p:spPr>
            <a:xfrm>
              <a:off x="4139573" y="-71120"/>
              <a:ext cx="305948" cy="6929120"/>
            </a:xfrm>
            <a:prstGeom prst="rect">
              <a:avLst/>
            </a:prstGeom>
            <a:solidFill>
              <a:srgbClr val="8701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177647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4" descr="Close-up of a person wearing glasses&#10;&#10;Description automatically generated">
            <a:extLst>
              <a:ext uri="{FF2B5EF4-FFF2-40B4-BE49-F238E27FC236}">
                <a16:creationId xmlns:a16="http://schemas.microsoft.com/office/drawing/2014/main" id="{C1EAC99E-5575-4A17-DD96-CB78C6A46DE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56079" y="0"/>
            <a:ext cx="11813743" cy="6858000"/>
          </a:xfrm>
          <a:prstGeom prst="rect">
            <a:avLst/>
          </a:prstGeom>
        </p:spPr>
      </p:pic>
      <p:sp>
        <p:nvSpPr>
          <p:cNvPr id="4" name="Date Placeholder 3"/>
          <p:cNvSpPr>
            <a:spLocks noGrp="1"/>
          </p:cNvSpPr>
          <p:nvPr>
            <p:ph type="dt" sz="half" idx="10"/>
          </p:nvPr>
        </p:nvSpPr>
        <p:spPr/>
        <p:txBody>
          <a:bodyPr/>
          <a:lstStyle/>
          <a:p>
            <a:fld id="{DF89EBC4-DCE1-4F78-B475-C408DFA893AB}" type="datetimeFigureOut">
              <a:rPr lang="en-US" smtClean="0"/>
              <a:t>11/19/2024</a:t>
            </a:fld>
            <a:endParaRPr lang="en-US"/>
          </a:p>
        </p:txBody>
      </p:sp>
      <p:sp>
        <p:nvSpPr>
          <p:cNvPr id="8" name="Title 1"/>
          <p:cNvSpPr txBox="1">
            <a:spLocks/>
          </p:cNvSpPr>
          <p:nvPr userDrawn="1"/>
        </p:nvSpPr>
        <p:spPr>
          <a:xfrm>
            <a:off x="0" y="433119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endParaRPr lang="en-US" sz="2800" dirty="0"/>
          </a:p>
        </p:txBody>
      </p:sp>
      <p:sp>
        <p:nvSpPr>
          <p:cNvPr id="11" name="Title 1">
            <a:extLst>
              <a:ext uri="{FF2B5EF4-FFF2-40B4-BE49-F238E27FC236}">
                <a16:creationId xmlns:a16="http://schemas.microsoft.com/office/drawing/2014/main" id="{D16F482A-7C73-02BD-F9FA-739C9067D5E9}"/>
              </a:ext>
            </a:extLst>
          </p:cNvPr>
          <p:cNvSpPr txBox="1">
            <a:spLocks/>
          </p:cNvSpPr>
          <p:nvPr userDrawn="1"/>
        </p:nvSpPr>
        <p:spPr>
          <a:xfrm>
            <a:off x="229842" y="2857154"/>
            <a:ext cx="6255027" cy="23662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b="1" dirty="0">
                <a:solidFill>
                  <a:schemeClr val="bg1"/>
                </a:solidFill>
              </a:rPr>
              <a:t>Vision</a:t>
            </a:r>
            <a:br>
              <a:rPr lang="en-US" b="1" dirty="0">
                <a:solidFill>
                  <a:schemeClr val="bg1"/>
                </a:solidFill>
              </a:rPr>
            </a:br>
            <a:r>
              <a:rPr lang="en-US" b="1" dirty="0">
                <a:solidFill>
                  <a:schemeClr val="bg1"/>
                </a:solidFill>
              </a:rPr>
              <a:t>Plan </a:t>
            </a:r>
          </a:p>
        </p:txBody>
      </p:sp>
      <p:grpSp>
        <p:nvGrpSpPr>
          <p:cNvPr id="2" name="Group 1">
            <a:extLst>
              <a:ext uri="{FF2B5EF4-FFF2-40B4-BE49-F238E27FC236}">
                <a16:creationId xmlns:a16="http://schemas.microsoft.com/office/drawing/2014/main" id="{A5FBB6E5-EF1D-9A76-7522-74688DF30BE3}"/>
              </a:ext>
            </a:extLst>
          </p:cNvPr>
          <p:cNvGrpSpPr/>
          <p:nvPr userDrawn="1"/>
        </p:nvGrpSpPr>
        <p:grpSpPr>
          <a:xfrm>
            <a:off x="-228600" y="-298175"/>
            <a:ext cx="4674121" cy="7156175"/>
            <a:chOff x="-228600" y="-298175"/>
            <a:chExt cx="4674121" cy="7156175"/>
          </a:xfrm>
          <a:solidFill>
            <a:srgbClr val="016F53"/>
          </a:solidFill>
        </p:grpSpPr>
        <p:sp>
          <p:nvSpPr>
            <p:cNvPr id="3" name="Rectangle 2">
              <a:extLst>
                <a:ext uri="{FF2B5EF4-FFF2-40B4-BE49-F238E27FC236}">
                  <a16:creationId xmlns:a16="http://schemas.microsoft.com/office/drawing/2014/main" id="{318416CE-C6C4-25A9-9ABA-DCEC90F987D6}"/>
                </a:ext>
              </a:extLst>
            </p:cNvPr>
            <p:cNvSpPr/>
            <p:nvPr userDrawn="1"/>
          </p:nvSpPr>
          <p:spPr>
            <a:xfrm>
              <a:off x="-228600" y="-298175"/>
              <a:ext cx="4674121" cy="71561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6D53CA5-CD37-7C35-6CE5-F7A828721617}"/>
                </a:ext>
              </a:extLst>
            </p:cNvPr>
            <p:cNvSpPr/>
            <p:nvPr userDrawn="1"/>
          </p:nvSpPr>
          <p:spPr>
            <a:xfrm>
              <a:off x="4139573" y="-71120"/>
              <a:ext cx="305948" cy="6929120"/>
            </a:xfrm>
            <a:prstGeom prst="rect">
              <a:avLst/>
            </a:prstGeom>
            <a:solidFill>
              <a:srgbClr val="756F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984566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3" name="Picture 2" descr="A person looking at a computer&#10;&#10;Description automatically generated">
            <a:extLst>
              <a:ext uri="{FF2B5EF4-FFF2-40B4-BE49-F238E27FC236}">
                <a16:creationId xmlns:a16="http://schemas.microsoft.com/office/drawing/2014/main" id="{2C845E2A-B3DB-B3E9-98F7-09FFB9C3AB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06548" y="0"/>
            <a:ext cx="10275831" cy="6858000"/>
          </a:xfrm>
          <a:prstGeom prst="rect">
            <a:avLst/>
          </a:prstGeom>
        </p:spPr>
      </p:pic>
      <p:sp>
        <p:nvSpPr>
          <p:cNvPr id="4" name="Date Placeholder 3"/>
          <p:cNvSpPr>
            <a:spLocks noGrp="1"/>
          </p:cNvSpPr>
          <p:nvPr>
            <p:ph type="dt" sz="half" idx="10"/>
          </p:nvPr>
        </p:nvSpPr>
        <p:spPr/>
        <p:txBody>
          <a:bodyPr/>
          <a:lstStyle/>
          <a:p>
            <a:fld id="{DF89EBC4-DCE1-4F78-B475-C408DFA893AB}" type="datetimeFigureOut">
              <a:rPr lang="en-US" smtClean="0"/>
              <a:t>11/19/2024</a:t>
            </a:fld>
            <a:endParaRPr lang="en-US"/>
          </a:p>
        </p:txBody>
      </p:sp>
      <p:sp>
        <p:nvSpPr>
          <p:cNvPr id="8" name="Title 1"/>
          <p:cNvSpPr txBox="1">
            <a:spLocks/>
          </p:cNvSpPr>
          <p:nvPr userDrawn="1"/>
        </p:nvSpPr>
        <p:spPr>
          <a:xfrm>
            <a:off x="0" y="433119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endParaRPr lang="en-US" sz="2800" dirty="0"/>
          </a:p>
        </p:txBody>
      </p:sp>
      <p:grpSp>
        <p:nvGrpSpPr>
          <p:cNvPr id="5" name="Group 4">
            <a:extLst>
              <a:ext uri="{FF2B5EF4-FFF2-40B4-BE49-F238E27FC236}">
                <a16:creationId xmlns:a16="http://schemas.microsoft.com/office/drawing/2014/main" id="{8F0C89E3-9063-5FDE-ED1A-91A93419B179}"/>
              </a:ext>
            </a:extLst>
          </p:cNvPr>
          <p:cNvGrpSpPr/>
          <p:nvPr userDrawn="1"/>
        </p:nvGrpSpPr>
        <p:grpSpPr>
          <a:xfrm>
            <a:off x="-228600" y="-298175"/>
            <a:ext cx="4674121" cy="7156175"/>
            <a:chOff x="-228600" y="-298175"/>
            <a:chExt cx="4674121" cy="7156175"/>
          </a:xfrm>
          <a:solidFill>
            <a:srgbClr val="016F53"/>
          </a:solidFill>
        </p:grpSpPr>
        <p:sp>
          <p:nvSpPr>
            <p:cNvPr id="6" name="Rectangle 5">
              <a:extLst>
                <a:ext uri="{FF2B5EF4-FFF2-40B4-BE49-F238E27FC236}">
                  <a16:creationId xmlns:a16="http://schemas.microsoft.com/office/drawing/2014/main" id="{B46167FD-53A3-1614-3BC6-DA7608285F9F}"/>
                </a:ext>
              </a:extLst>
            </p:cNvPr>
            <p:cNvSpPr/>
            <p:nvPr userDrawn="1"/>
          </p:nvSpPr>
          <p:spPr>
            <a:xfrm>
              <a:off x="-228600" y="-298175"/>
              <a:ext cx="4674121" cy="71561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B02266C-966A-CD7B-86CB-537E50693079}"/>
                </a:ext>
              </a:extLst>
            </p:cNvPr>
            <p:cNvSpPr/>
            <p:nvPr userDrawn="1"/>
          </p:nvSpPr>
          <p:spPr>
            <a:xfrm>
              <a:off x="4139573" y="-71120"/>
              <a:ext cx="305948" cy="6929120"/>
            </a:xfrm>
            <a:prstGeom prst="rect">
              <a:avLst/>
            </a:prstGeom>
            <a:solidFill>
              <a:srgbClr val="756F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07775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F89EBC4-DCE1-4F78-B475-C408DFA893AB}" type="datetimeFigureOut">
              <a:rPr lang="en-US" smtClean="0"/>
              <a:t>11/19/2024</a:t>
            </a:fld>
            <a:endParaRPr lang="en-US"/>
          </a:p>
        </p:txBody>
      </p:sp>
      <p:sp>
        <p:nvSpPr>
          <p:cNvPr id="7" name="Rectangle 6"/>
          <p:cNvSpPr/>
          <p:nvPr userDrawn="1"/>
        </p:nvSpPr>
        <p:spPr>
          <a:xfrm>
            <a:off x="-228600" y="-298175"/>
            <a:ext cx="4674121" cy="7156175"/>
          </a:xfrm>
          <a:prstGeom prst="rect">
            <a:avLst/>
          </a:prstGeom>
          <a:solidFill>
            <a:srgbClr val="016F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2586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3" name="Picture 2" descr="A person holding a stack of money&#10;&#10;Description automatically generated">
            <a:extLst>
              <a:ext uri="{FF2B5EF4-FFF2-40B4-BE49-F238E27FC236}">
                <a16:creationId xmlns:a16="http://schemas.microsoft.com/office/drawing/2014/main" id="{79812AB0-5DD5-DF8E-922F-56A5245510C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73825" y="0"/>
            <a:ext cx="10287000" cy="6858000"/>
          </a:xfrm>
          <a:prstGeom prst="rect">
            <a:avLst/>
          </a:prstGeom>
        </p:spPr>
      </p:pic>
      <p:sp>
        <p:nvSpPr>
          <p:cNvPr id="4" name="Date Placeholder 3"/>
          <p:cNvSpPr>
            <a:spLocks noGrp="1"/>
          </p:cNvSpPr>
          <p:nvPr>
            <p:ph type="dt" sz="half" idx="10"/>
          </p:nvPr>
        </p:nvSpPr>
        <p:spPr/>
        <p:txBody>
          <a:bodyPr/>
          <a:lstStyle/>
          <a:p>
            <a:fld id="{DF89EBC4-DCE1-4F78-B475-C408DFA893AB}" type="datetimeFigureOut">
              <a:rPr lang="en-US" smtClean="0"/>
              <a:t>11/19/2024</a:t>
            </a:fld>
            <a:endParaRPr lang="en-US"/>
          </a:p>
        </p:txBody>
      </p:sp>
      <p:grpSp>
        <p:nvGrpSpPr>
          <p:cNvPr id="2" name="Group 1">
            <a:extLst>
              <a:ext uri="{FF2B5EF4-FFF2-40B4-BE49-F238E27FC236}">
                <a16:creationId xmlns:a16="http://schemas.microsoft.com/office/drawing/2014/main" id="{3430EFA3-88AF-2EA7-4C61-B8E366447CEC}"/>
              </a:ext>
            </a:extLst>
          </p:cNvPr>
          <p:cNvGrpSpPr/>
          <p:nvPr userDrawn="1"/>
        </p:nvGrpSpPr>
        <p:grpSpPr>
          <a:xfrm>
            <a:off x="-228600" y="-298175"/>
            <a:ext cx="4674121" cy="7156175"/>
            <a:chOff x="-228600" y="-298175"/>
            <a:chExt cx="4674121" cy="7156175"/>
          </a:xfrm>
        </p:grpSpPr>
        <p:sp>
          <p:nvSpPr>
            <p:cNvPr id="5" name="Rectangle 4">
              <a:extLst>
                <a:ext uri="{FF2B5EF4-FFF2-40B4-BE49-F238E27FC236}">
                  <a16:creationId xmlns:a16="http://schemas.microsoft.com/office/drawing/2014/main" id="{F6FC7E89-141E-3935-21BA-112FC798BBB0}"/>
                </a:ext>
              </a:extLst>
            </p:cNvPr>
            <p:cNvSpPr/>
            <p:nvPr userDrawn="1"/>
          </p:nvSpPr>
          <p:spPr>
            <a:xfrm>
              <a:off x="-228600" y="-298175"/>
              <a:ext cx="4674121" cy="7156175"/>
            </a:xfrm>
            <a:prstGeom prst="rect">
              <a:avLst/>
            </a:prstGeom>
            <a:solidFill>
              <a:srgbClr val="016F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01BEB75-93BC-372D-10BF-F864588B6EAF}"/>
                </a:ext>
              </a:extLst>
            </p:cNvPr>
            <p:cNvSpPr/>
            <p:nvPr userDrawn="1"/>
          </p:nvSpPr>
          <p:spPr>
            <a:xfrm>
              <a:off x="4139573" y="-71120"/>
              <a:ext cx="305948" cy="6929120"/>
            </a:xfrm>
            <a:prstGeom prst="rect">
              <a:avLst/>
            </a:prstGeom>
            <a:solidFill>
              <a:srgbClr val="756F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504331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pic>
        <p:nvPicPr>
          <p:cNvPr id="3" name="Picture 2" descr="A piggy bank with money&#10;&#10;Description automatically generated">
            <a:extLst>
              <a:ext uri="{FF2B5EF4-FFF2-40B4-BE49-F238E27FC236}">
                <a16:creationId xmlns:a16="http://schemas.microsoft.com/office/drawing/2014/main" id="{922B89A6-F39F-9436-08C3-E663EEAC161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t="25300" r="216"/>
          <a:stretch/>
        </p:blipFill>
        <p:spPr>
          <a:xfrm>
            <a:off x="4445521" y="-542834"/>
            <a:ext cx="7303324" cy="8201102"/>
          </a:xfrm>
          <a:prstGeom prst="rect">
            <a:avLst/>
          </a:prstGeom>
        </p:spPr>
      </p:pic>
      <p:sp>
        <p:nvSpPr>
          <p:cNvPr id="4" name="Date Placeholder 3"/>
          <p:cNvSpPr>
            <a:spLocks noGrp="1"/>
          </p:cNvSpPr>
          <p:nvPr>
            <p:ph type="dt" sz="half" idx="10"/>
          </p:nvPr>
        </p:nvSpPr>
        <p:spPr/>
        <p:txBody>
          <a:bodyPr/>
          <a:lstStyle/>
          <a:p>
            <a:fld id="{DF89EBC4-DCE1-4F78-B475-C408DFA893AB}" type="datetimeFigureOut">
              <a:rPr lang="en-US" smtClean="0"/>
              <a:t>11/19/2024</a:t>
            </a:fld>
            <a:endParaRPr lang="en-US"/>
          </a:p>
        </p:txBody>
      </p:sp>
      <p:sp>
        <p:nvSpPr>
          <p:cNvPr id="6" name="Title 1"/>
          <p:cNvSpPr txBox="1">
            <a:spLocks/>
          </p:cNvSpPr>
          <p:nvPr userDrawn="1"/>
        </p:nvSpPr>
        <p:spPr>
          <a:xfrm>
            <a:off x="258417" y="2096775"/>
            <a:ext cx="6255027" cy="23662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b="1" baseline="0" dirty="0">
                <a:solidFill>
                  <a:schemeClr val="bg1"/>
                </a:solidFill>
              </a:rPr>
              <a:t>Health Savings              Account </a:t>
            </a:r>
            <a:r>
              <a:rPr lang="en-US" b="1" dirty="0">
                <a:solidFill>
                  <a:schemeClr val="bg1"/>
                </a:solidFill>
              </a:rPr>
              <a:t>(HSA)</a:t>
            </a:r>
          </a:p>
        </p:txBody>
      </p:sp>
      <p:grpSp>
        <p:nvGrpSpPr>
          <p:cNvPr id="2" name="Group 1">
            <a:extLst>
              <a:ext uri="{FF2B5EF4-FFF2-40B4-BE49-F238E27FC236}">
                <a16:creationId xmlns:a16="http://schemas.microsoft.com/office/drawing/2014/main" id="{65D4EE16-677F-F5BC-2682-0155BD4BDED4}"/>
              </a:ext>
            </a:extLst>
          </p:cNvPr>
          <p:cNvGrpSpPr/>
          <p:nvPr userDrawn="1"/>
        </p:nvGrpSpPr>
        <p:grpSpPr>
          <a:xfrm>
            <a:off x="-228600" y="-298175"/>
            <a:ext cx="4674121" cy="7156175"/>
            <a:chOff x="-228600" y="-298175"/>
            <a:chExt cx="4674121" cy="7156175"/>
          </a:xfrm>
          <a:solidFill>
            <a:srgbClr val="016F53"/>
          </a:solidFill>
        </p:grpSpPr>
        <p:sp>
          <p:nvSpPr>
            <p:cNvPr id="5" name="Rectangle 4">
              <a:extLst>
                <a:ext uri="{FF2B5EF4-FFF2-40B4-BE49-F238E27FC236}">
                  <a16:creationId xmlns:a16="http://schemas.microsoft.com/office/drawing/2014/main" id="{F9E04B30-A2BA-B67C-057C-1E057FF80A3B}"/>
                </a:ext>
              </a:extLst>
            </p:cNvPr>
            <p:cNvSpPr/>
            <p:nvPr userDrawn="1"/>
          </p:nvSpPr>
          <p:spPr>
            <a:xfrm>
              <a:off x="-228600" y="-298175"/>
              <a:ext cx="4674121" cy="71561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DA6395B-DFE5-53A8-9BEB-4A9BE27A5D2F}"/>
                </a:ext>
              </a:extLst>
            </p:cNvPr>
            <p:cNvSpPr/>
            <p:nvPr userDrawn="1"/>
          </p:nvSpPr>
          <p:spPr>
            <a:xfrm>
              <a:off x="4139573" y="-71120"/>
              <a:ext cx="305948" cy="6929120"/>
            </a:xfrm>
            <a:prstGeom prst="rect">
              <a:avLst/>
            </a:prstGeom>
            <a:solidFill>
              <a:srgbClr val="756F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03489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89EBC4-DCE1-4F78-B475-C408DFA893AB}" type="datetimeFigureOut">
              <a:rPr lang="en-US" smtClean="0"/>
              <a:t>11/19/2024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856BE-D92D-413A-A6CB-67F0633D730C}" type="slidenum">
              <a:rPr lang="en-US" smtClean="0"/>
              <a:t>‹#›</a:t>
            </a:fld>
            <a:endParaRPr lang="en-US"/>
          </a:p>
        </p:txBody>
      </p:sp>
    </p:spTree>
    <p:extLst>
      <p:ext uri="{BB962C8B-B14F-4D97-AF65-F5344CB8AC3E}">
        <p14:creationId xmlns:p14="http://schemas.microsoft.com/office/powerpoint/2010/main" val="221816384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83" r:id="rId3"/>
    <p:sldLayoutId id="2147483677" r:id="rId4"/>
    <p:sldLayoutId id="2147483661" r:id="rId5"/>
    <p:sldLayoutId id="2147483684" r:id="rId6"/>
    <p:sldLayoutId id="2147483670" r:id="rId7"/>
    <p:sldLayoutId id="2147483681" r:id="rId8"/>
    <p:sldLayoutId id="2147483682" r:id="rId9"/>
    <p:sldLayoutId id="2147483663" r:id="rId10"/>
    <p:sldLayoutId id="2147483650" r:id="rId11"/>
    <p:sldLayoutId id="2147483689" r:id="rId12"/>
    <p:sldLayoutId id="2147483685" r:id="rId13"/>
    <p:sldLayoutId id="2147483687" r:id="rId14"/>
    <p:sldLayoutId id="2147483688"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F638B5-47BA-F74D-6D2E-BE23882E171D}"/>
              </a:ext>
            </a:extLst>
          </p:cNvPr>
          <p:cNvPicPr>
            <a:picLocks noChangeAspect="1"/>
          </p:cNvPicPr>
          <p:nvPr/>
        </p:nvPicPr>
        <p:blipFill>
          <a:blip r:embed="rId3">
            <a:extLst>
              <a:ext uri="{28A0092B-C50C-407E-A947-70E740481C1C}">
                <a14:useLocalDpi xmlns:a14="http://schemas.microsoft.com/office/drawing/2010/main" val="0"/>
              </a:ext>
            </a:extLst>
          </a:blip>
          <a:srcRect l="61" r="61"/>
          <a:stretch/>
        </p:blipFill>
        <p:spPr>
          <a:xfrm>
            <a:off x="2456596" y="407505"/>
            <a:ext cx="9735404" cy="4903847"/>
          </a:xfrm>
          <a:prstGeom prst="rect">
            <a:avLst/>
          </a:prstGeom>
        </p:spPr>
      </p:pic>
      <p:sp>
        <p:nvSpPr>
          <p:cNvPr id="13" name="Rectangle 12">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99FBBC44-36CC-0D4A-56A2-2CE2ADA0C3F4}"/>
              </a:ext>
            </a:extLst>
          </p:cNvPr>
          <p:cNvSpPr/>
          <p:nvPr/>
        </p:nvSpPr>
        <p:spPr>
          <a:xfrm>
            <a:off x="-1" y="1"/>
            <a:ext cx="2456597" cy="6858000"/>
          </a:xfrm>
          <a:prstGeom prst="rect">
            <a:avLst/>
          </a:prstGeom>
          <a:solidFill>
            <a:srgbClr val="213A60"/>
          </a:solidFill>
          <a:ln>
            <a:solidFill>
              <a:srgbClr val="016F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C1BF4569-18DE-8B14-E041-B11BD152398B}"/>
              </a:ext>
            </a:extLst>
          </p:cNvPr>
          <p:cNvGrpSpPr/>
          <p:nvPr/>
        </p:nvGrpSpPr>
        <p:grpSpPr>
          <a:xfrm>
            <a:off x="768698" y="1441768"/>
            <a:ext cx="3010895" cy="2811437"/>
            <a:chOff x="528067" y="916103"/>
            <a:chExt cx="3010895" cy="2811437"/>
          </a:xfrm>
        </p:grpSpPr>
        <p:sp>
          <p:nvSpPr>
            <p:cNvPr id="7" name="Oval 6">
              <a:extLst>
                <a:ext uri="{FF2B5EF4-FFF2-40B4-BE49-F238E27FC236}">
                  <a16:creationId xmlns:a16="http://schemas.microsoft.com/office/drawing/2014/main" id="{551CDB85-C837-26FA-0F0C-A0BB113851DA}"/>
                </a:ext>
              </a:extLst>
            </p:cNvPr>
            <p:cNvSpPr/>
            <p:nvPr/>
          </p:nvSpPr>
          <p:spPr>
            <a:xfrm>
              <a:off x="528067" y="916103"/>
              <a:ext cx="3010895" cy="2811437"/>
            </a:xfrm>
            <a:prstGeom prst="ellipse">
              <a:avLst/>
            </a:prstGeom>
            <a:solidFill>
              <a:srgbClr val="756F6A"/>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870139"/>
                  </a:solidFill>
                </a:rPr>
                <a:t>Benefits </a:t>
              </a:r>
            </a:p>
            <a:p>
              <a:pPr algn="ctr"/>
              <a:r>
                <a:rPr lang="en-US" sz="3600" dirty="0">
                  <a:solidFill>
                    <a:srgbClr val="870139"/>
                  </a:solidFill>
                </a:rPr>
                <a:t>Overview </a:t>
              </a:r>
            </a:p>
            <a:p>
              <a:pPr algn="ctr"/>
              <a:r>
                <a:rPr lang="en-US" sz="3600" dirty="0">
                  <a:solidFill>
                    <a:srgbClr val="870139"/>
                  </a:solidFill>
                </a:rPr>
                <a:t>2025</a:t>
              </a:r>
            </a:p>
          </p:txBody>
        </p:sp>
        <p:sp>
          <p:nvSpPr>
            <p:cNvPr id="8" name="Oval 7">
              <a:extLst>
                <a:ext uri="{FF2B5EF4-FFF2-40B4-BE49-F238E27FC236}">
                  <a16:creationId xmlns:a16="http://schemas.microsoft.com/office/drawing/2014/main" id="{7D8A2AB7-4B8D-006F-D986-D51B43BC05AC}"/>
                </a:ext>
              </a:extLst>
            </p:cNvPr>
            <p:cNvSpPr/>
            <p:nvPr/>
          </p:nvSpPr>
          <p:spPr>
            <a:xfrm>
              <a:off x="682387" y="1091820"/>
              <a:ext cx="2702257" cy="2483889"/>
            </a:xfrm>
            <a:prstGeom prst="ellipse">
              <a:avLst/>
            </a:prstGeom>
            <a:no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30" name="Picture 6" descr="M3 Insurance BizSpotlight - Milwaukee Business Journal">
            <a:extLst>
              <a:ext uri="{FF2B5EF4-FFF2-40B4-BE49-F238E27FC236}">
                <a16:creationId xmlns:a16="http://schemas.microsoft.com/office/drawing/2014/main" id="{2A9DF223-336A-082F-995A-BAAD45F5863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19062" y="5717755"/>
            <a:ext cx="1046118" cy="104611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ethany St. Joseph Corporation of La Crosse, WI">
            <a:extLst>
              <a:ext uri="{FF2B5EF4-FFF2-40B4-BE49-F238E27FC236}">
                <a16:creationId xmlns:a16="http://schemas.microsoft.com/office/drawing/2014/main" id="{D3414196-4499-5048-127E-5B68D5C1F8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5251" y="5688417"/>
            <a:ext cx="5057775" cy="88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4370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p:nvPr>
        </p:nvSpPr>
        <p:spPr>
          <a:xfrm>
            <a:off x="86914" y="365125"/>
            <a:ext cx="11026254" cy="1325563"/>
          </a:xfrm>
        </p:spPr>
        <p:txBody>
          <a:bodyPr>
            <a:normAutofit/>
          </a:bodyPr>
          <a:lstStyle/>
          <a:p>
            <a:pPr>
              <a:defRPr/>
            </a:pPr>
            <a:r>
              <a:rPr lang="en-US" altLang="en-US" sz="4800" dirty="0"/>
              <a:t>Vision Plan </a:t>
            </a:r>
          </a:p>
        </p:txBody>
      </p:sp>
      <p:graphicFrame>
        <p:nvGraphicFramePr>
          <p:cNvPr id="4" name="Group 128">
            <a:extLst>
              <a:ext uri="{FF2B5EF4-FFF2-40B4-BE49-F238E27FC236}">
                <a16:creationId xmlns:a16="http://schemas.microsoft.com/office/drawing/2014/main" id="{B3FCF0A9-E33C-9947-9323-8D69CC5F1179}"/>
              </a:ext>
            </a:extLst>
          </p:cNvPr>
          <p:cNvGraphicFramePr>
            <a:graphicFrameLocks/>
          </p:cNvGraphicFramePr>
          <p:nvPr>
            <p:extLst>
              <p:ext uri="{D42A27DB-BD31-4B8C-83A1-F6EECF244321}">
                <p14:modId xmlns:p14="http://schemas.microsoft.com/office/powerpoint/2010/main" val="3958390"/>
              </p:ext>
            </p:extLst>
          </p:nvPr>
        </p:nvGraphicFramePr>
        <p:xfrm>
          <a:off x="611319" y="1954740"/>
          <a:ext cx="10969362" cy="2855110"/>
        </p:xfrm>
        <a:graphic>
          <a:graphicData uri="http://schemas.openxmlformats.org/drawingml/2006/table">
            <a:tbl>
              <a:tblPr/>
              <a:tblGrid>
                <a:gridCol w="4080997">
                  <a:extLst>
                    <a:ext uri="{9D8B030D-6E8A-4147-A177-3AD203B41FA5}">
                      <a16:colId xmlns:a16="http://schemas.microsoft.com/office/drawing/2014/main" val="20000"/>
                    </a:ext>
                  </a:extLst>
                </a:gridCol>
                <a:gridCol w="3722671">
                  <a:extLst>
                    <a:ext uri="{9D8B030D-6E8A-4147-A177-3AD203B41FA5}">
                      <a16:colId xmlns:a16="http://schemas.microsoft.com/office/drawing/2014/main" val="20001"/>
                    </a:ext>
                  </a:extLst>
                </a:gridCol>
                <a:gridCol w="3165694">
                  <a:extLst>
                    <a:ext uri="{9D8B030D-6E8A-4147-A177-3AD203B41FA5}">
                      <a16:colId xmlns:a16="http://schemas.microsoft.com/office/drawing/2014/main" val="20002"/>
                    </a:ext>
                  </a:extLst>
                </a:gridCol>
              </a:tblGrid>
              <a:tr h="891652">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2000" b="1" i="0" u="none" strike="noStrike" cap="none" normalizeH="0" baseline="0" dirty="0">
                          <a:ln>
                            <a:noFill/>
                          </a:ln>
                          <a:solidFill>
                            <a:schemeClr val="bg1"/>
                          </a:solidFill>
                          <a:effectLst/>
                          <a:latin typeface="+mn-lt"/>
                        </a:rPr>
                        <a:t>Benefits</a:t>
                      </a:r>
                    </a:p>
                  </a:txBody>
                  <a:tcPr marL="111670" marR="111670" marT="45723" marB="45723"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870139"/>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2000" b="1" i="0" u="none" strike="noStrike" cap="none" normalizeH="0" baseline="0" dirty="0">
                          <a:ln>
                            <a:noFill/>
                          </a:ln>
                          <a:solidFill>
                            <a:schemeClr val="bg1"/>
                          </a:solidFill>
                          <a:effectLst/>
                          <a:latin typeface="+mn-lt"/>
                        </a:rPr>
                        <a:t>In-Network</a:t>
                      </a:r>
                    </a:p>
                  </a:txBody>
                  <a:tcPr marL="111670" marR="111670" marT="45723" marB="4572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870139"/>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2000" b="1" i="0" u="none" strike="noStrike" cap="none" normalizeH="0" baseline="0" dirty="0">
                          <a:ln>
                            <a:noFill/>
                          </a:ln>
                          <a:solidFill>
                            <a:schemeClr val="bg1"/>
                          </a:solidFill>
                          <a:effectLst/>
                          <a:latin typeface="+mn-lt"/>
                        </a:rPr>
                        <a:t>Out of Network</a:t>
                      </a:r>
                    </a:p>
                  </a:txBody>
                  <a:tcPr marL="111670" marR="111670" marT="45723" marB="45723"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870139"/>
                    </a:solidFill>
                  </a:tcPr>
                </a:tc>
                <a:extLst>
                  <a:ext uri="{0D108BD9-81ED-4DB2-BD59-A6C34878D82A}">
                    <a16:rowId xmlns:a16="http://schemas.microsoft.com/office/drawing/2014/main" val="10000"/>
                  </a:ext>
                </a:extLst>
              </a:tr>
              <a:tr h="490592">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2000" b="0" i="0" u="none" strike="noStrike" cap="none" normalizeH="0" baseline="0" dirty="0">
                          <a:ln>
                            <a:noFill/>
                          </a:ln>
                          <a:solidFill>
                            <a:schemeClr val="tx1"/>
                          </a:solidFill>
                          <a:effectLst/>
                          <a:latin typeface="+mn-lt"/>
                        </a:rPr>
                        <a:t>Vision Exam (Every 12 months)</a:t>
                      </a:r>
                    </a:p>
                  </a:txBody>
                  <a:tcPr marL="111670" marR="111670" marT="45723" marB="45723"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2000" b="0" i="0" u="none" strike="noStrike" cap="none" normalizeH="0" baseline="0" dirty="0">
                          <a:ln>
                            <a:noFill/>
                          </a:ln>
                          <a:solidFill>
                            <a:schemeClr val="tx1"/>
                          </a:solidFill>
                          <a:effectLst/>
                          <a:latin typeface="+mn-lt"/>
                        </a:rPr>
                        <a:t>$10 copay</a:t>
                      </a:r>
                    </a:p>
                  </a:txBody>
                  <a:tcPr marL="111670" marR="111670" marT="45723" marB="4572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2000" b="0" i="0" u="none" strike="noStrike" cap="none" normalizeH="0" baseline="0" dirty="0">
                          <a:ln>
                            <a:noFill/>
                          </a:ln>
                          <a:solidFill>
                            <a:schemeClr val="tx1"/>
                          </a:solidFill>
                          <a:effectLst/>
                          <a:latin typeface="+mn-lt"/>
                        </a:rPr>
                        <a:t>Up to $35 reimbursement</a:t>
                      </a:r>
                    </a:p>
                  </a:txBody>
                  <a:tcPr marL="111670" marR="111670" marT="45723" marB="45723"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490592">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2000" b="0" i="0" u="none" strike="noStrike" cap="none" normalizeH="0" baseline="0" dirty="0">
                          <a:ln>
                            <a:noFill/>
                          </a:ln>
                          <a:solidFill>
                            <a:schemeClr val="tx1"/>
                          </a:solidFill>
                          <a:effectLst/>
                          <a:latin typeface="+mn-lt"/>
                        </a:rPr>
                        <a:t>Frames (Every 24 months)</a:t>
                      </a:r>
                    </a:p>
                  </a:txBody>
                  <a:tcPr marL="111670" marR="111670" marT="45723" marB="45723"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2000" b="0" i="0" u="none" strike="noStrike" cap="none" normalizeH="0" baseline="0" dirty="0">
                          <a:ln>
                            <a:noFill/>
                          </a:ln>
                          <a:solidFill>
                            <a:schemeClr val="tx1"/>
                          </a:solidFill>
                          <a:effectLst/>
                          <a:latin typeface="+mn-lt"/>
                        </a:rPr>
                        <a:t>$130 allowance + 20% off balance</a:t>
                      </a:r>
                    </a:p>
                  </a:txBody>
                  <a:tcPr marL="111670" marR="111670" marT="45723" marB="4572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2000" b="0" i="0" u="none" strike="noStrike" kern="1200" cap="none" normalizeH="0" baseline="0" dirty="0">
                          <a:ln>
                            <a:noFill/>
                          </a:ln>
                          <a:solidFill>
                            <a:schemeClr val="tx1"/>
                          </a:solidFill>
                          <a:effectLst/>
                          <a:latin typeface="+mn-lt"/>
                          <a:ea typeface="+mn-ea"/>
                          <a:cs typeface="+mn-cs"/>
                        </a:rPr>
                        <a:t>Up to $65 reimbursement</a:t>
                      </a:r>
                    </a:p>
                  </a:txBody>
                  <a:tcPr marL="111670" marR="111670" marT="45723" marB="4572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2"/>
                  </a:ext>
                </a:extLst>
              </a:tr>
              <a:tr h="491682">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2000" b="0" i="0" u="none" strike="noStrike" cap="none" normalizeH="0" baseline="0" dirty="0">
                          <a:ln>
                            <a:noFill/>
                          </a:ln>
                          <a:solidFill>
                            <a:schemeClr val="tx1"/>
                          </a:solidFill>
                          <a:effectLst/>
                          <a:latin typeface="+mn-lt"/>
                        </a:rPr>
                        <a:t>Standard Lenses (Every 12 months)</a:t>
                      </a:r>
                    </a:p>
                  </a:txBody>
                  <a:tcPr marL="111670" marR="111670" marT="45723" marB="45723"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2000" b="0" i="0" u="none" strike="noStrike" cap="none" normalizeH="0" baseline="0" dirty="0">
                          <a:ln>
                            <a:noFill/>
                          </a:ln>
                          <a:solidFill>
                            <a:schemeClr val="tx1"/>
                          </a:solidFill>
                          <a:effectLst/>
                          <a:latin typeface="+mn-lt"/>
                        </a:rPr>
                        <a:t>$10 copay</a:t>
                      </a:r>
                    </a:p>
                  </a:txBody>
                  <a:tcPr marL="111670" marR="111670" marT="45723" marB="4572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2000" b="0" i="0" u="none" strike="noStrike" cap="none" normalizeH="0" baseline="0" dirty="0">
                          <a:ln>
                            <a:noFill/>
                          </a:ln>
                          <a:solidFill>
                            <a:schemeClr val="tx1"/>
                          </a:solidFill>
                          <a:effectLst/>
                          <a:latin typeface="+mn-lt"/>
                        </a:rPr>
                        <a:t>Up to $25 reimbursement</a:t>
                      </a:r>
                    </a:p>
                  </a:txBody>
                  <a:tcPr marL="111670" marR="111670" marT="45723" marB="45723"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490592">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2000" b="0" i="0" u="none" strike="noStrike" cap="none" normalizeH="0" baseline="0" dirty="0">
                          <a:ln>
                            <a:noFill/>
                          </a:ln>
                          <a:solidFill>
                            <a:schemeClr val="tx1"/>
                          </a:solidFill>
                          <a:effectLst/>
                          <a:latin typeface="+mn-lt"/>
                        </a:rPr>
                        <a:t>Contact Lenses (Every 12 months)</a:t>
                      </a:r>
                    </a:p>
                  </a:txBody>
                  <a:tcPr marL="111670" marR="111670" marT="45723" marB="45723"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2000" b="0" i="0" u="none" strike="noStrike" cap="none" normalizeH="0" baseline="0" dirty="0">
                          <a:ln>
                            <a:noFill/>
                          </a:ln>
                          <a:solidFill>
                            <a:schemeClr val="tx1"/>
                          </a:solidFill>
                          <a:effectLst/>
                          <a:latin typeface="+mn-lt"/>
                        </a:rPr>
                        <a:t>$120 allowance + 15% off balance</a:t>
                      </a:r>
                    </a:p>
                  </a:txBody>
                  <a:tcPr marL="111670" marR="111670" marT="45723" marB="4572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2000" b="0" i="0" u="none" strike="noStrike" cap="none" normalizeH="0" baseline="0" dirty="0">
                          <a:ln>
                            <a:noFill/>
                          </a:ln>
                          <a:solidFill>
                            <a:schemeClr val="tx1"/>
                          </a:solidFill>
                          <a:effectLst/>
                          <a:latin typeface="+mn-lt"/>
                        </a:rPr>
                        <a:t>Up to $96 reimbursement</a:t>
                      </a:r>
                    </a:p>
                  </a:txBody>
                  <a:tcPr marL="111670" marR="111670" marT="45723" marB="45723"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4"/>
                  </a:ext>
                </a:extLst>
              </a:tr>
            </a:tbl>
          </a:graphicData>
        </a:graphic>
      </p:graphicFrame>
      <p:pic>
        <p:nvPicPr>
          <p:cNvPr id="2" name="Picture 8" descr="Vision Benefits | En">
            <a:extLst>
              <a:ext uri="{FF2B5EF4-FFF2-40B4-BE49-F238E27FC236}">
                <a16:creationId xmlns:a16="http://schemas.microsoft.com/office/drawing/2014/main" id="{89DE4248-F6C0-4E00-AA31-C740990D840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42407" y="101073"/>
            <a:ext cx="3292098" cy="820281"/>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Glasses - Free ui icons">
            <a:extLst>
              <a:ext uri="{FF2B5EF4-FFF2-40B4-BE49-F238E27FC236}">
                <a16:creationId xmlns:a16="http://schemas.microsoft.com/office/drawing/2014/main" id="{64E5EC69-39E2-B055-5557-E90FBF11A233}"/>
              </a:ext>
            </a:extLst>
          </p:cNvPr>
          <p:cNvPicPr>
            <a:picLocks noChangeAspect="1" noChangeArrowheads="1"/>
          </p:cNvPicPr>
          <p:nvPr/>
        </p:nvPicPr>
        <p:blipFill rotWithShape="1">
          <a:blip r:embed="rId4">
            <a:lum bright="70000" contrast="-70000"/>
            <a:extLst>
              <a:ext uri="{28A0092B-C50C-407E-A947-70E740481C1C}">
                <a14:useLocalDpi xmlns:a14="http://schemas.microsoft.com/office/drawing/2010/main" val="0"/>
              </a:ext>
            </a:extLst>
          </a:blip>
          <a:srcRect t="27056" b="28042"/>
          <a:stretch/>
        </p:blipFill>
        <p:spPr bwMode="auto">
          <a:xfrm>
            <a:off x="4474866" y="5230758"/>
            <a:ext cx="3242268" cy="1455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537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EFBF001-C0E9-D1B8-ABAE-83D401AF8BE6}"/>
              </a:ext>
            </a:extLst>
          </p:cNvPr>
          <p:cNvSpPr>
            <a:spLocks noGrp="1"/>
          </p:cNvSpPr>
          <p:nvPr>
            <p:ph type="title"/>
          </p:nvPr>
        </p:nvSpPr>
        <p:spPr>
          <a:xfrm>
            <a:off x="457200" y="383266"/>
            <a:ext cx="10515600" cy="1325563"/>
          </a:xfrm>
        </p:spPr>
        <p:txBody>
          <a:bodyPr/>
          <a:lstStyle/>
          <a:p>
            <a:r>
              <a:rPr lang="en-US" dirty="0"/>
              <a:t>Vision Plan Premium</a:t>
            </a:r>
          </a:p>
        </p:txBody>
      </p:sp>
      <p:graphicFrame>
        <p:nvGraphicFramePr>
          <p:cNvPr id="4" name="Content Placeholder 3">
            <a:extLst>
              <a:ext uri="{FF2B5EF4-FFF2-40B4-BE49-F238E27FC236}">
                <a16:creationId xmlns:a16="http://schemas.microsoft.com/office/drawing/2014/main" id="{85B0E421-B131-B14D-A7F9-22D96EAF2726}"/>
              </a:ext>
            </a:extLst>
          </p:cNvPr>
          <p:cNvGraphicFramePr>
            <a:graphicFrameLocks/>
          </p:cNvGraphicFramePr>
          <p:nvPr>
            <p:extLst>
              <p:ext uri="{D42A27DB-BD31-4B8C-83A1-F6EECF244321}">
                <p14:modId xmlns:p14="http://schemas.microsoft.com/office/powerpoint/2010/main" val="529448619"/>
              </p:ext>
            </p:extLst>
          </p:nvPr>
        </p:nvGraphicFramePr>
        <p:xfrm>
          <a:off x="1398334" y="2502718"/>
          <a:ext cx="6243058" cy="2742900"/>
        </p:xfrm>
        <a:graphic>
          <a:graphicData uri="http://schemas.openxmlformats.org/drawingml/2006/table">
            <a:tbl>
              <a:tblPr firstRow="1" bandRow="1">
                <a:tableStyleId>{E8034E78-7F5D-4C2E-B375-FC64B27BC917}</a:tableStyleId>
              </a:tblPr>
              <a:tblGrid>
                <a:gridCol w="3121529">
                  <a:extLst>
                    <a:ext uri="{9D8B030D-6E8A-4147-A177-3AD203B41FA5}">
                      <a16:colId xmlns:a16="http://schemas.microsoft.com/office/drawing/2014/main" val="2365915918"/>
                    </a:ext>
                  </a:extLst>
                </a:gridCol>
                <a:gridCol w="3121529">
                  <a:extLst>
                    <a:ext uri="{9D8B030D-6E8A-4147-A177-3AD203B41FA5}">
                      <a16:colId xmlns:a16="http://schemas.microsoft.com/office/drawing/2014/main" val="77339739"/>
                    </a:ext>
                  </a:extLst>
                </a:gridCol>
              </a:tblGrid>
              <a:tr h="9143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2400" b="1" i="0" u="none" strike="noStrike" kern="1200" cap="none" normalizeH="0" baseline="0" dirty="0">
                          <a:ln>
                            <a:noFill/>
                          </a:ln>
                          <a:solidFill>
                            <a:schemeClr val="bg1"/>
                          </a:solidFill>
                          <a:effectLst/>
                          <a:latin typeface="+mn-lt"/>
                          <a:ea typeface="+mn-ea"/>
                          <a:cs typeface="+mn-cs"/>
                        </a:rPr>
                        <a:t>Vision Plan</a:t>
                      </a:r>
                    </a:p>
                  </a:txBody>
                  <a:tcPr anchor="ctr">
                    <a:solidFill>
                      <a:srgbClr val="870139"/>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2400" b="1" i="0" u="none" strike="noStrike" kern="1200" cap="none" normalizeH="0" baseline="0" dirty="0">
                          <a:ln>
                            <a:noFill/>
                          </a:ln>
                          <a:solidFill>
                            <a:schemeClr val="bg1"/>
                          </a:solidFill>
                          <a:effectLst/>
                          <a:latin typeface="+mn-lt"/>
                          <a:ea typeface="+mn-ea"/>
                          <a:cs typeface="+mn-cs"/>
                        </a:rPr>
                        <a:t>Bi-Weekly Premiums</a:t>
                      </a:r>
                    </a:p>
                  </a:txBody>
                  <a:tcPr anchor="ctr">
                    <a:solidFill>
                      <a:srgbClr val="870139"/>
                    </a:solidFill>
                  </a:tcPr>
                </a:tc>
                <a:extLst>
                  <a:ext uri="{0D108BD9-81ED-4DB2-BD59-A6C34878D82A}">
                    <a16:rowId xmlns:a16="http://schemas.microsoft.com/office/drawing/2014/main" val="1876156560"/>
                  </a:ext>
                </a:extLst>
              </a:tr>
              <a:tr h="9143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2400" b="0" i="0" u="none" strike="noStrike" kern="1200" cap="none" normalizeH="0" baseline="0" dirty="0">
                          <a:ln>
                            <a:noFill/>
                          </a:ln>
                          <a:solidFill>
                            <a:schemeClr val="tx1"/>
                          </a:solidFill>
                          <a:effectLst/>
                          <a:latin typeface="+mn-lt"/>
                          <a:ea typeface="+mn-ea"/>
                          <a:cs typeface="+mn-cs"/>
                        </a:rPr>
                        <a:t>Employee</a:t>
                      </a:r>
                    </a:p>
                  </a:txBody>
                  <a:tcPr anchor="c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2400" b="0" i="0" u="none" strike="noStrike" kern="1200" cap="none" normalizeH="0" baseline="0" dirty="0">
                          <a:ln>
                            <a:noFill/>
                          </a:ln>
                          <a:solidFill>
                            <a:schemeClr val="tx1"/>
                          </a:solidFill>
                          <a:effectLst/>
                          <a:latin typeface="+mn-lt"/>
                          <a:ea typeface="+mn-ea"/>
                          <a:cs typeface="+mn-cs"/>
                        </a:rPr>
                        <a:t>$2.73</a:t>
                      </a:r>
                    </a:p>
                  </a:txBody>
                  <a:tcPr anchor="ctr">
                    <a:solidFill>
                      <a:schemeClr val="bg1"/>
                    </a:solidFill>
                  </a:tcPr>
                </a:tc>
                <a:extLst>
                  <a:ext uri="{0D108BD9-81ED-4DB2-BD59-A6C34878D82A}">
                    <a16:rowId xmlns:a16="http://schemas.microsoft.com/office/drawing/2014/main" val="2091761788"/>
                  </a:ext>
                </a:extLst>
              </a:tr>
              <a:tr h="9143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2400" b="0" i="0" u="none" strike="noStrike" kern="1200" cap="none" normalizeH="0" baseline="0" dirty="0">
                          <a:ln>
                            <a:noFill/>
                          </a:ln>
                          <a:solidFill>
                            <a:schemeClr val="tx1"/>
                          </a:solidFill>
                          <a:effectLst/>
                          <a:latin typeface="+mn-lt"/>
                          <a:ea typeface="+mn-ea"/>
                          <a:cs typeface="+mn-cs"/>
                        </a:rPr>
                        <a:t>Family</a:t>
                      </a:r>
                    </a:p>
                  </a:txBody>
                  <a:tcPr anchor="c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2400" b="0" i="0" u="none" strike="noStrike" kern="1200" cap="none" normalizeH="0" baseline="0" dirty="0">
                          <a:ln>
                            <a:noFill/>
                          </a:ln>
                          <a:solidFill>
                            <a:schemeClr val="tx1"/>
                          </a:solidFill>
                          <a:effectLst/>
                          <a:latin typeface="+mn-lt"/>
                          <a:ea typeface="+mn-ea"/>
                          <a:cs typeface="+mn-cs"/>
                        </a:rPr>
                        <a:t>$6.80</a:t>
                      </a:r>
                    </a:p>
                  </a:txBody>
                  <a:tcPr anchor="ctr">
                    <a:solidFill>
                      <a:schemeClr val="bg1">
                        <a:lumMod val="95000"/>
                      </a:schemeClr>
                    </a:solidFill>
                  </a:tcPr>
                </a:tc>
                <a:extLst>
                  <a:ext uri="{0D108BD9-81ED-4DB2-BD59-A6C34878D82A}">
                    <a16:rowId xmlns:a16="http://schemas.microsoft.com/office/drawing/2014/main" val="1924818385"/>
                  </a:ext>
                </a:extLst>
              </a:tr>
            </a:tbl>
          </a:graphicData>
        </a:graphic>
      </p:graphicFrame>
      <p:pic>
        <p:nvPicPr>
          <p:cNvPr id="2050" name="Picture 2" descr="Eye Insurance Icons - Free SVG &amp; PNG Eye Insurance Images - Noun Project">
            <a:extLst>
              <a:ext uri="{FF2B5EF4-FFF2-40B4-BE49-F238E27FC236}">
                <a16:creationId xmlns:a16="http://schemas.microsoft.com/office/drawing/2014/main" id="{8AE03EA9-E20F-6559-19E1-07B689DC5794}"/>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8640679" y="2400363"/>
            <a:ext cx="2933699" cy="293369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8" descr="Vision Benefits | En">
            <a:extLst>
              <a:ext uri="{FF2B5EF4-FFF2-40B4-BE49-F238E27FC236}">
                <a16:creationId xmlns:a16="http://schemas.microsoft.com/office/drawing/2014/main" id="{22FFAC79-936E-FF8F-5178-0E78958068A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42702" y="225766"/>
            <a:ext cx="3292098" cy="820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599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EFBF001-C0E9-D1B8-ABAE-83D401AF8BE6}"/>
              </a:ext>
            </a:extLst>
          </p:cNvPr>
          <p:cNvSpPr>
            <a:spLocks noGrp="1"/>
          </p:cNvSpPr>
          <p:nvPr>
            <p:ph type="title"/>
          </p:nvPr>
        </p:nvSpPr>
        <p:spPr/>
        <p:txBody>
          <a:bodyPr/>
          <a:lstStyle/>
          <a:p>
            <a:r>
              <a:rPr lang="en-US" dirty="0"/>
              <a:t>Life/AD&amp;D Insurance</a:t>
            </a:r>
          </a:p>
        </p:txBody>
      </p:sp>
      <p:sp>
        <p:nvSpPr>
          <p:cNvPr id="4" name="Content Placeholder 2">
            <a:extLst>
              <a:ext uri="{FF2B5EF4-FFF2-40B4-BE49-F238E27FC236}">
                <a16:creationId xmlns:a16="http://schemas.microsoft.com/office/drawing/2014/main" id="{373F2A9D-3FBC-50EE-2497-45809350A6C7}"/>
              </a:ext>
            </a:extLst>
          </p:cNvPr>
          <p:cNvSpPr>
            <a:spLocks noGrp="1"/>
          </p:cNvSpPr>
          <p:nvPr>
            <p:ph idx="1"/>
          </p:nvPr>
        </p:nvSpPr>
        <p:spPr>
          <a:xfrm>
            <a:off x="343039" y="1837655"/>
            <a:ext cx="5370095" cy="4924091"/>
          </a:xfrm>
        </p:spPr>
        <p:txBody>
          <a:bodyPr>
            <a:normAutofit/>
          </a:bodyPr>
          <a:lstStyle/>
          <a:p>
            <a:pPr marL="0" indent="0">
              <a:lnSpc>
                <a:spcPct val="150000"/>
              </a:lnSpc>
              <a:buNone/>
            </a:pPr>
            <a:r>
              <a:rPr lang="en-US" b="1" u="sng" dirty="0"/>
              <a:t>Group Life/AD&amp;D</a:t>
            </a:r>
          </a:p>
          <a:p>
            <a:pPr>
              <a:lnSpc>
                <a:spcPct val="150000"/>
              </a:lnSpc>
            </a:pPr>
            <a:r>
              <a:rPr lang="en-US" dirty="0"/>
              <a:t>Life/AD&amp;D Benefit: $50,000</a:t>
            </a:r>
          </a:p>
          <a:p>
            <a:pPr>
              <a:lnSpc>
                <a:spcPct val="150000"/>
              </a:lnSpc>
            </a:pPr>
            <a:r>
              <a:rPr lang="en-US" dirty="0">
                <a:sym typeface="Wingdings" panose="05000000000000000000" pitchFamily="2" charset="2"/>
              </a:rPr>
              <a:t>Update Beneficiary Information</a:t>
            </a:r>
          </a:p>
          <a:p>
            <a:pPr>
              <a:lnSpc>
                <a:spcPct val="150000"/>
              </a:lnSpc>
            </a:pPr>
            <a:r>
              <a:rPr lang="en-US" dirty="0">
                <a:sym typeface="Wingdings" panose="05000000000000000000" pitchFamily="2" charset="2"/>
              </a:rPr>
              <a:t>Sponsored by Bethany St. Joseph</a:t>
            </a:r>
          </a:p>
          <a:p>
            <a:pPr marL="914400" lvl="2" indent="0">
              <a:buNone/>
            </a:pPr>
            <a:endParaRPr lang="en-US" dirty="0">
              <a:sym typeface="Wingdings" panose="05000000000000000000" pitchFamily="2" charset="2"/>
            </a:endParaRPr>
          </a:p>
        </p:txBody>
      </p:sp>
      <p:pic>
        <p:nvPicPr>
          <p:cNvPr id="2" name="Picture 10" descr="The Hartford - Wikipedia">
            <a:extLst>
              <a:ext uri="{FF2B5EF4-FFF2-40B4-BE49-F238E27FC236}">
                <a16:creationId xmlns:a16="http://schemas.microsoft.com/office/drawing/2014/main" id="{638C6C01-D2FC-DB72-7BE3-3191C8601C3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18564" y="4806098"/>
            <a:ext cx="1817562" cy="1799237"/>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22C47836-6DA4-448D-E5EE-F897BE5F99D0}"/>
              </a:ext>
            </a:extLst>
          </p:cNvPr>
          <p:cNvSpPr txBox="1">
            <a:spLocks/>
          </p:cNvSpPr>
          <p:nvPr/>
        </p:nvSpPr>
        <p:spPr>
          <a:xfrm>
            <a:off x="6258566" y="1837654"/>
            <a:ext cx="5370095" cy="49240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b="1" u="sng" dirty="0"/>
              <a:t>Voluntary Life/AD&amp;D</a:t>
            </a:r>
            <a:endParaRPr lang="en-US" b="1" u="sng" dirty="0">
              <a:sym typeface="Wingdings" panose="05000000000000000000" pitchFamily="2" charset="2"/>
            </a:endParaRPr>
          </a:p>
          <a:p>
            <a:pPr marL="0" indent="0">
              <a:lnSpc>
                <a:spcPct val="100000"/>
              </a:lnSpc>
              <a:buNone/>
            </a:pPr>
            <a:r>
              <a:rPr lang="en-US" dirty="0">
                <a:sym typeface="Wingdings" panose="05000000000000000000" pitchFamily="2" charset="2"/>
              </a:rPr>
              <a:t>You have the option to purchase additional life insurance. Total costs are calculated based on your age and the amount of coverage you are requesting.</a:t>
            </a:r>
            <a:endParaRPr lang="en-US" dirty="0"/>
          </a:p>
        </p:txBody>
      </p:sp>
      <p:pic>
        <p:nvPicPr>
          <p:cNvPr id="11266" name="Picture 2" descr="Protection, Life Insurance Icon / Gray Color Stock Vector - Illustration of  life, mother: 191997534">
            <a:extLst>
              <a:ext uri="{FF2B5EF4-FFF2-40B4-BE49-F238E27FC236}">
                <a16:creationId xmlns:a16="http://schemas.microsoft.com/office/drawing/2014/main" id="{E8BA355C-FBB5-54BD-951C-F9D066EEA4BA}"/>
              </a:ext>
            </a:extLst>
          </p:cNvPr>
          <p:cNvPicPr>
            <a:picLocks noChangeAspect="1" noChangeArrowheads="1"/>
          </p:cNvPicPr>
          <p:nvPr/>
        </p:nvPicPr>
        <p:blipFill rotWithShape="1">
          <a:blip r:embed="rId4" cstate="print">
            <a:duotone>
              <a:schemeClr val="bg2">
                <a:shade val="45000"/>
                <a:satMod val="135000"/>
              </a:schemeClr>
              <a:prstClr val="white"/>
            </a:duotone>
            <a:alphaModFix amt="50000"/>
            <a:extLst>
              <a:ext uri="{28A0092B-C50C-407E-A947-70E740481C1C}">
                <a14:useLocalDpi xmlns:a14="http://schemas.microsoft.com/office/drawing/2010/main" val="0"/>
              </a:ext>
            </a:extLst>
          </a:blip>
          <a:srcRect l="22866" t="11579" r="24327" b="11227"/>
          <a:stretch/>
        </p:blipFill>
        <p:spPr bwMode="auto">
          <a:xfrm>
            <a:off x="5355919" y="4916917"/>
            <a:ext cx="1155031" cy="1688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5320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EFBF001-C0E9-D1B8-ABAE-83D401AF8BE6}"/>
              </a:ext>
            </a:extLst>
          </p:cNvPr>
          <p:cNvSpPr>
            <a:spLocks noGrp="1"/>
          </p:cNvSpPr>
          <p:nvPr>
            <p:ph type="title"/>
          </p:nvPr>
        </p:nvSpPr>
        <p:spPr>
          <a:xfrm>
            <a:off x="176463" y="365125"/>
            <a:ext cx="10515600" cy="1325563"/>
          </a:xfrm>
        </p:spPr>
        <p:txBody>
          <a:bodyPr/>
          <a:lstStyle/>
          <a:p>
            <a:r>
              <a:rPr lang="en-US" dirty="0"/>
              <a:t>Disability Insurance</a:t>
            </a:r>
          </a:p>
        </p:txBody>
      </p:sp>
      <p:graphicFrame>
        <p:nvGraphicFramePr>
          <p:cNvPr id="8" name="Table 7">
            <a:extLst>
              <a:ext uri="{FF2B5EF4-FFF2-40B4-BE49-F238E27FC236}">
                <a16:creationId xmlns:a16="http://schemas.microsoft.com/office/drawing/2014/main" id="{462DE850-DF89-D046-89F5-BE86A6271914}"/>
              </a:ext>
            </a:extLst>
          </p:cNvPr>
          <p:cNvGraphicFramePr>
            <a:graphicFrameLocks noGrp="1"/>
          </p:cNvGraphicFramePr>
          <p:nvPr>
            <p:extLst>
              <p:ext uri="{D42A27DB-BD31-4B8C-83A1-F6EECF244321}">
                <p14:modId xmlns:p14="http://schemas.microsoft.com/office/powerpoint/2010/main" val="253259785"/>
              </p:ext>
            </p:extLst>
          </p:nvPr>
        </p:nvGraphicFramePr>
        <p:xfrm>
          <a:off x="609603" y="2068429"/>
          <a:ext cx="5338010" cy="3052835"/>
        </p:xfrm>
        <a:graphic>
          <a:graphicData uri="http://schemas.openxmlformats.org/drawingml/2006/table">
            <a:tbl>
              <a:tblPr/>
              <a:tblGrid>
                <a:gridCol w="1868902">
                  <a:extLst>
                    <a:ext uri="{9D8B030D-6E8A-4147-A177-3AD203B41FA5}">
                      <a16:colId xmlns:a16="http://schemas.microsoft.com/office/drawing/2014/main" val="2688883317"/>
                    </a:ext>
                  </a:extLst>
                </a:gridCol>
                <a:gridCol w="3469108">
                  <a:extLst>
                    <a:ext uri="{9D8B030D-6E8A-4147-A177-3AD203B41FA5}">
                      <a16:colId xmlns:a16="http://schemas.microsoft.com/office/drawing/2014/main" val="40702578"/>
                    </a:ext>
                  </a:extLst>
                </a:gridCol>
              </a:tblGrid>
              <a:tr h="515264">
                <a:tc gridSpan="2">
                  <a:txBody>
                    <a:bodyPr/>
                    <a:lstStyle/>
                    <a:p>
                      <a:pPr marR="0" indent="0" algn="ctr" rtl="0">
                        <a:lnSpc>
                          <a:spcPct val="119000"/>
                        </a:lnSpc>
                        <a:spcBef>
                          <a:spcPts val="0"/>
                        </a:spcBef>
                        <a:spcAft>
                          <a:spcPts val="600"/>
                        </a:spcAft>
                      </a:pPr>
                      <a:r>
                        <a:rPr lang="en-US" sz="1800" b="1" kern="1400" dirty="0">
                          <a:ln>
                            <a:noFill/>
                          </a:ln>
                          <a:solidFill>
                            <a:srgbClr val="FFFFFF"/>
                          </a:solidFill>
                          <a:effectLst/>
                          <a:latin typeface="+mn-lt"/>
                        </a:rPr>
                        <a:t>Voluntary Short-Term Disability  (STD) - Principal</a:t>
                      </a:r>
                      <a:endParaRPr lang="en-US" sz="1400" b="1" kern="1400" dirty="0">
                        <a:ln>
                          <a:noFill/>
                        </a:ln>
                        <a:solidFill>
                          <a:srgbClr val="000000"/>
                        </a:solidFill>
                        <a:effectLst/>
                        <a:latin typeface="+mn-lt"/>
                      </a:endParaRPr>
                    </a:p>
                  </a:txBody>
                  <a:tcPr marL="36576" marR="36576" marT="36576" marB="36576"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a:noFill/>
                    </a:lnB>
                    <a:solidFill>
                      <a:srgbClr val="870139"/>
                    </a:solidFill>
                  </a:tcPr>
                </a:tc>
                <a:tc hMerge="1">
                  <a:txBody>
                    <a:bodyPr/>
                    <a:lstStyle/>
                    <a:p>
                      <a:endParaRPr lang="en-US"/>
                    </a:p>
                  </a:txBody>
                  <a:tcPr/>
                </a:tc>
                <a:extLst>
                  <a:ext uri="{0D108BD9-81ED-4DB2-BD59-A6C34878D82A}">
                    <a16:rowId xmlns:a16="http://schemas.microsoft.com/office/drawing/2014/main" val="2785018730"/>
                  </a:ext>
                </a:extLst>
              </a:tr>
              <a:tr h="959872">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mn-lt"/>
                        </a:rPr>
                        <a:t>Benefit </a:t>
                      </a:r>
                      <a:endParaRPr lang="en-US" sz="1400" kern="1400" dirty="0">
                        <a:ln>
                          <a:noFill/>
                        </a:ln>
                        <a:solidFill>
                          <a:srgbClr val="000000"/>
                        </a:solidFill>
                        <a:effectLst/>
                        <a:latin typeface="+mn-lt"/>
                      </a:endParaRPr>
                    </a:p>
                  </a:txBody>
                  <a:tcPr marL="36576" marR="36576" marT="36576" marB="36576" anchor="ctr">
                    <a:lnL w="12700" cap="flat" cmpd="sng" algn="ctr">
                      <a:solidFill>
                        <a:schemeClr val="bg1">
                          <a:lumMod val="65000"/>
                        </a:schemeClr>
                      </a:solidFill>
                      <a:prstDash val="solid"/>
                      <a:round/>
                      <a:headEnd type="none" w="med" len="med"/>
                      <a:tailEnd type="none" w="med" len="med"/>
                    </a:lnL>
                    <a:lnR>
                      <a:noFill/>
                    </a:lnR>
                    <a:lnT>
                      <a:noFill/>
                    </a:lnT>
                    <a:lnB>
                      <a:noFill/>
                    </a:lnB>
                    <a:noFill/>
                  </a:tcPr>
                </a:tc>
                <a:tc>
                  <a:txBody>
                    <a:bodyPr/>
                    <a:lstStyle/>
                    <a:p>
                      <a:pPr marR="0" indent="0" algn="ctr" rtl="0">
                        <a:lnSpc>
                          <a:spcPct val="119000"/>
                        </a:lnSpc>
                        <a:spcBef>
                          <a:spcPts val="0"/>
                        </a:spcBef>
                        <a:spcAft>
                          <a:spcPts val="600"/>
                        </a:spcAft>
                      </a:pPr>
                      <a:r>
                        <a:rPr lang="en-US" sz="1800" kern="1400" dirty="0">
                          <a:ln>
                            <a:noFill/>
                          </a:ln>
                          <a:solidFill>
                            <a:schemeClr val="tx1"/>
                          </a:solidFill>
                          <a:effectLst/>
                          <a:latin typeface="+mn-lt"/>
                        </a:rPr>
                        <a:t>60% of your weekly income to a maximum of $1,000 per week</a:t>
                      </a:r>
                      <a:endParaRPr lang="en-US" sz="1400" kern="1400" dirty="0">
                        <a:ln>
                          <a:noFill/>
                        </a:ln>
                        <a:solidFill>
                          <a:schemeClr val="tx1"/>
                        </a:solidFill>
                        <a:effectLst/>
                        <a:latin typeface="+mn-lt"/>
                      </a:endParaRPr>
                    </a:p>
                  </a:txBody>
                  <a:tcPr marL="36576" marR="36576" marT="36576" marB="36576" anchor="ctr">
                    <a:lnL>
                      <a:noFill/>
                    </a:lnL>
                    <a:lnR w="12700" cap="flat" cmpd="sng" algn="ctr">
                      <a:solidFill>
                        <a:schemeClr val="bg1">
                          <a:lumMod val="65000"/>
                        </a:schemeClr>
                      </a:solidFill>
                      <a:prstDash val="solid"/>
                      <a:round/>
                      <a:headEnd type="none" w="med" len="med"/>
                      <a:tailEnd type="none" w="med" len="med"/>
                    </a:lnR>
                    <a:lnT>
                      <a:noFill/>
                    </a:lnT>
                    <a:lnB>
                      <a:noFill/>
                    </a:lnB>
                    <a:noFill/>
                  </a:tcPr>
                </a:tc>
                <a:extLst>
                  <a:ext uri="{0D108BD9-81ED-4DB2-BD59-A6C34878D82A}">
                    <a16:rowId xmlns:a16="http://schemas.microsoft.com/office/drawing/2014/main" val="3771491613"/>
                  </a:ext>
                </a:extLst>
              </a:tr>
              <a:tr h="547171">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mn-lt"/>
                        </a:rPr>
                        <a:t>Elimination Period</a:t>
                      </a:r>
                      <a:endParaRPr lang="en-US" sz="1400" kern="1400" dirty="0">
                        <a:ln>
                          <a:noFill/>
                        </a:ln>
                        <a:solidFill>
                          <a:srgbClr val="000000"/>
                        </a:solidFill>
                        <a:effectLst/>
                        <a:latin typeface="+mn-lt"/>
                      </a:endParaRPr>
                    </a:p>
                  </a:txBody>
                  <a:tcPr marL="36576" marR="36576" marT="36576" marB="36576" anchor="ctr">
                    <a:lnL w="12700" cap="flat" cmpd="sng" algn="ctr">
                      <a:solidFill>
                        <a:schemeClr val="bg1">
                          <a:lumMod val="65000"/>
                        </a:schemeClr>
                      </a:solidFill>
                      <a:prstDash val="solid"/>
                      <a:round/>
                      <a:headEnd type="none" w="med" len="med"/>
                      <a:tailEnd type="none" w="med" len="med"/>
                    </a:lnL>
                    <a:lnR>
                      <a:noFill/>
                    </a:lnR>
                    <a:lnT>
                      <a:noFill/>
                    </a:lnT>
                    <a:lnB>
                      <a:noFill/>
                    </a:lnB>
                    <a:solidFill>
                      <a:schemeClr val="bg1">
                        <a:lumMod val="85000"/>
                      </a:schemeClr>
                    </a:solidFill>
                  </a:tcPr>
                </a:tc>
                <a:tc>
                  <a:txBody>
                    <a:bodyPr/>
                    <a:lstStyle/>
                    <a:p>
                      <a:pPr marR="0" indent="0" algn="ctr" rtl="0">
                        <a:lnSpc>
                          <a:spcPct val="119000"/>
                        </a:lnSpc>
                        <a:spcBef>
                          <a:spcPts val="0"/>
                        </a:spcBef>
                        <a:spcAft>
                          <a:spcPts val="600"/>
                        </a:spcAft>
                      </a:pPr>
                      <a:r>
                        <a:rPr lang="en-US" sz="1800" kern="1400" dirty="0">
                          <a:ln>
                            <a:noFill/>
                          </a:ln>
                          <a:solidFill>
                            <a:schemeClr val="tx1"/>
                          </a:solidFill>
                          <a:effectLst/>
                          <a:latin typeface="+mn-lt"/>
                        </a:rPr>
                        <a:t>14 days</a:t>
                      </a:r>
                      <a:endParaRPr lang="en-US" sz="1400" kern="1400" dirty="0">
                        <a:ln>
                          <a:noFill/>
                        </a:ln>
                        <a:solidFill>
                          <a:schemeClr val="tx1"/>
                        </a:solidFill>
                        <a:effectLst/>
                        <a:latin typeface="+mn-lt"/>
                      </a:endParaRPr>
                    </a:p>
                  </a:txBody>
                  <a:tcPr marL="36576" marR="36576" marT="36576" marB="36576" anchor="ctr">
                    <a:lnL>
                      <a:noFill/>
                    </a:lnL>
                    <a:lnR w="12700" cap="flat" cmpd="sng" algn="ctr">
                      <a:solidFill>
                        <a:schemeClr val="bg1">
                          <a:lumMod val="65000"/>
                        </a:schemeClr>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4124795941"/>
                  </a:ext>
                </a:extLst>
              </a:tr>
              <a:tr h="515264">
                <a:tc>
                  <a:txBody>
                    <a:bodyPr/>
                    <a:lstStyle/>
                    <a:p>
                      <a:pPr marR="0" indent="0" algn="l" rtl="0">
                        <a:lnSpc>
                          <a:spcPct val="119000"/>
                        </a:lnSpc>
                        <a:spcBef>
                          <a:spcPts val="0"/>
                        </a:spcBef>
                        <a:spcAft>
                          <a:spcPts val="600"/>
                        </a:spcAft>
                      </a:pPr>
                      <a:r>
                        <a:rPr lang="en-US" sz="1800" kern="1400">
                          <a:ln>
                            <a:noFill/>
                          </a:ln>
                          <a:solidFill>
                            <a:srgbClr val="000000"/>
                          </a:solidFill>
                          <a:effectLst/>
                          <a:latin typeface="+mn-lt"/>
                        </a:rPr>
                        <a:t>Benefit Duration </a:t>
                      </a:r>
                      <a:endParaRPr lang="en-US" sz="1400" kern="1400">
                        <a:ln>
                          <a:noFill/>
                        </a:ln>
                        <a:solidFill>
                          <a:srgbClr val="000000"/>
                        </a:solidFill>
                        <a:effectLst/>
                        <a:latin typeface="+mn-lt"/>
                      </a:endParaRPr>
                    </a:p>
                  </a:txBody>
                  <a:tcPr marL="36576" marR="36576" marT="36576" marB="36576" anchor="ctr">
                    <a:lnL w="12700" cap="flat" cmpd="sng" algn="ctr">
                      <a:solidFill>
                        <a:schemeClr val="bg1">
                          <a:lumMod val="65000"/>
                        </a:schemeClr>
                      </a:solidFill>
                      <a:prstDash val="solid"/>
                      <a:round/>
                      <a:headEnd type="none" w="med" len="med"/>
                      <a:tailEnd type="none" w="med" len="med"/>
                    </a:lnL>
                    <a:lnR>
                      <a:noFill/>
                    </a:lnR>
                    <a:lnT>
                      <a:noFill/>
                    </a:lnT>
                    <a:lnB>
                      <a:noFill/>
                    </a:lnB>
                    <a:noFill/>
                  </a:tcPr>
                </a:tc>
                <a:tc>
                  <a:txBody>
                    <a:bodyPr/>
                    <a:lstStyle/>
                    <a:p>
                      <a:pPr marR="0" indent="0" algn="ctr" rtl="0">
                        <a:lnSpc>
                          <a:spcPct val="119000"/>
                        </a:lnSpc>
                        <a:spcBef>
                          <a:spcPts val="0"/>
                        </a:spcBef>
                        <a:spcAft>
                          <a:spcPts val="600"/>
                        </a:spcAft>
                      </a:pPr>
                      <a:r>
                        <a:rPr lang="en-US" sz="1800" kern="1400" dirty="0">
                          <a:ln>
                            <a:noFill/>
                          </a:ln>
                          <a:solidFill>
                            <a:schemeClr val="tx1"/>
                          </a:solidFill>
                          <a:effectLst/>
                          <a:latin typeface="+mn-lt"/>
                        </a:rPr>
                        <a:t>24 Weeks</a:t>
                      </a:r>
                      <a:endParaRPr lang="en-US" sz="1400" kern="1400" dirty="0">
                        <a:ln>
                          <a:noFill/>
                        </a:ln>
                        <a:solidFill>
                          <a:schemeClr val="tx1"/>
                        </a:solidFill>
                        <a:effectLst/>
                        <a:latin typeface="+mn-lt"/>
                      </a:endParaRPr>
                    </a:p>
                  </a:txBody>
                  <a:tcPr marL="36576" marR="36576" marT="36576" marB="36576" anchor="ctr">
                    <a:lnL>
                      <a:noFill/>
                    </a:lnL>
                    <a:lnR w="12700" cap="flat" cmpd="sng" algn="ctr">
                      <a:solidFill>
                        <a:schemeClr val="bg1">
                          <a:lumMod val="65000"/>
                        </a:schemeClr>
                      </a:solidFill>
                      <a:prstDash val="solid"/>
                      <a:round/>
                      <a:headEnd type="none" w="med" len="med"/>
                      <a:tailEnd type="none" w="med" len="med"/>
                    </a:lnR>
                    <a:lnT>
                      <a:noFill/>
                    </a:lnT>
                    <a:lnB>
                      <a:noFill/>
                    </a:lnB>
                    <a:noFill/>
                  </a:tcPr>
                </a:tc>
                <a:extLst>
                  <a:ext uri="{0D108BD9-81ED-4DB2-BD59-A6C34878D82A}">
                    <a16:rowId xmlns:a16="http://schemas.microsoft.com/office/drawing/2014/main" val="919114347"/>
                  </a:ext>
                </a:extLst>
              </a:tr>
              <a:tr h="515264">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mn-lt"/>
                        </a:rPr>
                        <a:t>Premium/cost: </a:t>
                      </a:r>
                      <a:endParaRPr lang="en-US" sz="1400" kern="1400" dirty="0">
                        <a:ln>
                          <a:noFill/>
                        </a:ln>
                        <a:solidFill>
                          <a:srgbClr val="000000"/>
                        </a:solidFill>
                        <a:effectLst/>
                        <a:latin typeface="+mn-lt"/>
                      </a:endParaRPr>
                    </a:p>
                  </a:txBody>
                  <a:tcPr marL="36576" marR="36576" marT="36576" marB="36576" anchor="ctr">
                    <a:lnL w="12700" cap="flat" cmpd="sng" algn="ctr">
                      <a:solidFill>
                        <a:schemeClr val="bg1">
                          <a:lumMod val="65000"/>
                        </a:schemeClr>
                      </a:solidFill>
                      <a:prstDash val="solid"/>
                      <a:round/>
                      <a:headEnd type="none" w="med" len="med"/>
                      <a:tailEnd type="none" w="med" len="med"/>
                    </a:lnL>
                    <a:lnR>
                      <a:noFill/>
                    </a:lnR>
                    <a:lnT>
                      <a:noFill/>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marR="0" indent="0" algn="ctr" rtl="0">
                        <a:lnSpc>
                          <a:spcPct val="119000"/>
                        </a:lnSpc>
                        <a:spcBef>
                          <a:spcPts val="0"/>
                        </a:spcBef>
                        <a:spcAft>
                          <a:spcPts val="600"/>
                        </a:spcAft>
                      </a:pPr>
                      <a:r>
                        <a:rPr lang="en-US" sz="1800" kern="1400" dirty="0">
                          <a:ln>
                            <a:noFill/>
                          </a:ln>
                          <a:solidFill>
                            <a:schemeClr val="tx1"/>
                          </a:solidFill>
                          <a:effectLst/>
                          <a:latin typeface="+mn-lt"/>
                        </a:rPr>
                        <a:t>Voluntary – See Benefit Guide</a:t>
                      </a:r>
                      <a:endParaRPr lang="en-US" sz="1400" kern="1400" dirty="0">
                        <a:ln>
                          <a:noFill/>
                        </a:ln>
                        <a:solidFill>
                          <a:schemeClr val="tx1"/>
                        </a:solidFill>
                        <a:effectLst/>
                        <a:latin typeface="+mn-lt"/>
                      </a:endParaRPr>
                    </a:p>
                  </a:txBody>
                  <a:tcPr marL="36576" marR="36576" marT="36576" marB="36576" anchor="ctr">
                    <a:lnL>
                      <a:noFill/>
                    </a:lnL>
                    <a:lnR w="12700" cap="flat" cmpd="sng" algn="ctr">
                      <a:solidFill>
                        <a:schemeClr val="bg1">
                          <a:lumMod val="65000"/>
                        </a:schemeClr>
                      </a:solid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66019638"/>
                  </a:ext>
                </a:extLst>
              </a:tr>
            </a:tbl>
          </a:graphicData>
        </a:graphic>
      </p:graphicFrame>
      <p:graphicFrame>
        <p:nvGraphicFramePr>
          <p:cNvPr id="9" name="Table 8">
            <a:extLst>
              <a:ext uri="{FF2B5EF4-FFF2-40B4-BE49-F238E27FC236}">
                <a16:creationId xmlns:a16="http://schemas.microsoft.com/office/drawing/2014/main" id="{E4193735-7AC1-B464-841E-F43287327B19}"/>
              </a:ext>
            </a:extLst>
          </p:cNvPr>
          <p:cNvGraphicFramePr>
            <a:graphicFrameLocks noGrp="1"/>
          </p:cNvGraphicFramePr>
          <p:nvPr>
            <p:extLst>
              <p:ext uri="{D42A27DB-BD31-4B8C-83A1-F6EECF244321}">
                <p14:modId xmlns:p14="http://schemas.microsoft.com/office/powerpoint/2010/main" val="3469661703"/>
              </p:ext>
            </p:extLst>
          </p:nvPr>
        </p:nvGraphicFramePr>
        <p:xfrm>
          <a:off x="6244389" y="2068429"/>
          <a:ext cx="5338009" cy="3294143"/>
        </p:xfrm>
        <a:graphic>
          <a:graphicData uri="http://schemas.openxmlformats.org/drawingml/2006/table">
            <a:tbl>
              <a:tblPr/>
              <a:tblGrid>
                <a:gridCol w="1975454">
                  <a:extLst>
                    <a:ext uri="{9D8B030D-6E8A-4147-A177-3AD203B41FA5}">
                      <a16:colId xmlns:a16="http://schemas.microsoft.com/office/drawing/2014/main" val="3884264343"/>
                    </a:ext>
                  </a:extLst>
                </a:gridCol>
                <a:gridCol w="3362555">
                  <a:extLst>
                    <a:ext uri="{9D8B030D-6E8A-4147-A177-3AD203B41FA5}">
                      <a16:colId xmlns:a16="http://schemas.microsoft.com/office/drawing/2014/main" val="741818895"/>
                    </a:ext>
                  </a:extLst>
                </a:gridCol>
              </a:tblGrid>
              <a:tr h="549744">
                <a:tc gridSpan="2">
                  <a:txBody>
                    <a:bodyPr/>
                    <a:lstStyle/>
                    <a:p>
                      <a:pPr marR="0" indent="0" algn="ctr" rtl="0">
                        <a:lnSpc>
                          <a:spcPct val="119000"/>
                        </a:lnSpc>
                        <a:spcBef>
                          <a:spcPts val="0"/>
                        </a:spcBef>
                        <a:spcAft>
                          <a:spcPts val="600"/>
                        </a:spcAft>
                      </a:pPr>
                      <a:r>
                        <a:rPr lang="en-US" sz="1800" b="1" kern="1400" dirty="0">
                          <a:ln>
                            <a:noFill/>
                          </a:ln>
                          <a:solidFill>
                            <a:srgbClr val="FFFFFF"/>
                          </a:solidFill>
                          <a:effectLst/>
                          <a:latin typeface="Calibri" panose="020F0502020204030204" pitchFamily="34" charset="0"/>
                        </a:rPr>
                        <a:t>Long Term Disability (LTD) – The Hartford</a:t>
                      </a:r>
                      <a:endParaRPr lang="en-US" sz="1400" b="1"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a:noFill/>
                    </a:lnB>
                    <a:solidFill>
                      <a:srgbClr val="870139"/>
                    </a:solidFill>
                  </a:tcPr>
                </a:tc>
                <a:tc hMerge="1">
                  <a:txBody>
                    <a:bodyPr/>
                    <a:lstStyle/>
                    <a:p>
                      <a:endParaRPr lang="en-US"/>
                    </a:p>
                  </a:txBody>
                  <a:tcPr/>
                </a:tc>
                <a:extLst>
                  <a:ext uri="{0D108BD9-81ED-4DB2-BD59-A6C34878D82A}">
                    <a16:rowId xmlns:a16="http://schemas.microsoft.com/office/drawing/2014/main" val="54667884"/>
                  </a:ext>
                </a:extLst>
              </a:tr>
              <a:tr h="1002112">
                <a:tc>
                  <a:txBody>
                    <a:bodyPr/>
                    <a:lstStyle/>
                    <a:p>
                      <a:pPr marR="0" indent="0" algn="l" rtl="0">
                        <a:lnSpc>
                          <a:spcPct val="119000"/>
                        </a:lnSpc>
                        <a:spcBef>
                          <a:spcPts val="0"/>
                        </a:spcBef>
                        <a:spcAft>
                          <a:spcPts val="600"/>
                        </a:spcAft>
                      </a:pPr>
                      <a:r>
                        <a:rPr lang="en-US" sz="1800" kern="1400" dirty="0">
                          <a:ln>
                            <a:noFill/>
                          </a:ln>
                          <a:solidFill>
                            <a:schemeClr val="tx1"/>
                          </a:solidFill>
                          <a:effectLst/>
                          <a:latin typeface="Calibri" panose="020F0502020204030204" pitchFamily="34" charset="0"/>
                        </a:rPr>
                        <a:t>Benefit </a:t>
                      </a:r>
                      <a:endParaRPr lang="en-US" sz="1400" kern="1400" dirty="0">
                        <a:ln>
                          <a:noFill/>
                        </a:ln>
                        <a:solidFill>
                          <a:schemeClr val="tx1"/>
                        </a:solidFill>
                        <a:effectLst/>
                        <a:latin typeface="Calibri" panose="020F0502020204030204" pitchFamily="34" charset="0"/>
                      </a:endParaRPr>
                    </a:p>
                  </a:txBody>
                  <a:tcPr marL="36576" marR="36576" marT="36576" marB="36576" anchor="ctr">
                    <a:lnL w="12700" cap="flat" cmpd="sng" algn="ctr">
                      <a:solidFill>
                        <a:schemeClr val="bg1">
                          <a:lumMod val="65000"/>
                        </a:schemeClr>
                      </a:solidFill>
                      <a:prstDash val="solid"/>
                      <a:round/>
                      <a:headEnd type="none" w="med" len="med"/>
                      <a:tailEnd type="none" w="med" len="med"/>
                    </a:lnL>
                    <a:lnR>
                      <a:noFill/>
                    </a:lnR>
                    <a:lnT>
                      <a:noFill/>
                    </a:lnT>
                    <a:lnB>
                      <a:noFill/>
                    </a:lnB>
                    <a:noFill/>
                  </a:tcPr>
                </a:tc>
                <a:tc>
                  <a:txBody>
                    <a:bodyPr/>
                    <a:lstStyle/>
                    <a:p>
                      <a:pPr marR="0" indent="0" algn="ctr" rtl="0">
                        <a:lnSpc>
                          <a:spcPct val="119000"/>
                        </a:lnSpc>
                        <a:spcBef>
                          <a:spcPts val="0"/>
                        </a:spcBef>
                        <a:spcAft>
                          <a:spcPts val="600"/>
                        </a:spcAft>
                      </a:pPr>
                      <a:r>
                        <a:rPr lang="en-US" sz="1800" kern="1400" dirty="0">
                          <a:ln>
                            <a:noFill/>
                          </a:ln>
                          <a:solidFill>
                            <a:schemeClr val="tx1"/>
                          </a:solidFill>
                          <a:effectLst/>
                          <a:latin typeface="Calibri" panose="020F0502020204030204" pitchFamily="34" charset="0"/>
                        </a:rPr>
                        <a:t>60% of your monthly income to a maximum of $4,333 per month</a:t>
                      </a:r>
                      <a:endParaRPr lang="en-US" sz="1400" kern="1400" dirty="0">
                        <a:ln>
                          <a:noFill/>
                        </a:ln>
                        <a:solidFill>
                          <a:schemeClr val="tx1"/>
                        </a:solidFill>
                        <a:effectLst/>
                        <a:latin typeface="Calibri" panose="020F0502020204030204" pitchFamily="34" charset="0"/>
                      </a:endParaRPr>
                    </a:p>
                  </a:txBody>
                  <a:tcPr marL="36576" marR="36576" marT="36576" marB="36576" anchor="ctr">
                    <a:lnL>
                      <a:noFill/>
                    </a:lnL>
                    <a:lnR w="12700" cap="flat" cmpd="sng" algn="ctr">
                      <a:solidFill>
                        <a:schemeClr val="bg1">
                          <a:lumMod val="65000"/>
                        </a:schemeClr>
                      </a:solidFill>
                      <a:prstDash val="solid"/>
                      <a:round/>
                      <a:headEnd type="none" w="med" len="med"/>
                      <a:tailEnd type="none" w="med" len="med"/>
                    </a:lnR>
                    <a:lnT>
                      <a:noFill/>
                    </a:lnT>
                    <a:lnB>
                      <a:noFill/>
                    </a:lnB>
                    <a:noFill/>
                  </a:tcPr>
                </a:tc>
                <a:extLst>
                  <a:ext uri="{0D108BD9-81ED-4DB2-BD59-A6C34878D82A}">
                    <a16:rowId xmlns:a16="http://schemas.microsoft.com/office/drawing/2014/main" val="3803868691"/>
                  </a:ext>
                </a:extLst>
              </a:tr>
              <a:tr h="487756">
                <a:tc>
                  <a:txBody>
                    <a:bodyPr/>
                    <a:lstStyle/>
                    <a:p>
                      <a:pPr marR="0" indent="0" algn="l" rtl="0">
                        <a:lnSpc>
                          <a:spcPct val="119000"/>
                        </a:lnSpc>
                        <a:spcBef>
                          <a:spcPts val="0"/>
                        </a:spcBef>
                        <a:spcAft>
                          <a:spcPts val="600"/>
                        </a:spcAft>
                      </a:pPr>
                      <a:r>
                        <a:rPr lang="en-US" sz="1800" kern="1400" dirty="0">
                          <a:ln>
                            <a:noFill/>
                          </a:ln>
                          <a:solidFill>
                            <a:schemeClr val="tx1"/>
                          </a:solidFill>
                          <a:effectLst/>
                          <a:latin typeface="Calibri" panose="020F0502020204030204" pitchFamily="34" charset="0"/>
                        </a:rPr>
                        <a:t>Elimination Period</a:t>
                      </a:r>
                      <a:endParaRPr lang="en-US" sz="1400" kern="1400" dirty="0">
                        <a:ln>
                          <a:noFill/>
                        </a:ln>
                        <a:solidFill>
                          <a:schemeClr val="tx1"/>
                        </a:solidFill>
                        <a:effectLst/>
                        <a:latin typeface="Calibri" panose="020F0502020204030204" pitchFamily="34" charset="0"/>
                      </a:endParaRPr>
                    </a:p>
                  </a:txBody>
                  <a:tcPr marL="36576" marR="36576" marT="36576" marB="36576" anchor="ctr">
                    <a:lnL w="12700" cap="flat" cmpd="sng" algn="ctr">
                      <a:solidFill>
                        <a:schemeClr val="bg1">
                          <a:lumMod val="65000"/>
                        </a:schemeClr>
                      </a:solidFill>
                      <a:prstDash val="solid"/>
                      <a:round/>
                      <a:headEnd type="none" w="med" len="med"/>
                      <a:tailEnd type="none" w="med" len="med"/>
                    </a:lnL>
                    <a:lnR>
                      <a:noFill/>
                    </a:lnR>
                    <a:lnT>
                      <a:noFill/>
                    </a:lnT>
                    <a:lnB>
                      <a:noFill/>
                    </a:lnB>
                    <a:solidFill>
                      <a:schemeClr val="bg1">
                        <a:lumMod val="85000"/>
                      </a:schemeClr>
                    </a:solidFill>
                  </a:tcPr>
                </a:tc>
                <a:tc>
                  <a:txBody>
                    <a:bodyPr/>
                    <a:lstStyle/>
                    <a:p>
                      <a:pPr marR="0" indent="0" algn="ctr" rtl="0">
                        <a:lnSpc>
                          <a:spcPct val="119000"/>
                        </a:lnSpc>
                        <a:spcBef>
                          <a:spcPts val="0"/>
                        </a:spcBef>
                        <a:spcAft>
                          <a:spcPts val="600"/>
                        </a:spcAft>
                      </a:pPr>
                      <a:r>
                        <a:rPr lang="en-US" sz="1800" kern="1400" dirty="0">
                          <a:ln>
                            <a:noFill/>
                          </a:ln>
                          <a:solidFill>
                            <a:schemeClr val="tx1"/>
                          </a:solidFill>
                          <a:effectLst/>
                          <a:latin typeface="Calibri" panose="020F0502020204030204" pitchFamily="34" charset="0"/>
                        </a:rPr>
                        <a:t>180 days</a:t>
                      </a:r>
                      <a:endParaRPr lang="en-US" sz="1400" kern="1400" dirty="0">
                        <a:ln>
                          <a:noFill/>
                        </a:ln>
                        <a:solidFill>
                          <a:schemeClr val="tx1"/>
                        </a:solidFill>
                        <a:effectLst/>
                        <a:latin typeface="Calibri" panose="020F0502020204030204" pitchFamily="34" charset="0"/>
                      </a:endParaRPr>
                    </a:p>
                  </a:txBody>
                  <a:tcPr marL="36576" marR="36576" marT="36576" marB="36576" anchor="ctr">
                    <a:lnL>
                      <a:noFill/>
                    </a:lnL>
                    <a:lnR w="12700" cap="flat" cmpd="sng" algn="ctr">
                      <a:solidFill>
                        <a:schemeClr val="bg1">
                          <a:lumMod val="65000"/>
                        </a:schemeClr>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182547571"/>
                  </a:ext>
                </a:extLst>
              </a:tr>
              <a:tr h="463479">
                <a:tc>
                  <a:txBody>
                    <a:bodyPr/>
                    <a:lstStyle/>
                    <a:p>
                      <a:pPr marR="0" indent="0" algn="l" rtl="0">
                        <a:lnSpc>
                          <a:spcPct val="119000"/>
                        </a:lnSpc>
                        <a:spcBef>
                          <a:spcPts val="0"/>
                        </a:spcBef>
                        <a:spcAft>
                          <a:spcPts val="600"/>
                        </a:spcAft>
                      </a:pPr>
                      <a:r>
                        <a:rPr lang="en-US" sz="1800" kern="1400">
                          <a:ln>
                            <a:noFill/>
                          </a:ln>
                          <a:solidFill>
                            <a:schemeClr val="tx1"/>
                          </a:solidFill>
                          <a:effectLst/>
                          <a:latin typeface="Calibri" panose="020F0502020204030204" pitchFamily="34" charset="0"/>
                        </a:rPr>
                        <a:t>Benefit Duration </a:t>
                      </a:r>
                      <a:endParaRPr lang="en-US" sz="1400" kern="1400">
                        <a:ln>
                          <a:noFill/>
                        </a:ln>
                        <a:solidFill>
                          <a:schemeClr val="tx1"/>
                        </a:solidFill>
                        <a:effectLst/>
                        <a:latin typeface="Calibri" panose="020F0502020204030204" pitchFamily="34" charset="0"/>
                      </a:endParaRPr>
                    </a:p>
                  </a:txBody>
                  <a:tcPr marL="36576" marR="36576" marT="36576" marB="36576" anchor="ctr">
                    <a:lnL w="12700" cap="flat" cmpd="sng" algn="ctr">
                      <a:solidFill>
                        <a:schemeClr val="bg1">
                          <a:lumMod val="65000"/>
                        </a:schemeClr>
                      </a:solidFill>
                      <a:prstDash val="solid"/>
                      <a:round/>
                      <a:headEnd type="none" w="med" len="med"/>
                      <a:tailEnd type="none" w="med" len="med"/>
                    </a:lnL>
                    <a:lnR>
                      <a:noFill/>
                    </a:lnR>
                    <a:lnT>
                      <a:noFill/>
                    </a:lnT>
                    <a:lnB>
                      <a:noFill/>
                    </a:lnB>
                    <a:noFill/>
                  </a:tcPr>
                </a:tc>
                <a:tc>
                  <a:txBody>
                    <a:bodyPr/>
                    <a:lstStyle/>
                    <a:p>
                      <a:pPr marR="0" indent="0" algn="ctr" rtl="0">
                        <a:lnSpc>
                          <a:spcPct val="119000"/>
                        </a:lnSpc>
                        <a:spcBef>
                          <a:spcPts val="0"/>
                        </a:spcBef>
                        <a:spcAft>
                          <a:spcPts val="600"/>
                        </a:spcAft>
                      </a:pPr>
                      <a:r>
                        <a:rPr lang="en-US" sz="1800" kern="1400" dirty="0">
                          <a:ln>
                            <a:noFill/>
                          </a:ln>
                          <a:solidFill>
                            <a:schemeClr val="tx1"/>
                          </a:solidFill>
                          <a:effectLst/>
                          <a:latin typeface="Calibri" panose="020F0502020204030204" pitchFamily="34" charset="0"/>
                        </a:rPr>
                        <a:t>Social Security Normal Retirement Age</a:t>
                      </a:r>
                      <a:endParaRPr lang="en-US" sz="1400" kern="1400" dirty="0">
                        <a:ln>
                          <a:noFill/>
                        </a:ln>
                        <a:solidFill>
                          <a:schemeClr val="tx1"/>
                        </a:solidFill>
                        <a:effectLst/>
                        <a:latin typeface="Calibri" panose="020F0502020204030204" pitchFamily="34" charset="0"/>
                      </a:endParaRPr>
                    </a:p>
                  </a:txBody>
                  <a:tcPr marL="36576" marR="36576" marT="36576" marB="36576" anchor="ctr">
                    <a:lnL>
                      <a:noFill/>
                    </a:lnL>
                    <a:lnR w="12700" cap="flat" cmpd="sng" algn="ctr">
                      <a:solidFill>
                        <a:schemeClr val="bg1">
                          <a:lumMod val="65000"/>
                        </a:schemeClr>
                      </a:solidFill>
                      <a:prstDash val="solid"/>
                      <a:round/>
                      <a:headEnd type="none" w="med" len="med"/>
                      <a:tailEnd type="none" w="med" len="med"/>
                    </a:lnR>
                    <a:lnT>
                      <a:noFill/>
                    </a:lnT>
                    <a:lnB>
                      <a:noFill/>
                    </a:lnB>
                    <a:noFill/>
                  </a:tcPr>
                </a:tc>
                <a:extLst>
                  <a:ext uri="{0D108BD9-81ED-4DB2-BD59-A6C34878D82A}">
                    <a16:rowId xmlns:a16="http://schemas.microsoft.com/office/drawing/2014/main" val="3383080986"/>
                  </a:ext>
                </a:extLst>
              </a:tr>
              <a:tr h="549744">
                <a:tc>
                  <a:txBody>
                    <a:bodyPr/>
                    <a:lstStyle/>
                    <a:p>
                      <a:pPr marR="0" indent="0" algn="l" rtl="0">
                        <a:lnSpc>
                          <a:spcPct val="119000"/>
                        </a:lnSpc>
                        <a:spcBef>
                          <a:spcPts val="0"/>
                        </a:spcBef>
                        <a:spcAft>
                          <a:spcPts val="600"/>
                        </a:spcAft>
                      </a:pPr>
                      <a:r>
                        <a:rPr lang="en-US" sz="1800" kern="1400" dirty="0">
                          <a:ln>
                            <a:noFill/>
                          </a:ln>
                          <a:solidFill>
                            <a:schemeClr val="tx1"/>
                          </a:solidFill>
                          <a:effectLst/>
                          <a:latin typeface="Calibri" panose="020F0502020204030204" pitchFamily="34" charset="0"/>
                        </a:rPr>
                        <a:t>Premium/cost: </a:t>
                      </a:r>
                      <a:endParaRPr lang="en-US" sz="1400" kern="1400" dirty="0">
                        <a:ln>
                          <a:noFill/>
                        </a:ln>
                        <a:solidFill>
                          <a:schemeClr val="tx1"/>
                        </a:solidFill>
                        <a:effectLst/>
                        <a:latin typeface="Calibri" panose="020F0502020204030204" pitchFamily="34" charset="0"/>
                      </a:endParaRPr>
                    </a:p>
                  </a:txBody>
                  <a:tcPr marL="36576" marR="36576" marT="36576" marB="36576" anchor="ctr">
                    <a:lnL w="12700" cap="flat" cmpd="sng" algn="ctr">
                      <a:solidFill>
                        <a:schemeClr val="bg1">
                          <a:lumMod val="65000"/>
                        </a:schemeClr>
                      </a:solidFill>
                      <a:prstDash val="solid"/>
                      <a:round/>
                      <a:headEnd type="none" w="med" len="med"/>
                      <a:tailEnd type="none" w="med" len="med"/>
                    </a:lnL>
                    <a:lnR>
                      <a:noFill/>
                    </a:lnR>
                    <a:lnT>
                      <a:noFill/>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marR="0" indent="0" algn="ctr" rtl="0">
                        <a:lnSpc>
                          <a:spcPct val="119000"/>
                        </a:lnSpc>
                        <a:spcBef>
                          <a:spcPts val="0"/>
                        </a:spcBef>
                        <a:spcAft>
                          <a:spcPts val="600"/>
                        </a:spcAft>
                      </a:pPr>
                      <a:r>
                        <a:rPr lang="en-US" sz="1800" kern="1400" dirty="0">
                          <a:ln>
                            <a:noFill/>
                          </a:ln>
                          <a:solidFill>
                            <a:schemeClr val="tx1"/>
                          </a:solidFill>
                          <a:effectLst/>
                          <a:latin typeface="Calibri" panose="020F0502020204030204" pitchFamily="34" charset="0"/>
                        </a:rPr>
                        <a:t>Paid by Bethany St. Joseph</a:t>
                      </a:r>
                      <a:endParaRPr lang="en-US" sz="1400" kern="1400" dirty="0">
                        <a:ln>
                          <a:noFill/>
                        </a:ln>
                        <a:solidFill>
                          <a:schemeClr val="tx1"/>
                        </a:solidFill>
                        <a:effectLst/>
                        <a:latin typeface="Calibri" panose="020F0502020204030204" pitchFamily="34" charset="0"/>
                      </a:endParaRPr>
                    </a:p>
                  </a:txBody>
                  <a:tcPr marL="36576" marR="36576" marT="36576" marB="36576" anchor="ctr">
                    <a:lnL>
                      <a:noFill/>
                    </a:lnL>
                    <a:lnR w="12700" cap="flat" cmpd="sng" algn="ctr">
                      <a:solidFill>
                        <a:schemeClr val="bg1">
                          <a:lumMod val="65000"/>
                        </a:schemeClr>
                      </a:solid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46455671"/>
                  </a:ext>
                </a:extLst>
              </a:tr>
            </a:tbl>
          </a:graphicData>
        </a:graphic>
      </p:graphicFrame>
      <p:pic>
        <p:nvPicPr>
          <p:cNvPr id="2" name="Picture 10" descr="The Hartford - Wikipedia">
            <a:extLst>
              <a:ext uri="{FF2B5EF4-FFF2-40B4-BE49-F238E27FC236}">
                <a16:creationId xmlns:a16="http://schemas.microsoft.com/office/drawing/2014/main" id="{4D36FFFB-F13D-0C57-9701-A00D6861127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4792" y="5638667"/>
            <a:ext cx="1033098" cy="102268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2" descr="Request a logo | Principal">
            <a:extLst>
              <a:ext uri="{FF2B5EF4-FFF2-40B4-BE49-F238E27FC236}">
                <a16:creationId xmlns:a16="http://schemas.microsoft.com/office/drawing/2014/main" id="{14888EC9-44B4-7049-67D2-547B73B817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4110" y="5315409"/>
            <a:ext cx="1288996" cy="1345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549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EFBF001-C0E9-D1B8-ABAE-83D401AF8BE6}"/>
              </a:ext>
            </a:extLst>
          </p:cNvPr>
          <p:cNvSpPr>
            <a:spLocks noGrp="1"/>
          </p:cNvSpPr>
          <p:nvPr>
            <p:ph type="title"/>
          </p:nvPr>
        </p:nvSpPr>
        <p:spPr>
          <a:xfrm>
            <a:off x="176463" y="365125"/>
            <a:ext cx="10515600" cy="1325563"/>
          </a:xfrm>
        </p:spPr>
        <p:txBody>
          <a:bodyPr>
            <a:normAutofit/>
          </a:bodyPr>
          <a:lstStyle/>
          <a:p>
            <a:r>
              <a:rPr lang="en-US" sz="4000" dirty="0"/>
              <a:t>Required Hospital Indemnity Notice</a:t>
            </a:r>
          </a:p>
        </p:txBody>
      </p:sp>
      <p:sp>
        <p:nvSpPr>
          <p:cNvPr id="4" name="TextBox 3">
            <a:extLst>
              <a:ext uri="{FF2B5EF4-FFF2-40B4-BE49-F238E27FC236}">
                <a16:creationId xmlns:a16="http://schemas.microsoft.com/office/drawing/2014/main" id="{AA810B72-F4B7-37FF-DBCF-49612DAEC1D5}"/>
              </a:ext>
            </a:extLst>
          </p:cNvPr>
          <p:cNvSpPr txBox="1"/>
          <p:nvPr/>
        </p:nvSpPr>
        <p:spPr>
          <a:xfrm>
            <a:off x="854242" y="1997242"/>
            <a:ext cx="10515600" cy="375487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Calibri" panose="020F0502020204030204" pitchFamily="34" charset="0"/>
              </a:rPr>
              <a:t>IMPORTANT: This is a fixed indemnity policy,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Calibri" panose="020F0502020204030204" pitchFamily="34" charset="0"/>
              </a:rPr>
              <a:t>NOT health insurance</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rPr>
              <a:t>This fixed indemnity policy may pay you a limited dollar amount if you're sick or hospitalized. You're still responsible for paying the cost of your care</a:t>
            </a:r>
            <a:r>
              <a:rPr lang="en-US" altLang="en-US" sz="1400" dirty="0">
                <a:solidFill>
                  <a:srgbClr val="000000"/>
                </a:solidFill>
                <a:latin typeface="Calibri" panose="020F0502020204030204" pitchFamily="34" charset="0"/>
              </a:rPr>
              <a:t>.</a:t>
            </a:r>
          </a:p>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400" b="0" i="0" u="none" strike="noStrike" cap="none" normalizeH="0" baseline="0" dirty="0">
                <a:ln>
                  <a:noFill/>
                </a:ln>
                <a:solidFill>
                  <a:srgbClr val="000000"/>
                </a:solidFill>
                <a:effectLst/>
                <a:latin typeface="Calibri" panose="020F0502020204030204" pitchFamily="34" charset="0"/>
              </a:rPr>
              <a:t>The payment you get isn't based on the size of your medical bill. </a:t>
            </a:r>
          </a:p>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400" b="0" i="0" u="none" strike="noStrike" cap="none" normalizeH="0" baseline="0" dirty="0">
                <a:ln>
                  <a:noFill/>
                </a:ln>
                <a:solidFill>
                  <a:srgbClr val="000000"/>
                </a:solidFill>
                <a:effectLst/>
                <a:latin typeface="Calibri" panose="020F0502020204030204" pitchFamily="34" charset="0"/>
              </a:rPr>
              <a:t>There might be a limit on how much this policy will pay each year. </a:t>
            </a:r>
          </a:p>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400" b="0" i="0" u="none" strike="noStrike" cap="none" normalizeH="0" baseline="0" dirty="0">
                <a:ln>
                  <a:noFill/>
                </a:ln>
                <a:solidFill>
                  <a:srgbClr val="000000"/>
                </a:solidFill>
                <a:effectLst/>
                <a:latin typeface="Calibri" panose="020F0502020204030204" pitchFamily="34" charset="0"/>
              </a:rPr>
              <a:t>This policy isn't a substitute for comprehensive health insurance. </a:t>
            </a:r>
          </a:p>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400" b="0" i="0" u="none" strike="noStrike" cap="none" normalizeH="0" baseline="0" dirty="0">
                <a:ln>
                  <a:noFill/>
                </a:ln>
                <a:solidFill>
                  <a:srgbClr val="000000"/>
                </a:solidFill>
                <a:effectLst/>
                <a:latin typeface="Calibri" panose="020F0502020204030204" pitchFamily="34" charset="0"/>
              </a:rPr>
              <a:t>Since this policy isn't health insurance, it doesn't have to include most Federal consumer protections that apply to health insurance.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Calibri" panose="020F0502020204030204" pitchFamily="34" charset="0"/>
              </a:rPr>
              <a:t>Looking for comprehensive health insurance?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400" b="0" i="0" u="none" strike="noStrike" cap="none" normalizeH="0" baseline="0" dirty="0">
                <a:ln>
                  <a:noFill/>
                </a:ln>
                <a:solidFill>
                  <a:srgbClr val="000000"/>
                </a:solidFill>
                <a:effectLst/>
                <a:latin typeface="Calibri" panose="020F0502020204030204" pitchFamily="34" charset="0"/>
              </a:rPr>
              <a:t>Visit HealthCare.gov or call 1-800-318-2596 (TTY: 1-855-889-4325) to find health coverage options.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400" b="0" i="0" u="none" strike="noStrike" cap="none" normalizeH="0" baseline="0" dirty="0">
                <a:ln>
                  <a:noFill/>
                </a:ln>
                <a:solidFill>
                  <a:srgbClr val="000000"/>
                </a:solidFill>
                <a:effectLst/>
                <a:latin typeface="Calibri" panose="020F0502020204030204" pitchFamily="34" charset="0"/>
              </a:rPr>
              <a:t>To find out if you can get health insurance through your job, or a family member's job, contact the employer.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Calibri" panose="020F0502020204030204" pitchFamily="34" charset="0"/>
              </a:rPr>
              <a:t>Questions about this policy?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400" b="0" i="0" u="none" strike="noStrike" cap="none" normalizeH="0" baseline="0" dirty="0">
                <a:ln>
                  <a:noFill/>
                </a:ln>
                <a:solidFill>
                  <a:srgbClr val="000000"/>
                </a:solidFill>
                <a:effectLst/>
                <a:latin typeface="Calibri" panose="020F0502020204030204" pitchFamily="34" charset="0"/>
              </a:rPr>
              <a:t>For questions or complaints about this policy, contact your State Department of Insurance. Find their number on the National Association of Insurance Commissioners' website (naic.org) under "Insurance Departments."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400" b="0" i="0" u="none" strike="noStrike" cap="none" normalizeH="0" baseline="0" dirty="0">
                <a:ln>
                  <a:noFill/>
                </a:ln>
                <a:solidFill>
                  <a:srgbClr val="000000"/>
                </a:solidFill>
                <a:effectLst/>
                <a:latin typeface="Calibri" panose="020F0502020204030204" pitchFamily="34" charset="0"/>
              </a:rPr>
              <a:t>If you have this policy through your job, or a family member's job, contact the employer.</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94382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23F971-C0F2-7D01-D51C-2471D47A1C0C}"/>
              </a:ext>
            </a:extLst>
          </p:cNvPr>
          <p:cNvSpPr/>
          <p:nvPr/>
        </p:nvSpPr>
        <p:spPr>
          <a:xfrm>
            <a:off x="10359189" y="108284"/>
            <a:ext cx="1656348" cy="16225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DEFBF001-C0E9-D1B8-ABAE-83D401AF8BE6}"/>
              </a:ext>
            </a:extLst>
          </p:cNvPr>
          <p:cNvSpPr>
            <a:spLocks noGrp="1"/>
          </p:cNvSpPr>
          <p:nvPr>
            <p:ph type="title"/>
          </p:nvPr>
        </p:nvSpPr>
        <p:spPr>
          <a:xfrm>
            <a:off x="176463" y="365125"/>
            <a:ext cx="10515600" cy="1325563"/>
          </a:xfrm>
        </p:spPr>
        <p:txBody>
          <a:bodyPr/>
          <a:lstStyle/>
          <a:p>
            <a:r>
              <a:rPr lang="en-US" dirty="0"/>
              <a:t>Voluntary Worksite Benefits</a:t>
            </a:r>
          </a:p>
        </p:txBody>
      </p:sp>
      <p:graphicFrame>
        <p:nvGraphicFramePr>
          <p:cNvPr id="8" name="Table 7">
            <a:extLst>
              <a:ext uri="{FF2B5EF4-FFF2-40B4-BE49-F238E27FC236}">
                <a16:creationId xmlns:a16="http://schemas.microsoft.com/office/drawing/2014/main" id="{462DE850-DF89-D046-89F5-BE86A6271914}"/>
              </a:ext>
            </a:extLst>
          </p:cNvPr>
          <p:cNvGraphicFramePr>
            <a:graphicFrameLocks noGrp="1"/>
          </p:cNvGraphicFramePr>
          <p:nvPr>
            <p:extLst>
              <p:ext uri="{D42A27DB-BD31-4B8C-83A1-F6EECF244321}">
                <p14:modId xmlns:p14="http://schemas.microsoft.com/office/powerpoint/2010/main" val="1332348089"/>
              </p:ext>
            </p:extLst>
          </p:nvPr>
        </p:nvGraphicFramePr>
        <p:xfrm>
          <a:off x="609603" y="2068429"/>
          <a:ext cx="5338010" cy="2888582"/>
        </p:xfrm>
        <a:graphic>
          <a:graphicData uri="http://schemas.openxmlformats.org/drawingml/2006/table">
            <a:tbl>
              <a:tblPr/>
              <a:tblGrid>
                <a:gridCol w="5338010">
                  <a:extLst>
                    <a:ext uri="{9D8B030D-6E8A-4147-A177-3AD203B41FA5}">
                      <a16:colId xmlns:a16="http://schemas.microsoft.com/office/drawing/2014/main" val="2688883317"/>
                    </a:ext>
                  </a:extLst>
                </a:gridCol>
              </a:tblGrid>
              <a:tr h="506329">
                <a:tc>
                  <a:txBody>
                    <a:bodyPr/>
                    <a:lstStyle/>
                    <a:p>
                      <a:pPr marR="0" indent="0" algn="ctr" rtl="0">
                        <a:lnSpc>
                          <a:spcPct val="119000"/>
                        </a:lnSpc>
                        <a:spcBef>
                          <a:spcPts val="0"/>
                        </a:spcBef>
                        <a:spcAft>
                          <a:spcPts val="600"/>
                        </a:spcAft>
                      </a:pPr>
                      <a:r>
                        <a:rPr lang="en-US" sz="1800" b="1" kern="1400" dirty="0">
                          <a:ln>
                            <a:noFill/>
                          </a:ln>
                          <a:solidFill>
                            <a:srgbClr val="FFFFFF"/>
                          </a:solidFill>
                          <a:effectLst/>
                          <a:latin typeface="+mn-lt"/>
                        </a:rPr>
                        <a:t>Voluntary Accident Insurance</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870139"/>
                    </a:solidFill>
                  </a:tcPr>
                </a:tc>
                <a:extLst>
                  <a:ext uri="{0D108BD9-81ED-4DB2-BD59-A6C34878D82A}">
                    <a16:rowId xmlns:a16="http://schemas.microsoft.com/office/drawing/2014/main" val="2785018730"/>
                  </a:ext>
                </a:extLst>
              </a:tr>
              <a:tr h="2382253">
                <a:tc>
                  <a:txBody>
                    <a:bodyPr/>
                    <a:lstStyle/>
                    <a:p>
                      <a:pPr marR="0" indent="0" algn="l" rtl="0">
                        <a:lnSpc>
                          <a:spcPct val="119000"/>
                        </a:lnSpc>
                        <a:spcBef>
                          <a:spcPts val="0"/>
                        </a:spcBef>
                        <a:spcAft>
                          <a:spcPts val="600"/>
                        </a:spcAft>
                      </a:pPr>
                      <a:r>
                        <a:rPr lang="en-US" sz="1400" kern="1400" dirty="0">
                          <a:ln>
                            <a:noFill/>
                          </a:ln>
                          <a:solidFill>
                            <a:schemeClr val="tx1"/>
                          </a:solidFill>
                          <a:effectLst/>
                          <a:latin typeface="+mn-lt"/>
                        </a:rPr>
                        <a:t>Your medical insurance will cover some of the expenses incurred from an accident, but you’ll be left to foot the bills for your copays and deductible. Those can add up fast, especially if you’re unable to work while you recover. That’s where accident insurance comes in. It helps protect your bank account from the out-of-pocket expenses that come with an injury, whether you’re coping with a broken arm or recovering from a serious car accident. Accidents such as Broken Bones, Torn Ligaments, Burns, Concussions, Lacerations and much more could qualify for a cash benefit under the Voluntary Accident Insurance policy. </a:t>
                      </a: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1491613"/>
                  </a:ext>
                </a:extLst>
              </a:tr>
            </a:tbl>
          </a:graphicData>
        </a:graphic>
      </p:graphicFrame>
      <p:graphicFrame>
        <p:nvGraphicFramePr>
          <p:cNvPr id="9" name="Table 8">
            <a:extLst>
              <a:ext uri="{FF2B5EF4-FFF2-40B4-BE49-F238E27FC236}">
                <a16:creationId xmlns:a16="http://schemas.microsoft.com/office/drawing/2014/main" id="{E4193735-7AC1-B464-841E-F43287327B19}"/>
              </a:ext>
            </a:extLst>
          </p:cNvPr>
          <p:cNvGraphicFramePr>
            <a:graphicFrameLocks noGrp="1"/>
          </p:cNvGraphicFramePr>
          <p:nvPr>
            <p:extLst>
              <p:ext uri="{D42A27DB-BD31-4B8C-83A1-F6EECF244321}">
                <p14:modId xmlns:p14="http://schemas.microsoft.com/office/powerpoint/2010/main" val="2137433394"/>
              </p:ext>
            </p:extLst>
          </p:nvPr>
        </p:nvGraphicFramePr>
        <p:xfrm>
          <a:off x="6244389" y="2068429"/>
          <a:ext cx="5338009" cy="2900613"/>
        </p:xfrm>
        <a:graphic>
          <a:graphicData uri="http://schemas.openxmlformats.org/drawingml/2006/table">
            <a:tbl>
              <a:tblPr/>
              <a:tblGrid>
                <a:gridCol w="5338009">
                  <a:extLst>
                    <a:ext uri="{9D8B030D-6E8A-4147-A177-3AD203B41FA5}">
                      <a16:colId xmlns:a16="http://schemas.microsoft.com/office/drawing/2014/main" val="3884264343"/>
                    </a:ext>
                  </a:extLst>
                </a:gridCol>
              </a:tblGrid>
              <a:tr h="495013">
                <a:tc>
                  <a:txBody>
                    <a:bodyPr/>
                    <a:lstStyle/>
                    <a:p>
                      <a:pPr marR="0" indent="0" algn="ctr" rtl="0">
                        <a:lnSpc>
                          <a:spcPct val="119000"/>
                        </a:lnSpc>
                        <a:spcBef>
                          <a:spcPts val="0"/>
                        </a:spcBef>
                        <a:spcAft>
                          <a:spcPts val="600"/>
                        </a:spcAft>
                      </a:pPr>
                      <a:r>
                        <a:rPr lang="en-US" sz="1800" b="1" kern="1400" dirty="0">
                          <a:ln>
                            <a:noFill/>
                          </a:ln>
                          <a:solidFill>
                            <a:srgbClr val="FFFFFF"/>
                          </a:solidFill>
                          <a:effectLst/>
                          <a:latin typeface="Calibri" panose="020F0502020204030204" pitchFamily="34" charset="0"/>
                        </a:rPr>
                        <a:t>Voluntary Critical Illness Insurance</a:t>
                      </a:r>
                      <a:endParaRPr lang="en-US" sz="1400" b="1"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870139"/>
                    </a:solidFill>
                  </a:tcPr>
                </a:tc>
                <a:extLst>
                  <a:ext uri="{0D108BD9-81ED-4DB2-BD59-A6C34878D82A}">
                    <a16:rowId xmlns:a16="http://schemas.microsoft.com/office/drawing/2014/main" val="54667884"/>
                  </a:ext>
                </a:extLst>
              </a:tr>
              <a:tr h="2405600">
                <a:tc>
                  <a:txBody>
                    <a:bodyPr/>
                    <a:lstStyle/>
                    <a:p>
                      <a:pPr marL="0" marR="0" lvl="0" indent="0" algn="l" defTabSz="914400" rtl="0" eaLnBrk="1" fontAlgn="auto" latinLnBrk="0" hangingPunct="1">
                        <a:lnSpc>
                          <a:spcPct val="119000"/>
                        </a:lnSpc>
                        <a:spcBef>
                          <a:spcPts val="0"/>
                        </a:spcBef>
                        <a:spcAft>
                          <a:spcPts val="600"/>
                        </a:spcAft>
                        <a:buClrTx/>
                        <a:buSzTx/>
                        <a:buFontTx/>
                        <a:buNone/>
                        <a:tabLst/>
                        <a:defRPr/>
                      </a:pPr>
                      <a:r>
                        <a:rPr lang="en-US" sz="1400" kern="1400" dirty="0">
                          <a:ln>
                            <a:noFill/>
                          </a:ln>
                          <a:solidFill>
                            <a:srgbClr val="000000"/>
                          </a:solidFill>
                          <a:effectLst/>
                          <a:latin typeface="Calibri" panose="020F0502020204030204" pitchFamily="34" charset="0"/>
                        </a:rPr>
                        <a:t>You may have medical insurance. But that doesn’t mean you’re covered for all of the expenses resulting from a serious illness that you probably haven’t budgeted for. Things like copays, deductibles, loss of income, childcare and travel expenses. Critical Illness insurance helps fill the gap caused by these out-of-pocket costs, creating a financial safety net for you and your family. </a:t>
                      </a:r>
                      <a:r>
                        <a:rPr lang="en-US" sz="1400" kern="1200" dirty="0">
                          <a:ln>
                            <a:noFill/>
                          </a:ln>
                          <a:solidFill>
                            <a:srgbClr val="000000"/>
                          </a:solidFill>
                          <a:effectLst/>
                          <a:latin typeface="Calibri" panose="020F0502020204030204" pitchFamily="34" charset="0"/>
                        </a:rPr>
                        <a:t>The critical illness policy provides the option to receive a lump sum cash benefit upon initial diagnosis of one the approved conditions.  This plan is designed to provide financial peace of mind during times of medical distress.</a:t>
                      </a:r>
                      <a:endParaRPr lang="en-US" sz="1400" kern="1400" dirty="0">
                        <a:ln>
                          <a:noFill/>
                        </a:ln>
                        <a:solidFill>
                          <a:srgbClr val="000000"/>
                        </a:solidFill>
                        <a:effectLst/>
                        <a:latin typeface="Calibri" panose="020F0502020204030204" pitchFamily="34" charset="0"/>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03868691"/>
                  </a:ext>
                </a:extLst>
              </a:tr>
            </a:tbl>
          </a:graphicData>
        </a:graphic>
      </p:graphicFrame>
      <p:pic>
        <p:nvPicPr>
          <p:cNvPr id="2" name="Picture 10" descr="The Hartford - Wikipedia">
            <a:extLst>
              <a:ext uri="{FF2B5EF4-FFF2-40B4-BE49-F238E27FC236}">
                <a16:creationId xmlns:a16="http://schemas.microsoft.com/office/drawing/2014/main" id="{4D36FFFB-F13D-0C57-9701-A00D6861127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81791" y="244497"/>
            <a:ext cx="1363834" cy="135008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4FE10B3F-5145-520A-3E18-A32526ECB349}"/>
              </a:ext>
            </a:extLst>
          </p:cNvPr>
          <p:cNvGraphicFramePr>
            <a:graphicFrameLocks noGrp="1"/>
          </p:cNvGraphicFramePr>
          <p:nvPr>
            <p:extLst>
              <p:ext uri="{D42A27DB-BD31-4B8C-83A1-F6EECF244321}">
                <p14:modId xmlns:p14="http://schemas.microsoft.com/office/powerpoint/2010/main" val="2101082140"/>
              </p:ext>
            </p:extLst>
          </p:nvPr>
        </p:nvGraphicFramePr>
        <p:xfrm>
          <a:off x="609604" y="5156536"/>
          <a:ext cx="10972794" cy="1526667"/>
        </p:xfrm>
        <a:graphic>
          <a:graphicData uri="http://schemas.openxmlformats.org/drawingml/2006/table">
            <a:tbl>
              <a:tblPr/>
              <a:tblGrid>
                <a:gridCol w="10972794">
                  <a:extLst>
                    <a:ext uri="{9D8B030D-6E8A-4147-A177-3AD203B41FA5}">
                      <a16:colId xmlns:a16="http://schemas.microsoft.com/office/drawing/2014/main" val="2688883317"/>
                    </a:ext>
                  </a:extLst>
                </a:gridCol>
              </a:tblGrid>
              <a:tr h="328496">
                <a:tc>
                  <a:txBody>
                    <a:bodyPr/>
                    <a:lstStyle/>
                    <a:p>
                      <a:pPr marR="0" indent="0" algn="ctr" rtl="0">
                        <a:lnSpc>
                          <a:spcPct val="119000"/>
                        </a:lnSpc>
                        <a:spcBef>
                          <a:spcPts val="0"/>
                        </a:spcBef>
                        <a:spcAft>
                          <a:spcPts val="600"/>
                        </a:spcAft>
                      </a:pPr>
                      <a:r>
                        <a:rPr lang="en-US" sz="1800" b="1" kern="1400" dirty="0">
                          <a:ln>
                            <a:noFill/>
                          </a:ln>
                          <a:solidFill>
                            <a:srgbClr val="FFFFFF"/>
                          </a:solidFill>
                          <a:effectLst/>
                          <a:latin typeface="+mn-lt"/>
                        </a:rPr>
                        <a:t>Voluntary Hospital Indemnity Insurance</a:t>
                      </a: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870139"/>
                    </a:solidFill>
                  </a:tcPr>
                </a:tc>
                <a:extLst>
                  <a:ext uri="{0D108BD9-81ED-4DB2-BD59-A6C34878D82A}">
                    <a16:rowId xmlns:a16="http://schemas.microsoft.com/office/drawing/2014/main" val="2785018730"/>
                  </a:ext>
                </a:extLst>
              </a:tr>
              <a:tr h="726697">
                <a:tc>
                  <a:txBody>
                    <a:bodyPr/>
                    <a:lstStyle/>
                    <a:p>
                      <a:pPr marL="0" marR="0" lvl="0" indent="0" algn="l" defTabSz="914400" rtl="0" eaLnBrk="1" fontAlgn="auto" latinLnBrk="0" hangingPunct="1">
                        <a:lnSpc>
                          <a:spcPct val="119000"/>
                        </a:lnSpc>
                        <a:spcBef>
                          <a:spcPts val="0"/>
                        </a:spcBef>
                        <a:spcAft>
                          <a:spcPts val="600"/>
                        </a:spcAft>
                        <a:buClrTx/>
                        <a:buSzTx/>
                        <a:buFontTx/>
                        <a:buNone/>
                        <a:tabLst/>
                        <a:defRPr/>
                      </a:pPr>
                      <a:r>
                        <a:rPr kumimoji="0" lang="en-US" altLang="en-US" sz="1400" b="0" i="0" u="none" strike="noStrike" cap="none" normalizeH="0" baseline="0" dirty="0">
                          <a:ln>
                            <a:noFill/>
                          </a:ln>
                          <a:solidFill>
                            <a:srgbClr val="000000"/>
                          </a:solidFill>
                          <a:effectLst/>
                          <a:latin typeface="Calibri" panose="020F0502020204030204" pitchFamily="34" charset="0"/>
                        </a:rPr>
                        <a:t>Hospital Indemnity insurance provides additional financial support when you need it most. This benefit will provide you with a cash reimbursement in the event you are admitted to the hospital as a result of a covered illness and/or injury. Since this benefit is paid directly to you, you are eligible to use the funds towards expenses that are not covered by your health insurance or every day living expenses! </a:t>
                      </a: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R="0" indent="0" algn="l" rtl="0">
                        <a:lnSpc>
                          <a:spcPct val="119000"/>
                        </a:lnSpc>
                        <a:spcBef>
                          <a:spcPts val="0"/>
                        </a:spcBef>
                        <a:spcAft>
                          <a:spcPts val="600"/>
                        </a:spcAft>
                      </a:pPr>
                      <a:endParaRPr lang="en-US" sz="1400" kern="1400" dirty="0">
                        <a:ln>
                          <a:noFill/>
                        </a:ln>
                        <a:solidFill>
                          <a:schemeClr val="tx1"/>
                        </a:solidFill>
                        <a:effectLst/>
                        <a:latin typeface="+mn-lt"/>
                      </a:endParaRP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1491613"/>
                  </a:ext>
                </a:extLst>
              </a:tr>
            </a:tbl>
          </a:graphicData>
        </a:graphic>
      </p:graphicFrame>
    </p:spTree>
    <p:extLst>
      <p:ext uri="{BB962C8B-B14F-4D97-AF65-F5344CB8AC3E}">
        <p14:creationId xmlns:p14="http://schemas.microsoft.com/office/powerpoint/2010/main" val="1140553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EFBF001-C0E9-D1B8-ABAE-83D401AF8BE6}"/>
              </a:ext>
            </a:extLst>
          </p:cNvPr>
          <p:cNvSpPr>
            <a:spLocks noGrp="1"/>
          </p:cNvSpPr>
          <p:nvPr>
            <p:ph type="title"/>
          </p:nvPr>
        </p:nvSpPr>
        <p:spPr>
          <a:xfrm>
            <a:off x="176463" y="365125"/>
            <a:ext cx="10515600" cy="1325563"/>
          </a:xfrm>
        </p:spPr>
        <p:txBody>
          <a:bodyPr/>
          <a:lstStyle/>
          <a:p>
            <a:r>
              <a:rPr lang="en-US" dirty="0"/>
              <a:t>Employee Assistance Program</a:t>
            </a:r>
          </a:p>
        </p:txBody>
      </p:sp>
      <p:sp>
        <p:nvSpPr>
          <p:cNvPr id="4" name="TextBox 3">
            <a:extLst>
              <a:ext uri="{FF2B5EF4-FFF2-40B4-BE49-F238E27FC236}">
                <a16:creationId xmlns:a16="http://schemas.microsoft.com/office/drawing/2014/main" id="{64B5B32C-43B1-AA1B-374D-6F4945C32AD5}"/>
              </a:ext>
            </a:extLst>
          </p:cNvPr>
          <p:cNvSpPr txBox="1"/>
          <p:nvPr/>
        </p:nvSpPr>
        <p:spPr>
          <a:xfrm>
            <a:off x="176462" y="1797204"/>
            <a:ext cx="9412705" cy="4059445"/>
          </a:xfrm>
          <a:prstGeom prst="rect">
            <a:avLst/>
          </a:prstGeom>
          <a:noFill/>
        </p:spPr>
        <p:txBody>
          <a:bodyPr wrap="square">
            <a:spAutoFit/>
          </a:bodyPr>
          <a:lstStyle/>
          <a:p>
            <a:pPr marL="0" marR="0">
              <a:lnSpc>
                <a:spcPct val="107000"/>
              </a:lnSpc>
              <a:spcBef>
                <a:spcPts val="0"/>
              </a:spcBef>
              <a:spcAft>
                <a:spcPts val="0"/>
              </a:spcAft>
            </a:pPr>
            <a:r>
              <a:rPr lang="en-US" sz="1800" dirty="0">
                <a:effectLst/>
                <a:ea typeface="Calibri" panose="020F0502020204030204" pitchFamily="34" charset="0"/>
                <a:cs typeface="Times New Roman" panose="02020603050405020304" pitchFamily="18" charset="0"/>
              </a:rPr>
              <a:t>Balancing your work and home life is not always easy, with Bethany St. Joseph's EAP program you don’t have to face life’s challenges alone.</a:t>
            </a:r>
          </a:p>
          <a:p>
            <a:pPr marL="0" marR="0">
              <a:lnSpc>
                <a:spcPct val="107000"/>
              </a:lnSpc>
              <a:spcBef>
                <a:spcPts val="0"/>
              </a:spcBef>
              <a:spcAft>
                <a:spcPts val="0"/>
              </a:spcAft>
            </a:pPr>
            <a:endParaRPr lang="en-US" dirty="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ea typeface="Calibri" panose="020F0502020204030204" pitchFamily="34" charset="0"/>
                <a:cs typeface="Times New Roman" panose="02020603050405020304" pitchFamily="18" charset="0"/>
              </a:rPr>
              <a:t>You may be struggling with stress at work, seeking financial or legal advice, or coping with the death of a loved one. Maybe you just want to strengthen your relationship with your family. Your benefit offers assistance and support for all these concerns and more:</a:t>
            </a:r>
          </a:p>
          <a:p>
            <a:pPr marL="0" marR="0">
              <a:lnSpc>
                <a:spcPct val="107000"/>
              </a:lnSpc>
              <a:spcBef>
                <a:spcPts val="0"/>
              </a:spcBef>
              <a:spcAft>
                <a:spcPts val="0"/>
              </a:spcAft>
            </a:pPr>
            <a:endParaRPr lang="en-US" sz="1800" dirty="0">
              <a:effectLs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Clr>
                <a:srgbClr val="00859C"/>
              </a:buClr>
              <a:buFont typeface="Courier New" panose="02070309020205020404" pitchFamily="49" charset="0"/>
              <a:buChar char="o"/>
            </a:pPr>
            <a:r>
              <a:rPr lang="en-US" sz="1800" dirty="0">
                <a:effectLst/>
                <a:ea typeface="Times New Roman" panose="02020603050405020304" pitchFamily="18" charset="0"/>
                <a:cs typeface="Times New Roman" panose="02020603050405020304" pitchFamily="18" charset="0"/>
              </a:rPr>
              <a:t>Depression</a:t>
            </a:r>
            <a:endParaRPr lang="en-US" dirty="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Clr>
                <a:srgbClr val="00859C"/>
              </a:buClr>
              <a:buFont typeface="Courier New" panose="02070309020205020404" pitchFamily="49" charset="0"/>
              <a:buChar char="o"/>
            </a:pPr>
            <a:r>
              <a:rPr lang="en-US" sz="1800">
                <a:effectLst/>
                <a:ea typeface="Times New Roman" panose="02020603050405020304" pitchFamily="18" charset="0"/>
                <a:cs typeface="Times New Roman" panose="02020603050405020304" pitchFamily="18" charset="0"/>
              </a:rPr>
              <a:t>Marital Difficulties</a:t>
            </a:r>
            <a:endParaRPr lang="en-US" sz="1800" dirty="0">
              <a:effectLst/>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Clr>
                <a:srgbClr val="00859C"/>
              </a:buClr>
              <a:buFont typeface="Courier New" panose="02070309020205020404" pitchFamily="49" charset="0"/>
              <a:buChar char="o"/>
            </a:pPr>
            <a:r>
              <a:rPr lang="en-US" dirty="0">
                <a:ea typeface="Times New Roman" panose="02020603050405020304" pitchFamily="18" charset="0"/>
                <a:cs typeface="Times New Roman" panose="02020603050405020304" pitchFamily="18" charset="0"/>
              </a:rPr>
              <a:t>Financial Concerns</a:t>
            </a:r>
          </a:p>
          <a:p>
            <a:pPr marL="342900" marR="0" lvl="0" indent="-342900">
              <a:lnSpc>
                <a:spcPct val="115000"/>
              </a:lnSpc>
              <a:spcBef>
                <a:spcPts val="0"/>
              </a:spcBef>
              <a:spcAft>
                <a:spcPts val="0"/>
              </a:spcAft>
              <a:buClr>
                <a:srgbClr val="00859C"/>
              </a:buClr>
              <a:buFont typeface="Courier New" panose="02070309020205020404" pitchFamily="49" charset="0"/>
              <a:buChar char="o"/>
            </a:pPr>
            <a:r>
              <a:rPr lang="en-US" sz="1800" dirty="0">
                <a:effectLst/>
                <a:ea typeface="Times New Roman" panose="02020603050405020304" pitchFamily="18" charset="0"/>
                <a:cs typeface="Times New Roman" panose="02020603050405020304" pitchFamily="18" charset="0"/>
              </a:rPr>
              <a:t>Family </a:t>
            </a:r>
            <a:r>
              <a:rPr lang="en-US" dirty="0">
                <a:ea typeface="Times New Roman" panose="02020603050405020304" pitchFamily="18" charset="0"/>
                <a:cs typeface="Times New Roman" panose="02020603050405020304" pitchFamily="18" charset="0"/>
              </a:rPr>
              <a:t>Conflicts</a:t>
            </a:r>
          </a:p>
          <a:p>
            <a:pPr marL="342900" marR="0" lvl="0" indent="-342900">
              <a:lnSpc>
                <a:spcPct val="115000"/>
              </a:lnSpc>
              <a:spcBef>
                <a:spcPts val="0"/>
              </a:spcBef>
              <a:spcAft>
                <a:spcPts val="0"/>
              </a:spcAft>
              <a:buClr>
                <a:srgbClr val="00859C"/>
              </a:buClr>
              <a:buFont typeface="Courier New" panose="02070309020205020404" pitchFamily="49" charset="0"/>
              <a:buChar char="o"/>
            </a:pPr>
            <a:r>
              <a:rPr lang="en-US" sz="1800" dirty="0">
                <a:effectLst/>
                <a:ea typeface="Times New Roman" panose="02020603050405020304" pitchFamily="18" charset="0"/>
                <a:cs typeface="Times New Roman" panose="02020603050405020304" pitchFamily="18" charset="0"/>
              </a:rPr>
              <a:t>Alco</a:t>
            </a:r>
            <a:r>
              <a:rPr lang="en-US" dirty="0">
                <a:ea typeface="Times New Roman" panose="02020603050405020304" pitchFamily="18" charset="0"/>
                <a:cs typeface="Times New Roman" panose="02020603050405020304" pitchFamily="18" charset="0"/>
              </a:rPr>
              <a:t>hol and Drug Problems </a:t>
            </a:r>
          </a:p>
          <a:p>
            <a:pPr marL="342900" marR="0" lvl="0" indent="-342900">
              <a:lnSpc>
                <a:spcPct val="115000"/>
              </a:lnSpc>
              <a:spcBef>
                <a:spcPts val="0"/>
              </a:spcBef>
              <a:spcAft>
                <a:spcPts val="0"/>
              </a:spcAft>
              <a:buClr>
                <a:srgbClr val="00859C"/>
              </a:buClr>
              <a:buFont typeface="Courier New" panose="02070309020205020404" pitchFamily="49" charset="0"/>
              <a:buChar char="o"/>
            </a:pPr>
            <a:r>
              <a:rPr lang="en-US">
                <a:ea typeface="Times New Roman" panose="02020603050405020304" pitchFamily="18" charset="0"/>
                <a:cs typeface="Times New Roman" panose="02020603050405020304" pitchFamily="18" charset="0"/>
              </a:rPr>
              <a:t>Work-Related Issues</a:t>
            </a:r>
            <a:endParaRPr lang="en-US" sz="1800">
              <a:effectLst/>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091A61F3-AAD3-FF38-5A4C-EB1A0121D727}"/>
              </a:ext>
            </a:extLst>
          </p:cNvPr>
          <p:cNvSpPr txBox="1"/>
          <p:nvPr/>
        </p:nvSpPr>
        <p:spPr>
          <a:xfrm>
            <a:off x="6895280" y="5015405"/>
            <a:ext cx="4534720" cy="736355"/>
          </a:xfrm>
          <a:prstGeom prst="rect">
            <a:avLst/>
          </a:prstGeom>
          <a:solidFill>
            <a:srgbClr val="870139"/>
          </a:solidFill>
        </p:spPr>
        <p:txBody>
          <a:bodyPr wrap="square" rtlCol="0" anchor="ctr">
            <a:spAutoFit/>
          </a:bodyPr>
          <a:lstStyle/>
          <a:p>
            <a:pPr marL="0" marR="0" algn="ctr">
              <a:lnSpc>
                <a:spcPct val="107000"/>
              </a:lnSpc>
              <a:spcBef>
                <a:spcPts val="0"/>
              </a:spcBef>
              <a:spcAft>
                <a:spcPts val="0"/>
              </a:spcAft>
            </a:pPr>
            <a:r>
              <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Please call 608.775.4780 or 800.327.991</a:t>
            </a:r>
          </a:p>
          <a:p>
            <a:pPr marL="0" marR="0" algn="ctr">
              <a:lnSpc>
                <a:spcPct val="107000"/>
              </a:lnSpc>
              <a:spcBef>
                <a:spcPts val="0"/>
              </a:spcBef>
              <a:spcAft>
                <a:spcPts val="0"/>
              </a:spcAft>
            </a:pPr>
            <a:r>
              <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Or email </a:t>
            </a:r>
            <a:r>
              <a:rPr lang="en-US" sz="2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eap@gundersonhealth.com</a:t>
            </a:r>
            <a:endPar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14" descr="Gundersen Health System Logos - Gundersen Health System">
            <a:extLst>
              <a:ext uri="{FF2B5EF4-FFF2-40B4-BE49-F238E27FC236}">
                <a16:creationId xmlns:a16="http://schemas.microsoft.com/office/drawing/2014/main" id="{86AEB028-5A73-D870-BFFB-60D640FE052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63714" y="3628374"/>
            <a:ext cx="2397852" cy="645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16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EFBF001-C0E9-D1B8-ABAE-83D401AF8BE6}"/>
              </a:ext>
            </a:extLst>
          </p:cNvPr>
          <p:cNvSpPr>
            <a:spLocks noGrp="1"/>
          </p:cNvSpPr>
          <p:nvPr>
            <p:ph type="title"/>
          </p:nvPr>
        </p:nvSpPr>
        <p:spPr>
          <a:xfrm>
            <a:off x="176463" y="365125"/>
            <a:ext cx="10515600" cy="1325563"/>
          </a:xfrm>
        </p:spPr>
        <p:txBody>
          <a:bodyPr/>
          <a:lstStyle/>
          <a:p>
            <a:r>
              <a:rPr lang="en-US" dirty="0"/>
              <a:t>Additional Benefits</a:t>
            </a:r>
          </a:p>
        </p:txBody>
      </p:sp>
      <p:sp>
        <p:nvSpPr>
          <p:cNvPr id="4" name="Content Placeholder 2">
            <a:extLst>
              <a:ext uri="{FF2B5EF4-FFF2-40B4-BE49-F238E27FC236}">
                <a16:creationId xmlns:a16="http://schemas.microsoft.com/office/drawing/2014/main" id="{81DCED69-A502-C8F5-787A-62D8DF8DD987}"/>
              </a:ext>
            </a:extLst>
          </p:cNvPr>
          <p:cNvSpPr>
            <a:spLocks noGrp="1"/>
          </p:cNvSpPr>
          <p:nvPr>
            <p:ph idx="1"/>
          </p:nvPr>
        </p:nvSpPr>
        <p:spPr>
          <a:xfrm>
            <a:off x="343039" y="1837655"/>
            <a:ext cx="5370095" cy="4924091"/>
          </a:xfrm>
        </p:spPr>
        <p:txBody>
          <a:bodyPr>
            <a:normAutofit/>
          </a:bodyPr>
          <a:lstStyle/>
          <a:p>
            <a:pPr>
              <a:lnSpc>
                <a:spcPct val="150000"/>
              </a:lnSpc>
            </a:pPr>
            <a:r>
              <a:rPr lang="en-US" dirty="0">
                <a:sym typeface="Wingdings" panose="05000000000000000000" pitchFamily="2" charset="2"/>
              </a:rPr>
              <a:t>Retirement Account</a:t>
            </a:r>
          </a:p>
          <a:p>
            <a:pPr>
              <a:lnSpc>
                <a:spcPct val="150000"/>
              </a:lnSpc>
            </a:pPr>
            <a:r>
              <a:rPr lang="en-US" dirty="0">
                <a:sym typeface="Wingdings" panose="05000000000000000000" pitchFamily="2" charset="2"/>
              </a:rPr>
              <a:t>Paid Leave</a:t>
            </a:r>
          </a:p>
          <a:p>
            <a:pPr>
              <a:lnSpc>
                <a:spcPct val="150000"/>
              </a:lnSpc>
            </a:pPr>
            <a:r>
              <a:rPr lang="en-US" dirty="0">
                <a:sym typeface="Wingdings" panose="05000000000000000000" pitchFamily="2" charset="2"/>
              </a:rPr>
              <a:t>Voluntary Time Off</a:t>
            </a:r>
          </a:p>
          <a:p>
            <a:pPr>
              <a:lnSpc>
                <a:spcPct val="150000"/>
              </a:lnSpc>
            </a:pPr>
            <a:r>
              <a:rPr lang="en-US" dirty="0">
                <a:sym typeface="Wingdings" panose="05000000000000000000" pitchFamily="2" charset="2"/>
              </a:rPr>
              <a:t>Tuition Reimbursement</a:t>
            </a:r>
          </a:p>
          <a:p>
            <a:pPr marL="914400" lvl="2" indent="0">
              <a:buNone/>
            </a:pPr>
            <a:endParaRPr lang="en-US" dirty="0">
              <a:sym typeface="Wingdings" panose="05000000000000000000" pitchFamily="2" charset="2"/>
            </a:endParaRPr>
          </a:p>
        </p:txBody>
      </p:sp>
      <p:pic>
        <p:nvPicPr>
          <p:cNvPr id="12290" name="Picture 2" descr="money&quot; Icon - Download for free – Iconduck">
            <a:extLst>
              <a:ext uri="{FF2B5EF4-FFF2-40B4-BE49-F238E27FC236}">
                <a16:creationId xmlns:a16="http://schemas.microsoft.com/office/drawing/2014/main" id="{CEBEABAD-1F6C-F017-84FF-1C1535CC089D}"/>
              </a:ext>
            </a:extLst>
          </p:cNvPr>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6998368" y="2354178"/>
            <a:ext cx="2963779" cy="2963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5696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EFBF001-C0E9-D1B8-ABAE-83D401AF8BE6}"/>
              </a:ext>
            </a:extLst>
          </p:cNvPr>
          <p:cNvSpPr>
            <a:spLocks noGrp="1"/>
          </p:cNvSpPr>
          <p:nvPr>
            <p:ph type="title"/>
          </p:nvPr>
        </p:nvSpPr>
        <p:spPr>
          <a:xfrm>
            <a:off x="176463" y="365125"/>
            <a:ext cx="10515600" cy="1325563"/>
          </a:xfrm>
        </p:spPr>
        <p:txBody>
          <a:bodyPr/>
          <a:lstStyle/>
          <a:p>
            <a:r>
              <a:rPr lang="en-US" dirty="0"/>
              <a:t>Medicare Insight &amp; Guidance</a:t>
            </a:r>
            <a:br>
              <a:rPr lang="en-US" dirty="0"/>
            </a:br>
            <a:r>
              <a:rPr lang="en-US" sz="1800" dirty="0"/>
              <a:t>M3 Elevate (a division of M3 Insurance)</a:t>
            </a:r>
            <a:endParaRPr lang="en-US" dirty="0"/>
          </a:p>
        </p:txBody>
      </p:sp>
      <p:pic>
        <p:nvPicPr>
          <p:cNvPr id="6" name="Picture 5">
            <a:extLst>
              <a:ext uri="{FF2B5EF4-FFF2-40B4-BE49-F238E27FC236}">
                <a16:creationId xmlns:a16="http://schemas.microsoft.com/office/drawing/2014/main" id="{7028E89D-1083-C9A7-5C8B-E65694D8A397}"/>
              </a:ext>
            </a:extLst>
          </p:cNvPr>
          <p:cNvPicPr>
            <a:picLocks noChangeAspect="1"/>
          </p:cNvPicPr>
          <p:nvPr/>
        </p:nvPicPr>
        <p:blipFill>
          <a:blip r:embed="rId3"/>
          <a:stretch>
            <a:fillRect/>
          </a:stretch>
        </p:blipFill>
        <p:spPr>
          <a:xfrm>
            <a:off x="1834794" y="1820406"/>
            <a:ext cx="8857269" cy="4876669"/>
          </a:xfrm>
          <a:prstGeom prst="rect">
            <a:avLst/>
          </a:prstGeom>
        </p:spPr>
      </p:pic>
      <p:sp>
        <p:nvSpPr>
          <p:cNvPr id="8" name="TextBox 7">
            <a:extLst>
              <a:ext uri="{FF2B5EF4-FFF2-40B4-BE49-F238E27FC236}">
                <a16:creationId xmlns:a16="http://schemas.microsoft.com/office/drawing/2014/main" id="{0B8E8E26-1166-1494-6351-D633CF2A9F76}"/>
              </a:ext>
            </a:extLst>
          </p:cNvPr>
          <p:cNvSpPr txBox="1"/>
          <p:nvPr/>
        </p:nvSpPr>
        <p:spPr>
          <a:xfrm>
            <a:off x="1636054" y="2631260"/>
            <a:ext cx="3798209" cy="1093798"/>
          </a:xfrm>
          <a:prstGeom prst="rect">
            <a:avLst/>
          </a:prstGeom>
          <a:solidFill>
            <a:schemeClr val="bg1"/>
          </a:solidFill>
        </p:spPr>
        <p:txBody>
          <a:bodyPr vert="horz" wrap="square" lIns="91440" tIns="45720" rIns="91440" bIns="45720" rtlCol="0">
            <a:normAutofit/>
          </a:bodyPr>
          <a:lstStyle/>
          <a:p>
            <a:pPr marR="0" algn="ctr" defTabSz="914400" rtl="0" eaLnBrk="1" fontAlgn="auto" latinLnBrk="0" hangingPunct="1">
              <a:spcBef>
                <a:spcPts val="0"/>
              </a:spcBef>
              <a:spcAft>
                <a:spcPts val="600"/>
              </a:spcAft>
              <a:buClr>
                <a:srgbClr val="373C42"/>
              </a:buClr>
              <a:buSzPct val="90000"/>
              <a:tabLst/>
            </a:pPr>
            <a:r>
              <a:rPr lang="en-US" b="1" dirty="0">
                <a:solidFill>
                  <a:srgbClr val="756F6A"/>
                </a:solidFill>
                <a:latin typeface="Calibri" pitchFamily="34" charset="0"/>
              </a:rPr>
              <a:t>Medicare Advantage</a:t>
            </a:r>
            <a:endParaRPr lang="en-US" sz="500" b="1" dirty="0">
              <a:solidFill>
                <a:srgbClr val="756F6A"/>
              </a:solidFill>
              <a:latin typeface="Calibri" pitchFamily="34" charset="0"/>
            </a:endParaRPr>
          </a:p>
          <a:p>
            <a:pPr marR="0" algn="ctr" defTabSz="914400" rtl="0" eaLnBrk="1" fontAlgn="auto" latinLnBrk="0" hangingPunct="1">
              <a:spcBef>
                <a:spcPts val="0"/>
              </a:spcBef>
              <a:spcAft>
                <a:spcPts val="600"/>
              </a:spcAft>
              <a:buClr>
                <a:srgbClr val="373C42"/>
              </a:buClr>
              <a:buSzPct val="90000"/>
              <a:tabLst/>
            </a:pPr>
            <a:r>
              <a:rPr lang="en-US" b="1" dirty="0">
                <a:solidFill>
                  <a:srgbClr val="756F6A"/>
                </a:solidFill>
                <a:latin typeface="Calibri" pitchFamily="34" charset="0"/>
              </a:rPr>
              <a:t>Medicare Supplement Insurance</a:t>
            </a:r>
          </a:p>
          <a:p>
            <a:pPr marR="0" algn="ctr" defTabSz="914400" rtl="0" eaLnBrk="1" fontAlgn="auto" latinLnBrk="0" hangingPunct="1">
              <a:spcBef>
                <a:spcPts val="0"/>
              </a:spcBef>
              <a:spcAft>
                <a:spcPts val="600"/>
              </a:spcAft>
              <a:buClr>
                <a:srgbClr val="373C42"/>
              </a:buClr>
              <a:buSzPct val="90000"/>
              <a:tabLst/>
            </a:pPr>
            <a:r>
              <a:rPr lang="en-US" b="1" dirty="0">
                <a:solidFill>
                  <a:srgbClr val="756F6A"/>
                </a:solidFill>
                <a:latin typeface="Calibri" pitchFamily="34" charset="0"/>
              </a:rPr>
              <a:t>Prescription Drug Plans  </a:t>
            </a:r>
          </a:p>
        </p:txBody>
      </p:sp>
    </p:spTree>
    <p:extLst>
      <p:ext uri="{BB962C8B-B14F-4D97-AF65-F5344CB8AC3E}">
        <p14:creationId xmlns:p14="http://schemas.microsoft.com/office/powerpoint/2010/main" val="1570524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99FBBC44-36CC-0D4A-56A2-2CE2ADA0C3F4}"/>
              </a:ext>
            </a:extLst>
          </p:cNvPr>
          <p:cNvSpPr/>
          <p:nvPr/>
        </p:nvSpPr>
        <p:spPr>
          <a:xfrm>
            <a:off x="-1" y="1"/>
            <a:ext cx="2456597" cy="6858000"/>
          </a:xfrm>
          <a:prstGeom prst="rect">
            <a:avLst/>
          </a:prstGeom>
          <a:solidFill>
            <a:srgbClr val="213A60"/>
          </a:solidFill>
          <a:ln>
            <a:solidFill>
              <a:srgbClr val="016F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8E202801-EFBF-28EF-2489-211EB03BE23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58323" y="0"/>
            <a:ext cx="10282507" cy="6857999"/>
          </a:xfrm>
          <a:prstGeom prst="rect">
            <a:avLst/>
          </a:prstGeom>
        </p:spPr>
      </p:pic>
      <p:grpSp>
        <p:nvGrpSpPr>
          <p:cNvPr id="9" name="Group 8">
            <a:extLst>
              <a:ext uri="{FF2B5EF4-FFF2-40B4-BE49-F238E27FC236}">
                <a16:creationId xmlns:a16="http://schemas.microsoft.com/office/drawing/2014/main" id="{C1BF4569-18DE-8B14-E041-B11BD152398B}"/>
              </a:ext>
            </a:extLst>
          </p:cNvPr>
          <p:cNvGrpSpPr/>
          <p:nvPr/>
        </p:nvGrpSpPr>
        <p:grpSpPr>
          <a:xfrm>
            <a:off x="814670" y="3684892"/>
            <a:ext cx="3010895" cy="2811437"/>
            <a:chOff x="528067" y="928045"/>
            <a:chExt cx="3010895" cy="2811437"/>
          </a:xfrm>
        </p:grpSpPr>
        <p:sp>
          <p:nvSpPr>
            <p:cNvPr id="7" name="Oval 6">
              <a:extLst>
                <a:ext uri="{FF2B5EF4-FFF2-40B4-BE49-F238E27FC236}">
                  <a16:creationId xmlns:a16="http://schemas.microsoft.com/office/drawing/2014/main" id="{551CDB85-C837-26FA-0F0C-A0BB113851DA}"/>
                </a:ext>
              </a:extLst>
            </p:cNvPr>
            <p:cNvSpPr/>
            <p:nvPr/>
          </p:nvSpPr>
          <p:spPr>
            <a:xfrm>
              <a:off x="528067" y="928045"/>
              <a:ext cx="3010895" cy="2811437"/>
            </a:xfrm>
            <a:prstGeom prst="ellipse">
              <a:avLst/>
            </a:prstGeom>
            <a:solidFill>
              <a:srgbClr val="756F6A"/>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870139"/>
                  </a:solidFill>
                </a:rPr>
                <a:t>Thank you </a:t>
              </a:r>
            </a:p>
          </p:txBody>
        </p:sp>
        <p:sp>
          <p:nvSpPr>
            <p:cNvPr id="8" name="Oval 7">
              <a:extLst>
                <a:ext uri="{FF2B5EF4-FFF2-40B4-BE49-F238E27FC236}">
                  <a16:creationId xmlns:a16="http://schemas.microsoft.com/office/drawing/2014/main" id="{7D8A2AB7-4B8D-006F-D986-D51B43BC05AC}"/>
                </a:ext>
              </a:extLst>
            </p:cNvPr>
            <p:cNvSpPr/>
            <p:nvPr/>
          </p:nvSpPr>
          <p:spPr>
            <a:xfrm>
              <a:off x="682387" y="1091820"/>
              <a:ext cx="2702257" cy="2483889"/>
            </a:xfrm>
            <a:prstGeom prst="ellipse">
              <a:avLst/>
            </a:prstGeom>
            <a:no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18251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82A6A-85AB-F691-4D82-0283488BD701}"/>
              </a:ext>
            </a:extLst>
          </p:cNvPr>
          <p:cNvSpPr>
            <a:spLocks noGrp="1"/>
          </p:cNvSpPr>
          <p:nvPr>
            <p:ph type="title"/>
          </p:nvPr>
        </p:nvSpPr>
        <p:spPr/>
        <p:txBody>
          <a:bodyPr>
            <a:normAutofit/>
          </a:bodyPr>
          <a:lstStyle/>
          <a:p>
            <a:r>
              <a:rPr lang="en-US" sz="5400" dirty="0"/>
              <a:t>Open Enrollment</a:t>
            </a:r>
          </a:p>
        </p:txBody>
      </p:sp>
      <p:sp>
        <p:nvSpPr>
          <p:cNvPr id="3" name="Content Placeholder 2">
            <a:extLst>
              <a:ext uri="{FF2B5EF4-FFF2-40B4-BE49-F238E27FC236}">
                <a16:creationId xmlns:a16="http://schemas.microsoft.com/office/drawing/2014/main" id="{30CF9D18-B6E9-F22C-FC01-18187A57A9C8}"/>
              </a:ext>
            </a:extLst>
          </p:cNvPr>
          <p:cNvSpPr>
            <a:spLocks noGrp="1"/>
          </p:cNvSpPr>
          <p:nvPr>
            <p:ph idx="1"/>
          </p:nvPr>
        </p:nvSpPr>
        <p:spPr>
          <a:xfrm>
            <a:off x="838200" y="1825625"/>
            <a:ext cx="10515600" cy="4875964"/>
          </a:xfrm>
        </p:spPr>
        <p:txBody>
          <a:bodyPr vert="horz" lIns="91440" tIns="45720" rIns="91440" bIns="45720" rtlCol="0" anchor="t">
            <a:normAutofit/>
          </a:bodyPr>
          <a:lstStyle/>
          <a:p>
            <a:pPr marL="0" indent="0">
              <a:buNone/>
            </a:pPr>
            <a:r>
              <a:rPr lang="en-US" dirty="0"/>
              <a:t>Annual Opportunity to Add, Change, Drop or Waive Coverage</a:t>
            </a:r>
          </a:p>
          <a:p>
            <a:pPr marL="0" indent="0">
              <a:buNone/>
            </a:pPr>
            <a:endParaRPr lang="en-US" dirty="0"/>
          </a:p>
          <a:p>
            <a:pPr marL="0" indent="0">
              <a:buNone/>
            </a:pPr>
            <a:r>
              <a:rPr lang="en-US" dirty="0"/>
              <a:t>This is an ACTIVE Open Enrollment </a:t>
            </a:r>
          </a:p>
          <a:p>
            <a:pPr marL="0" indent="0">
              <a:buNone/>
            </a:pPr>
            <a:endParaRPr lang="en-US" dirty="0"/>
          </a:p>
          <a:p>
            <a:pPr marL="0" indent="0">
              <a:buNone/>
            </a:pPr>
            <a:r>
              <a:rPr lang="en-US" dirty="0"/>
              <a:t>Changes go into effect on: </a:t>
            </a:r>
            <a:r>
              <a:rPr lang="en-US" b="1" u="sng" dirty="0"/>
              <a:t>1/1/2025</a:t>
            </a:r>
            <a:endParaRPr lang="en-US" b="1" u="sng" dirty="0">
              <a:cs typeface="Calibri"/>
            </a:endParaRPr>
          </a:p>
          <a:p>
            <a:pPr marL="0" indent="0">
              <a:buNone/>
            </a:pPr>
            <a:endParaRPr lang="en-US" dirty="0"/>
          </a:p>
          <a:p>
            <a:pPr marL="0" indent="0">
              <a:buNone/>
            </a:pPr>
            <a:r>
              <a:rPr lang="en-US" dirty="0"/>
              <a:t>Mid-year elections or changes require a qualified life event</a:t>
            </a:r>
          </a:p>
          <a:p>
            <a:pPr marL="0" indent="0">
              <a:buNone/>
            </a:pPr>
            <a:endParaRPr lang="en-US" dirty="0"/>
          </a:p>
        </p:txBody>
      </p:sp>
      <p:sp>
        <p:nvSpPr>
          <p:cNvPr id="4" name="Explosion: 8 Points 3">
            <a:extLst>
              <a:ext uri="{FF2B5EF4-FFF2-40B4-BE49-F238E27FC236}">
                <a16:creationId xmlns:a16="http://schemas.microsoft.com/office/drawing/2014/main" id="{2159F6E2-46B8-30DA-E8A2-8CCCB2433223}"/>
              </a:ext>
            </a:extLst>
          </p:cNvPr>
          <p:cNvSpPr/>
          <p:nvPr/>
        </p:nvSpPr>
        <p:spPr>
          <a:xfrm>
            <a:off x="7026442" y="2009274"/>
            <a:ext cx="5690937" cy="2923673"/>
          </a:xfrm>
          <a:prstGeom prst="irregularSeal1">
            <a:avLst/>
          </a:prstGeom>
          <a:solidFill>
            <a:srgbClr val="870139"/>
          </a:solidFill>
          <a:ln>
            <a:solidFill>
              <a:srgbClr val="87013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Open Enrollment begins on November 22</a:t>
            </a:r>
            <a:r>
              <a:rPr lang="en-US" baseline="30000" dirty="0"/>
              <a:t>nd</a:t>
            </a:r>
            <a:endParaRPr lang="en-US" sz="1800" baseline="30000" dirty="0"/>
          </a:p>
        </p:txBody>
      </p:sp>
    </p:spTree>
    <p:extLst>
      <p:ext uri="{BB962C8B-B14F-4D97-AF65-F5344CB8AC3E}">
        <p14:creationId xmlns:p14="http://schemas.microsoft.com/office/powerpoint/2010/main" val="3505514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93302-8CB8-DF9B-3BAC-1C5D6E51D2A7}"/>
              </a:ext>
            </a:extLst>
          </p:cNvPr>
          <p:cNvSpPr>
            <a:spLocks noGrp="1"/>
          </p:cNvSpPr>
          <p:nvPr>
            <p:ph type="title"/>
          </p:nvPr>
        </p:nvSpPr>
        <p:spPr/>
        <p:txBody>
          <a:bodyPr/>
          <a:lstStyle/>
          <a:p>
            <a:r>
              <a:rPr lang="en-US" dirty="0"/>
              <a:t>2025 Benefit Offerings</a:t>
            </a:r>
          </a:p>
        </p:txBody>
      </p:sp>
      <p:sp>
        <p:nvSpPr>
          <p:cNvPr id="3" name="Content Placeholder 2">
            <a:extLst>
              <a:ext uri="{FF2B5EF4-FFF2-40B4-BE49-F238E27FC236}">
                <a16:creationId xmlns:a16="http://schemas.microsoft.com/office/drawing/2014/main" id="{232F3BD3-F164-42B4-1E40-BE4ADFD7F973}"/>
              </a:ext>
            </a:extLst>
          </p:cNvPr>
          <p:cNvSpPr>
            <a:spLocks noGrp="1"/>
          </p:cNvSpPr>
          <p:nvPr>
            <p:ph idx="1"/>
          </p:nvPr>
        </p:nvSpPr>
        <p:spPr>
          <a:xfrm>
            <a:off x="140369" y="1837657"/>
            <a:ext cx="7776410" cy="4887996"/>
          </a:xfrm>
        </p:spPr>
        <p:txBody>
          <a:bodyPr>
            <a:normAutofit/>
          </a:bodyPr>
          <a:lstStyle/>
          <a:p>
            <a:pPr>
              <a:lnSpc>
                <a:spcPct val="100000"/>
              </a:lnSpc>
            </a:pPr>
            <a:r>
              <a:rPr lang="en-US" dirty="0"/>
              <a:t>Medical – Quartz</a:t>
            </a:r>
          </a:p>
          <a:p>
            <a:pPr>
              <a:lnSpc>
                <a:spcPct val="100000"/>
              </a:lnSpc>
            </a:pPr>
            <a:r>
              <a:rPr lang="en-US" dirty="0"/>
              <a:t>HRA &amp; FSA – Employee Benefits Corporation</a:t>
            </a:r>
          </a:p>
          <a:p>
            <a:pPr>
              <a:lnSpc>
                <a:spcPct val="100000"/>
              </a:lnSpc>
            </a:pPr>
            <a:r>
              <a:rPr lang="en-US" dirty="0"/>
              <a:t>Dental – Delta Dental of Wisconsin</a:t>
            </a:r>
          </a:p>
          <a:p>
            <a:pPr>
              <a:lnSpc>
                <a:spcPct val="100000"/>
              </a:lnSpc>
            </a:pPr>
            <a:r>
              <a:rPr lang="en-US" dirty="0"/>
              <a:t>Vision – Delta Dental of Wisconsin (</a:t>
            </a:r>
            <a:r>
              <a:rPr lang="en-US" dirty="0" err="1"/>
              <a:t>DeltaVision</a:t>
            </a:r>
            <a:r>
              <a:rPr lang="en-US" dirty="0"/>
              <a:t>)</a:t>
            </a:r>
          </a:p>
          <a:p>
            <a:pPr>
              <a:lnSpc>
                <a:spcPct val="100000"/>
              </a:lnSpc>
            </a:pPr>
            <a:r>
              <a:rPr lang="en-US" dirty="0"/>
              <a:t>Life &amp; Long-Term Disability – The Hartford</a:t>
            </a:r>
          </a:p>
          <a:p>
            <a:pPr>
              <a:lnSpc>
                <a:spcPct val="100000"/>
              </a:lnSpc>
            </a:pPr>
            <a:r>
              <a:rPr lang="en-US" dirty="0"/>
              <a:t>Short Term Disability - Principal</a:t>
            </a:r>
          </a:p>
          <a:p>
            <a:pPr>
              <a:lnSpc>
                <a:spcPct val="100000"/>
              </a:lnSpc>
            </a:pPr>
            <a:r>
              <a:rPr lang="en-US" dirty="0"/>
              <a:t>Voluntary Benefits – The Hartford</a:t>
            </a:r>
          </a:p>
          <a:p>
            <a:pPr>
              <a:lnSpc>
                <a:spcPct val="100000"/>
              </a:lnSpc>
            </a:pPr>
            <a:r>
              <a:rPr lang="en-US" dirty="0"/>
              <a:t>Employee Assistance Program (EAP) – Gunderson Health System </a:t>
            </a:r>
          </a:p>
        </p:txBody>
      </p:sp>
      <p:pic>
        <p:nvPicPr>
          <p:cNvPr id="2050" name="Picture 2" descr="Quartz Health Solutions, Inc. | Insurance - directory – Greater Madison  Chamber of Commerce">
            <a:extLst>
              <a:ext uri="{FF2B5EF4-FFF2-40B4-BE49-F238E27FC236}">
                <a16:creationId xmlns:a16="http://schemas.microsoft.com/office/drawing/2014/main" id="{25AC0784-DA48-8395-194F-ADA9934A4E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7176" y="1837657"/>
            <a:ext cx="2358880" cy="82560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mployer Login | Company Benefit Plan | Third Party Administration">
            <a:extLst>
              <a:ext uri="{FF2B5EF4-FFF2-40B4-BE49-F238E27FC236}">
                <a16:creationId xmlns:a16="http://schemas.microsoft.com/office/drawing/2014/main" id="{FFBBD818-95B5-C989-4BD2-D1C3AC0716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7697" y="1536086"/>
            <a:ext cx="1413934" cy="132556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Delta Dental of Wisconsin Foundation Provides $2 Million to Technical  College Dental Workforce Program Improvement | Business Wire">
            <a:extLst>
              <a:ext uri="{FF2B5EF4-FFF2-40B4-BE49-F238E27FC236}">
                <a16:creationId xmlns:a16="http://schemas.microsoft.com/office/drawing/2014/main" id="{693185BF-B096-225B-28C4-745E563419C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056" t="39639" r="8001" b="38165"/>
          <a:stretch/>
        </p:blipFill>
        <p:spPr bwMode="auto">
          <a:xfrm>
            <a:off x="8117133" y="3008618"/>
            <a:ext cx="3797846" cy="52469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Vision Benefits | En">
            <a:extLst>
              <a:ext uri="{FF2B5EF4-FFF2-40B4-BE49-F238E27FC236}">
                <a16:creationId xmlns:a16="http://schemas.microsoft.com/office/drawing/2014/main" id="{28BE9378-8027-2F02-765A-0A3F870341D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22881" y="3662421"/>
            <a:ext cx="3292098" cy="82028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The Hartford - Wikipedia">
            <a:extLst>
              <a:ext uri="{FF2B5EF4-FFF2-40B4-BE49-F238E27FC236}">
                <a16:creationId xmlns:a16="http://schemas.microsoft.com/office/drawing/2014/main" id="{9ED78D80-021D-4366-4BCE-BA5E8DB724F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22881" y="4482702"/>
            <a:ext cx="1288996" cy="12760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Request a logo | Principal">
            <a:extLst>
              <a:ext uri="{FF2B5EF4-FFF2-40B4-BE49-F238E27FC236}">
                <a16:creationId xmlns:a16="http://schemas.microsoft.com/office/drawing/2014/main" id="{EC539134-D022-984F-9C72-4F4170CA430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17979" y="4485110"/>
            <a:ext cx="1288996" cy="134594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Gundersen Health System Logos - Gundersen Health System">
            <a:extLst>
              <a:ext uri="{FF2B5EF4-FFF2-40B4-BE49-F238E27FC236}">
                <a16:creationId xmlns:a16="http://schemas.microsoft.com/office/drawing/2014/main" id="{0B42A5A2-0F29-4FB9-A642-A7D56FF1F60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086392" y="6037718"/>
            <a:ext cx="2397852" cy="645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416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EFBF001-C0E9-D1B8-ABAE-83D401AF8BE6}"/>
              </a:ext>
            </a:extLst>
          </p:cNvPr>
          <p:cNvSpPr>
            <a:spLocks noGrp="1"/>
          </p:cNvSpPr>
          <p:nvPr>
            <p:ph type="title"/>
          </p:nvPr>
        </p:nvSpPr>
        <p:spPr/>
        <p:txBody>
          <a:bodyPr/>
          <a:lstStyle/>
          <a:p>
            <a:r>
              <a:rPr lang="en-US" dirty="0"/>
              <a:t>Medical Plan </a:t>
            </a:r>
          </a:p>
        </p:txBody>
      </p:sp>
      <p:sp>
        <p:nvSpPr>
          <p:cNvPr id="10" name="Footer Placeholder 4">
            <a:extLst>
              <a:ext uri="{FF2B5EF4-FFF2-40B4-BE49-F238E27FC236}">
                <a16:creationId xmlns:a16="http://schemas.microsoft.com/office/drawing/2014/main" id="{055865B4-E45C-245D-3823-7CD573DEEB02}"/>
              </a:ext>
            </a:extLst>
          </p:cNvPr>
          <p:cNvSpPr>
            <a:spLocks noGrp="1"/>
          </p:cNvSpPr>
          <p:nvPr>
            <p:ph type="ftr" sz="quarter" idx="11"/>
          </p:nvPr>
        </p:nvSpPr>
        <p:spPr bwMode="auto">
          <a:xfrm>
            <a:off x="8183506" y="17795"/>
            <a:ext cx="4008494"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120000"/>
              </a:lnSpc>
              <a:spcBef>
                <a:spcPts val="1000"/>
              </a:spcBef>
              <a:buFont typeface="Arial" panose="020B0604020202020204" pitchFamily="34" charset="0"/>
              <a:buChar char="•"/>
              <a:defRPr sz="2000">
                <a:solidFill>
                  <a:schemeClr val="tx1"/>
                </a:solidFill>
                <a:latin typeface="Calibri" panose="020F0502020204030204" pitchFamily="34" charset="0"/>
              </a:defRPr>
            </a:lvl1pPr>
            <a:lvl2pPr marL="742950" indent="-285750">
              <a:lnSpc>
                <a:spcPct val="120000"/>
              </a:lnSpc>
              <a:spcBef>
                <a:spcPts val="500"/>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120000"/>
              </a:lnSpc>
              <a:spcBef>
                <a:spcPts val="500"/>
              </a:spcBef>
              <a:buFont typeface="Arial" panose="020B0604020202020204" pitchFamily="34" charset="0"/>
              <a:buChar char="•"/>
              <a:defRPr sz="1600">
                <a:solidFill>
                  <a:schemeClr val="tx1"/>
                </a:solidFill>
                <a:latin typeface="Calibri" panose="020F0502020204030204" pitchFamily="34" charset="0"/>
              </a:defRPr>
            </a:lvl3pPr>
            <a:lvl4pPr marL="1600200" indent="-228600">
              <a:lnSpc>
                <a:spcPct val="120000"/>
              </a:lnSpc>
              <a:spcBef>
                <a:spcPts val="500"/>
              </a:spcBef>
              <a:buFont typeface="Arial" panose="020B0604020202020204" pitchFamily="34" charset="0"/>
              <a:buChar char="•"/>
              <a:defRPr sz="1400">
                <a:solidFill>
                  <a:schemeClr val="tx1"/>
                </a:solidFill>
                <a:latin typeface="Calibri" panose="020F0502020204030204" pitchFamily="34" charset="0"/>
              </a:defRPr>
            </a:lvl4pPr>
            <a:lvl5pPr marL="2057400" indent="-228600">
              <a:lnSpc>
                <a:spcPct val="120000"/>
              </a:lnSpc>
              <a:spcBef>
                <a:spcPts val="500"/>
              </a:spcBef>
              <a:buFont typeface="Arial" panose="020B0604020202020204" pitchFamily="34" charset="0"/>
              <a:buChar char="•"/>
              <a:defRPr sz="1200">
                <a:solidFill>
                  <a:schemeClr val="tx1"/>
                </a:solidFill>
                <a:latin typeface="Calibri" panose="020F0502020204030204" pitchFamily="34"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Calibri" panose="020F0502020204030204" pitchFamily="34" charset="0"/>
              </a:defRPr>
            </a:lvl9pPr>
          </a:lstStyle>
          <a:p>
            <a:pPr algn="r">
              <a:lnSpc>
                <a:spcPct val="100000"/>
              </a:lnSpc>
              <a:spcBef>
                <a:spcPct val="0"/>
              </a:spcBef>
              <a:buFontTx/>
              <a:buNone/>
            </a:pPr>
            <a:r>
              <a:rPr lang="en-US" altLang="en-US" sz="1000" i="1" dirty="0">
                <a:latin typeface="+mj-lt"/>
              </a:rPr>
              <a:t>Please refer to SPDs for a detailed outline of coverage.  This is a brief summary, and certain limitations may apply based on individual situations.  </a:t>
            </a:r>
          </a:p>
        </p:txBody>
      </p:sp>
      <p:graphicFrame>
        <p:nvGraphicFramePr>
          <p:cNvPr id="15" name="Table 14">
            <a:extLst>
              <a:ext uri="{FF2B5EF4-FFF2-40B4-BE49-F238E27FC236}">
                <a16:creationId xmlns:a16="http://schemas.microsoft.com/office/drawing/2014/main" id="{6EFBDC4F-C290-EA85-83FF-66F84156EC04}"/>
              </a:ext>
            </a:extLst>
          </p:cNvPr>
          <p:cNvGraphicFramePr>
            <a:graphicFrameLocks noGrp="1"/>
          </p:cNvGraphicFramePr>
          <p:nvPr>
            <p:extLst>
              <p:ext uri="{D42A27DB-BD31-4B8C-83A1-F6EECF244321}">
                <p14:modId xmlns:p14="http://schemas.microsoft.com/office/powerpoint/2010/main" val="3623525550"/>
              </p:ext>
            </p:extLst>
          </p:nvPr>
        </p:nvGraphicFramePr>
        <p:xfrm>
          <a:off x="557651" y="1690688"/>
          <a:ext cx="7072402" cy="4886960"/>
        </p:xfrm>
        <a:graphic>
          <a:graphicData uri="http://schemas.openxmlformats.org/drawingml/2006/table">
            <a:tbl>
              <a:tblPr firstRow="1" bandRow="1">
                <a:tableStyleId>{5C22544A-7EE6-4342-B048-85BDC9FD1C3A}</a:tableStyleId>
              </a:tblPr>
              <a:tblGrid>
                <a:gridCol w="3536201">
                  <a:extLst>
                    <a:ext uri="{9D8B030D-6E8A-4147-A177-3AD203B41FA5}">
                      <a16:colId xmlns:a16="http://schemas.microsoft.com/office/drawing/2014/main" val="727937302"/>
                    </a:ext>
                  </a:extLst>
                </a:gridCol>
                <a:gridCol w="3536201">
                  <a:extLst>
                    <a:ext uri="{9D8B030D-6E8A-4147-A177-3AD203B41FA5}">
                      <a16:colId xmlns:a16="http://schemas.microsoft.com/office/drawing/2014/main" val="548609087"/>
                    </a:ext>
                  </a:extLst>
                </a:gridCol>
              </a:tblGrid>
              <a:tr h="370840">
                <a:tc>
                  <a:txBody>
                    <a:bodyPr/>
                    <a:lstStyle/>
                    <a:p>
                      <a:r>
                        <a:rPr lang="en-US" dirty="0"/>
                        <a:t>HMO Medical Plan</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870139"/>
                    </a:solidFill>
                  </a:tcPr>
                </a:tc>
                <a:tc>
                  <a:txBody>
                    <a:bodyPr/>
                    <a:lstStyle/>
                    <a:p>
                      <a:pPr algn="ctr"/>
                      <a:r>
                        <a:rPr lang="en-US" dirty="0"/>
                        <a:t>In-Network Benefits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870139"/>
                    </a:solidFill>
                  </a:tcPr>
                </a:tc>
                <a:extLst>
                  <a:ext uri="{0D108BD9-81ED-4DB2-BD59-A6C34878D82A}">
                    <a16:rowId xmlns:a16="http://schemas.microsoft.com/office/drawing/2014/main" val="2131640391"/>
                  </a:ext>
                </a:extLst>
              </a:tr>
              <a:tr h="370840">
                <a:tc>
                  <a:txBody>
                    <a:bodyPr/>
                    <a:lstStyle/>
                    <a:p>
                      <a:r>
                        <a:rPr lang="en-US" dirty="0"/>
                        <a:t>Deductible</a:t>
                      </a:r>
                    </a:p>
                  </a:txBody>
                  <a:tcPr>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algn="ctr"/>
                      <a:r>
                        <a:rPr lang="en-US" b="0" dirty="0">
                          <a:solidFill>
                            <a:schemeClr val="tx1"/>
                          </a:solidFill>
                        </a:rPr>
                        <a:t>$6,500 (HRA pays $3,500)</a:t>
                      </a:r>
                    </a:p>
                    <a:p>
                      <a:pPr algn="ctr"/>
                      <a:r>
                        <a:rPr lang="en-US" b="0" dirty="0">
                          <a:solidFill>
                            <a:schemeClr val="tx1"/>
                          </a:solidFill>
                        </a:rPr>
                        <a:t>$13,000 (HRA pays $7,000)</a:t>
                      </a:r>
                    </a:p>
                  </a:txBody>
                  <a:tcPr>
                    <a:lnR w="127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4194764725"/>
                  </a:ext>
                </a:extLst>
              </a:tr>
              <a:tr h="370840">
                <a:tc>
                  <a:txBody>
                    <a:bodyPr/>
                    <a:lstStyle/>
                    <a:p>
                      <a:r>
                        <a:rPr lang="en-US" dirty="0"/>
                        <a:t>Coinsurance</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b="0" dirty="0">
                          <a:solidFill>
                            <a:schemeClr val="tx1"/>
                          </a:solidFill>
                        </a:rPr>
                        <a:t>80%/20%</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616590829"/>
                  </a:ext>
                </a:extLst>
              </a:tr>
              <a:tr h="370840">
                <a:tc>
                  <a:txBody>
                    <a:bodyPr/>
                    <a:lstStyle/>
                    <a:p>
                      <a:r>
                        <a:rPr lang="en-US" dirty="0"/>
                        <a:t>Out of Pocket Maximum*</a:t>
                      </a:r>
                    </a:p>
                  </a:txBody>
                  <a:tcPr>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algn="ctr"/>
                      <a:r>
                        <a:rPr lang="en-US" b="0" dirty="0">
                          <a:solidFill>
                            <a:schemeClr val="tx1"/>
                          </a:solidFill>
                        </a:rPr>
                        <a:t>$7,850</a:t>
                      </a:r>
                    </a:p>
                    <a:p>
                      <a:pPr algn="ctr"/>
                      <a:r>
                        <a:rPr lang="en-US" b="0" dirty="0">
                          <a:solidFill>
                            <a:schemeClr val="tx1"/>
                          </a:solidFill>
                        </a:rPr>
                        <a:t>$15,700</a:t>
                      </a:r>
                    </a:p>
                  </a:txBody>
                  <a:tcPr>
                    <a:lnR w="127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1913597005"/>
                  </a:ext>
                </a:extLst>
              </a:tr>
              <a:tr h="370840">
                <a:tc>
                  <a:txBody>
                    <a:bodyPr/>
                    <a:lstStyle/>
                    <a:p>
                      <a:r>
                        <a:rPr lang="en-US" dirty="0"/>
                        <a:t>Hosp/Surg/Lab/X-Ray</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b="0" dirty="0">
                          <a:solidFill>
                            <a:schemeClr val="tx1"/>
                          </a:solidFill>
                        </a:rPr>
                        <a:t>Deductible/Coinsurance</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640937908"/>
                  </a:ext>
                </a:extLst>
              </a:tr>
              <a:tr h="370840">
                <a:tc>
                  <a:txBody>
                    <a:bodyPr/>
                    <a:lstStyle/>
                    <a:p>
                      <a:r>
                        <a:rPr lang="en-US" dirty="0"/>
                        <a:t>Preventive Exams</a:t>
                      </a:r>
                    </a:p>
                  </a:txBody>
                  <a:tcPr>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algn="ctr"/>
                      <a:r>
                        <a:rPr lang="en-US" b="0" dirty="0">
                          <a:solidFill>
                            <a:schemeClr val="tx1"/>
                          </a:solidFill>
                        </a:rPr>
                        <a:t>Covered 100%</a:t>
                      </a:r>
                    </a:p>
                  </a:txBody>
                  <a:tcPr>
                    <a:lnR w="127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1931382616"/>
                  </a:ext>
                </a:extLst>
              </a:tr>
              <a:tr h="370840">
                <a:tc>
                  <a:txBody>
                    <a:bodyPr/>
                    <a:lstStyle/>
                    <a:p>
                      <a:r>
                        <a:rPr lang="en-US" dirty="0"/>
                        <a:t>PCP Visits</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b="0" dirty="0">
                          <a:solidFill>
                            <a:schemeClr val="tx1"/>
                          </a:solidFill>
                        </a:rPr>
                        <a:t>Deductible/Coinsurance</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467947749"/>
                  </a:ext>
                </a:extLst>
              </a:tr>
              <a:tr h="370840">
                <a:tc>
                  <a:txBody>
                    <a:bodyPr/>
                    <a:lstStyle/>
                    <a:p>
                      <a:r>
                        <a:rPr lang="en-US" dirty="0"/>
                        <a:t>Specialist Visit</a:t>
                      </a:r>
                    </a:p>
                  </a:txBody>
                  <a:tcPr>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algn="ctr"/>
                      <a:r>
                        <a:rPr lang="en-US" b="0" dirty="0">
                          <a:solidFill>
                            <a:schemeClr val="tx1"/>
                          </a:solidFill>
                        </a:rPr>
                        <a:t>Deductible/Coinsurance</a:t>
                      </a:r>
                    </a:p>
                  </a:txBody>
                  <a:tcPr>
                    <a:lnR w="127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2017691451"/>
                  </a:ext>
                </a:extLst>
              </a:tr>
              <a:tr h="370840">
                <a:tc>
                  <a:txBody>
                    <a:bodyPr/>
                    <a:lstStyle/>
                    <a:p>
                      <a:r>
                        <a:rPr lang="en-US" dirty="0"/>
                        <a:t>Urgent Care</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b="0" dirty="0">
                          <a:solidFill>
                            <a:schemeClr val="tx1"/>
                          </a:solidFill>
                        </a:rPr>
                        <a:t>Deductible/Coinsurance</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642644197"/>
                  </a:ext>
                </a:extLst>
              </a:tr>
              <a:tr h="370840">
                <a:tc>
                  <a:txBody>
                    <a:bodyPr/>
                    <a:lstStyle/>
                    <a:p>
                      <a:r>
                        <a:rPr lang="en-US" dirty="0"/>
                        <a:t>Emergency Room</a:t>
                      </a:r>
                    </a:p>
                  </a:txBody>
                  <a:tcPr>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algn="ctr"/>
                      <a:r>
                        <a:rPr lang="en-US" b="0" dirty="0">
                          <a:solidFill>
                            <a:schemeClr val="tx1"/>
                          </a:solidFill>
                        </a:rPr>
                        <a:t>Deductible/Coinsurance</a:t>
                      </a:r>
                    </a:p>
                  </a:txBody>
                  <a:tcPr>
                    <a:lnR w="127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3274881498"/>
                  </a:ext>
                </a:extLst>
              </a:tr>
              <a:tr h="370840">
                <a:tc>
                  <a:txBody>
                    <a:bodyPr/>
                    <a:lstStyle/>
                    <a:p>
                      <a:r>
                        <a:rPr lang="en-US" dirty="0"/>
                        <a:t>Prescription Drugs</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Value Tiers 1 &amp; 2: $5/$35</a:t>
                      </a:r>
                    </a:p>
                    <a:p>
                      <a:pPr algn="ctr"/>
                      <a:r>
                        <a:rPr lang="en-US" b="0" dirty="0">
                          <a:solidFill>
                            <a:schemeClr val="tx1"/>
                          </a:solidFill>
                        </a:rPr>
                        <a:t>$10/$35/$60/$200</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5059699"/>
                  </a:ext>
                </a:extLst>
              </a:tr>
            </a:tbl>
          </a:graphicData>
        </a:graphic>
      </p:graphicFrame>
      <p:sp>
        <p:nvSpPr>
          <p:cNvPr id="3" name="Footer Placeholder 4">
            <a:extLst>
              <a:ext uri="{FF2B5EF4-FFF2-40B4-BE49-F238E27FC236}">
                <a16:creationId xmlns:a16="http://schemas.microsoft.com/office/drawing/2014/main" id="{8AF6340E-17E6-42C2-C162-7493DD3382BC}"/>
              </a:ext>
            </a:extLst>
          </p:cNvPr>
          <p:cNvSpPr txBox="1">
            <a:spLocks/>
          </p:cNvSpPr>
          <p:nvPr/>
        </p:nvSpPr>
        <p:spPr bwMode="auto">
          <a:xfrm>
            <a:off x="459683" y="6483879"/>
            <a:ext cx="6604014"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ctr"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1pPr>
            <a:lvl2pPr marL="742950" indent="-28575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lnSpc>
                <a:spcPct val="120000"/>
              </a:lnSpc>
              <a:spcBef>
                <a:spcPts val="500"/>
              </a:spcBef>
              <a:spcAft>
                <a:spcPct val="0"/>
              </a:spcAft>
              <a:buFont typeface="Arial" panose="020B0604020202020204" pitchFamily="34" charset="0"/>
              <a:buChar char="•"/>
              <a:defRPr sz="12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lnSpc>
                <a:spcPct val="120000"/>
              </a:lnSpc>
              <a:spcBef>
                <a:spcPts val="500"/>
              </a:spcBef>
              <a:spcAft>
                <a:spcPct val="0"/>
              </a:spcAft>
              <a:buFont typeface="Arial" panose="020B0604020202020204" pitchFamily="34" charset="0"/>
              <a:buChar char="•"/>
              <a:defRPr sz="12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lnSpc>
                <a:spcPct val="120000"/>
              </a:lnSpc>
              <a:spcBef>
                <a:spcPts val="500"/>
              </a:spcBef>
              <a:spcAft>
                <a:spcPct val="0"/>
              </a:spcAft>
              <a:buFont typeface="Arial" panose="020B0604020202020204" pitchFamily="34" charset="0"/>
              <a:buChar char="•"/>
              <a:defRPr sz="12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lnSpc>
                <a:spcPct val="120000"/>
              </a:lnSpc>
              <a:spcBef>
                <a:spcPts val="500"/>
              </a:spcBef>
              <a:spcAft>
                <a:spcPct val="0"/>
              </a:spcAft>
              <a:buFont typeface="Arial" panose="020B0604020202020204" pitchFamily="34" charset="0"/>
              <a:buChar char="•"/>
              <a:defRPr sz="1200" kern="1200">
                <a:solidFill>
                  <a:schemeClr val="tx1"/>
                </a:solidFill>
                <a:latin typeface="Calibri" panose="020F0502020204030204" pitchFamily="34" charset="0"/>
                <a:ea typeface="+mn-ea"/>
                <a:cs typeface="+mn-cs"/>
              </a:defRPr>
            </a:lvl9pPr>
          </a:lstStyle>
          <a:p>
            <a:pPr algn="l">
              <a:lnSpc>
                <a:spcPct val="100000"/>
              </a:lnSpc>
              <a:spcBef>
                <a:spcPct val="0"/>
              </a:spcBef>
              <a:buFontTx/>
              <a:buNone/>
            </a:pPr>
            <a:r>
              <a:rPr lang="en-US" altLang="en-US" sz="1400" i="1" dirty="0">
                <a:latin typeface="+mj-lt"/>
              </a:rPr>
              <a:t>*HRA lowers the out-of-pocket maximum</a:t>
            </a:r>
          </a:p>
        </p:txBody>
      </p:sp>
      <p:pic>
        <p:nvPicPr>
          <p:cNvPr id="3074" name="Picture 2" descr="Plan - Free healthcare and medical icons">
            <a:extLst>
              <a:ext uri="{FF2B5EF4-FFF2-40B4-BE49-F238E27FC236}">
                <a16:creationId xmlns:a16="http://schemas.microsoft.com/office/drawing/2014/main" id="{DFE92EB3-9D5C-865E-78BE-9834B85680C1}"/>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877702" y="2588498"/>
            <a:ext cx="2837045" cy="283704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Quartz Health Solutions, Inc. | Insurance - directory – Greater Madison  Chamber of Commerce">
            <a:extLst>
              <a:ext uri="{FF2B5EF4-FFF2-40B4-BE49-F238E27FC236}">
                <a16:creationId xmlns:a16="http://schemas.microsoft.com/office/drawing/2014/main" id="{4D175438-9C64-7621-7F04-742105A51C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81285" y="5840834"/>
            <a:ext cx="2358880" cy="825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1858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EFBF001-C0E9-D1B8-ABAE-83D401AF8BE6}"/>
              </a:ext>
            </a:extLst>
          </p:cNvPr>
          <p:cNvSpPr>
            <a:spLocks noGrp="1"/>
          </p:cNvSpPr>
          <p:nvPr>
            <p:ph type="title"/>
          </p:nvPr>
        </p:nvSpPr>
        <p:spPr/>
        <p:txBody>
          <a:bodyPr/>
          <a:lstStyle/>
          <a:p>
            <a:r>
              <a:rPr lang="en-US" dirty="0"/>
              <a:t>Medical Plan Premiums</a:t>
            </a:r>
          </a:p>
        </p:txBody>
      </p:sp>
      <p:graphicFrame>
        <p:nvGraphicFramePr>
          <p:cNvPr id="4" name="Table 3">
            <a:extLst>
              <a:ext uri="{FF2B5EF4-FFF2-40B4-BE49-F238E27FC236}">
                <a16:creationId xmlns:a16="http://schemas.microsoft.com/office/drawing/2014/main" id="{26473B5B-1C64-11C4-52E2-FFB76493F36D}"/>
              </a:ext>
            </a:extLst>
          </p:cNvPr>
          <p:cNvGraphicFramePr>
            <a:graphicFrameLocks noGrp="1"/>
          </p:cNvGraphicFramePr>
          <p:nvPr>
            <p:extLst>
              <p:ext uri="{D42A27DB-BD31-4B8C-83A1-F6EECF244321}">
                <p14:modId xmlns:p14="http://schemas.microsoft.com/office/powerpoint/2010/main" val="2530691158"/>
              </p:ext>
            </p:extLst>
          </p:nvPr>
        </p:nvGraphicFramePr>
        <p:xfrm>
          <a:off x="838200" y="2210326"/>
          <a:ext cx="6794248" cy="3682594"/>
        </p:xfrm>
        <a:graphic>
          <a:graphicData uri="http://schemas.openxmlformats.org/drawingml/2006/table">
            <a:tbl>
              <a:tblPr/>
              <a:tblGrid>
                <a:gridCol w="1698562">
                  <a:extLst>
                    <a:ext uri="{9D8B030D-6E8A-4147-A177-3AD203B41FA5}">
                      <a16:colId xmlns:a16="http://schemas.microsoft.com/office/drawing/2014/main" val="1432747748"/>
                    </a:ext>
                  </a:extLst>
                </a:gridCol>
                <a:gridCol w="1698562">
                  <a:extLst>
                    <a:ext uri="{9D8B030D-6E8A-4147-A177-3AD203B41FA5}">
                      <a16:colId xmlns:a16="http://schemas.microsoft.com/office/drawing/2014/main" val="4112571463"/>
                    </a:ext>
                  </a:extLst>
                </a:gridCol>
                <a:gridCol w="1698562">
                  <a:extLst>
                    <a:ext uri="{9D8B030D-6E8A-4147-A177-3AD203B41FA5}">
                      <a16:colId xmlns:a16="http://schemas.microsoft.com/office/drawing/2014/main" val="3240487973"/>
                    </a:ext>
                  </a:extLst>
                </a:gridCol>
                <a:gridCol w="1698562">
                  <a:extLst>
                    <a:ext uri="{9D8B030D-6E8A-4147-A177-3AD203B41FA5}">
                      <a16:colId xmlns:a16="http://schemas.microsoft.com/office/drawing/2014/main" val="2345229530"/>
                    </a:ext>
                  </a:extLst>
                </a:gridCol>
              </a:tblGrid>
              <a:tr h="482501">
                <a:tc gridSpan="4">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R="0" indent="0" algn="ctr" rtl="0">
                        <a:lnSpc>
                          <a:spcPct val="119000"/>
                        </a:lnSpc>
                        <a:spcBef>
                          <a:spcPts val="0"/>
                        </a:spcBef>
                        <a:spcAft>
                          <a:spcPts val="600"/>
                        </a:spcAft>
                      </a:pPr>
                      <a:r>
                        <a:rPr lang="en-US" sz="1800" b="1" kern="1400" dirty="0">
                          <a:ln>
                            <a:noFill/>
                          </a:ln>
                          <a:solidFill>
                            <a:schemeClr val="bg1"/>
                          </a:solidFill>
                          <a:effectLst/>
                          <a:latin typeface="Calibri" panose="020F0502020204030204" pitchFamily="34" charset="0"/>
                        </a:rPr>
                        <a:t>Medical Plan</a:t>
                      </a:r>
                      <a:endParaRPr lang="en-US" sz="1600" kern="1400" dirty="0">
                        <a:ln>
                          <a:noFill/>
                        </a:ln>
                        <a:solidFill>
                          <a:schemeClr val="bg1"/>
                        </a:solidFill>
                        <a:effectLst/>
                        <a:latin typeface="Calibri" panose="020F0502020204030204" pitchFamily="34" charset="0"/>
                      </a:endParaRPr>
                    </a:p>
                  </a:txBody>
                  <a:tcPr marL="31823" marR="31823" marT="31823" marB="318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870139"/>
                    </a:solidFill>
                  </a:tcPr>
                </a:tc>
                <a:tc hMerge="1">
                  <a:txBody>
                    <a:bodyPr/>
                    <a:lstStyle/>
                    <a:p>
                      <a:pPr marR="0" indent="0" algn="ctr" rtl="0">
                        <a:lnSpc>
                          <a:spcPct val="119000"/>
                        </a:lnSpc>
                        <a:spcBef>
                          <a:spcPts val="0"/>
                        </a:spcBef>
                        <a:spcAft>
                          <a:spcPts val="600"/>
                        </a:spcAft>
                      </a:pPr>
                      <a:endParaRPr lang="en-US" sz="900" kern="1400">
                        <a:ln>
                          <a:noFill/>
                        </a:ln>
                        <a:solidFill>
                          <a:srgbClr val="000000"/>
                        </a:solidFill>
                        <a:effectLst/>
                        <a:latin typeface="Calibri" panose="020F0502020204030204" pitchFamily="34" charset="0"/>
                      </a:endParaRPr>
                    </a:p>
                  </a:txBody>
                  <a:tcPr marL="31823" marR="31823" marT="31823" marB="31823">
                    <a:lnL>
                      <a:noFill/>
                    </a:lnL>
                    <a:lnR>
                      <a:noFill/>
                    </a:lnR>
                    <a:lnT>
                      <a:noFill/>
                    </a:lnT>
                    <a:lnB>
                      <a:noFill/>
                    </a:lnB>
                    <a:noFill/>
                  </a:tcPr>
                </a:tc>
                <a:tc hMerge="1">
                  <a:txBody>
                    <a:bodyPr/>
                    <a:lstStyle/>
                    <a:p>
                      <a:pPr marR="0" indent="0" algn="ctr" rtl="0">
                        <a:lnSpc>
                          <a:spcPct val="119000"/>
                        </a:lnSpc>
                        <a:spcBef>
                          <a:spcPts val="0"/>
                        </a:spcBef>
                        <a:spcAft>
                          <a:spcPts val="600"/>
                        </a:spcAft>
                      </a:pPr>
                      <a:endParaRPr lang="en-US" sz="900" kern="1400">
                        <a:ln>
                          <a:noFill/>
                        </a:ln>
                        <a:solidFill>
                          <a:srgbClr val="000000"/>
                        </a:solidFill>
                        <a:effectLst/>
                        <a:latin typeface="Calibri" panose="020F0502020204030204" pitchFamily="34" charset="0"/>
                      </a:endParaRPr>
                    </a:p>
                  </a:txBody>
                  <a:tcPr marL="31823" marR="31823" marT="31823" marB="31823">
                    <a:lnL>
                      <a:noFill/>
                    </a:lnL>
                    <a:lnR>
                      <a:noFill/>
                    </a:lnR>
                    <a:lnT>
                      <a:noFill/>
                    </a:lnT>
                    <a:lnB>
                      <a:noFill/>
                    </a:lnB>
                    <a:noFill/>
                  </a:tcPr>
                </a:tc>
                <a:tc hMerge="1">
                  <a:txBody>
                    <a:bodyPr/>
                    <a:lstStyle/>
                    <a:p>
                      <a:pPr marR="0" indent="0" algn="ctr" rtl="0">
                        <a:lnSpc>
                          <a:spcPct val="119000"/>
                        </a:lnSpc>
                        <a:spcBef>
                          <a:spcPts val="0"/>
                        </a:spcBef>
                        <a:spcAft>
                          <a:spcPts val="600"/>
                        </a:spcAft>
                      </a:pPr>
                      <a:endParaRPr lang="en-US" sz="900" kern="1400">
                        <a:ln>
                          <a:noFill/>
                        </a:ln>
                        <a:solidFill>
                          <a:srgbClr val="000000"/>
                        </a:solidFill>
                        <a:effectLst/>
                        <a:latin typeface="Calibri" panose="020F0502020204030204" pitchFamily="34" charset="0"/>
                      </a:endParaRPr>
                    </a:p>
                  </a:txBody>
                  <a:tcPr marL="31823" marR="31823" marT="31823" marB="31823">
                    <a:lnL>
                      <a:noFill/>
                    </a:lnL>
                    <a:lnR>
                      <a:noFill/>
                    </a:lnR>
                    <a:lnT>
                      <a:noFill/>
                    </a:lnT>
                    <a:lnB>
                      <a:noFill/>
                    </a:lnB>
                    <a:noFill/>
                  </a:tcPr>
                </a:tc>
                <a:extLst>
                  <a:ext uri="{0D108BD9-81ED-4DB2-BD59-A6C34878D82A}">
                    <a16:rowId xmlns:a16="http://schemas.microsoft.com/office/drawing/2014/main" val="12162843"/>
                  </a:ext>
                </a:extLst>
              </a:tr>
              <a:tr h="85774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R="0" indent="0" algn="l" rtl="0">
                        <a:lnSpc>
                          <a:spcPct val="119000"/>
                        </a:lnSpc>
                        <a:spcBef>
                          <a:spcPts val="0"/>
                        </a:spcBef>
                        <a:spcAft>
                          <a:spcPts val="600"/>
                        </a:spcAft>
                      </a:pPr>
                      <a:r>
                        <a:rPr lang="en-US" sz="1800" b="1" kern="1400" dirty="0">
                          <a:ln>
                            <a:noFill/>
                          </a:ln>
                          <a:solidFill>
                            <a:schemeClr val="bg1"/>
                          </a:solidFill>
                          <a:effectLst/>
                          <a:latin typeface="Calibri" panose="020F0502020204030204" pitchFamily="34" charset="0"/>
                        </a:rPr>
                        <a:t>Hours Worked Prior Quarter</a:t>
                      </a:r>
                      <a:endParaRPr lang="en-US" sz="1600" kern="1400" dirty="0">
                        <a:ln>
                          <a:noFill/>
                        </a:ln>
                        <a:solidFill>
                          <a:schemeClr val="bg1"/>
                        </a:solidFill>
                        <a:effectLst/>
                        <a:latin typeface="Calibri" panose="020F0502020204030204" pitchFamily="34" charset="0"/>
                      </a:endParaRPr>
                    </a:p>
                  </a:txBody>
                  <a:tcPr marL="31823" marR="31823" marT="31823" marB="31823"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756F6A"/>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R="0" indent="0" algn="ctr" rtl="0">
                        <a:lnSpc>
                          <a:spcPct val="119000"/>
                        </a:lnSpc>
                        <a:spcBef>
                          <a:spcPts val="0"/>
                        </a:spcBef>
                        <a:spcAft>
                          <a:spcPts val="600"/>
                        </a:spcAft>
                      </a:pPr>
                      <a:r>
                        <a:rPr lang="en-US" sz="1800" b="1" kern="1400" dirty="0">
                          <a:ln>
                            <a:noFill/>
                          </a:ln>
                          <a:solidFill>
                            <a:schemeClr val="bg1"/>
                          </a:solidFill>
                          <a:effectLst/>
                          <a:latin typeface="Calibri" panose="020F0502020204030204" pitchFamily="34" charset="0"/>
                        </a:rPr>
                        <a:t>Per Pay Period Rate (Single)</a:t>
                      </a:r>
                      <a:endParaRPr lang="en-US" sz="1600" kern="1400" dirty="0">
                        <a:ln>
                          <a:noFill/>
                        </a:ln>
                        <a:solidFill>
                          <a:schemeClr val="bg1"/>
                        </a:solidFill>
                        <a:effectLst/>
                        <a:latin typeface="Calibri" panose="020F0502020204030204" pitchFamily="34" charset="0"/>
                      </a:endParaRPr>
                    </a:p>
                  </a:txBody>
                  <a:tcPr marL="31823" marR="31823" marT="31823" marB="31823" anchor="ctr">
                    <a:lnL>
                      <a:noFill/>
                    </a:lnL>
                    <a:lnR>
                      <a:noFill/>
                    </a:lnR>
                    <a:lnT>
                      <a:noFill/>
                    </a:lnT>
                    <a:lnB>
                      <a:noFill/>
                    </a:lnB>
                    <a:lnTlToBr w="12700" cmpd="sng">
                      <a:noFill/>
                      <a:prstDash val="solid"/>
                    </a:lnTlToBr>
                    <a:lnBlToTr w="12700" cmpd="sng">
                      <a:noFill/>
                      <a:prstDash val="solid"/>
                    </a:lnBlToTr>
                    <a:solidFill>
                      <a:srgbClr val="756F6A"/>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685800" rtl="0" eaLnBrk="1" fontAlgn="auto" latinLnBrk="0" hangingPunct="1">
                        <a:lnSpc>
                          <a:spcPct val="119000"/>
                        </a:lnSpc>
                        <a:spcBef>
                          <a:spcPts val="0"/>
                        </a:spcBef>
                        <a:spcAft>
                          <a:spcPts val="600"/>
                        </a:spcAft>
                        <a:buClrTx/>
                        <a:buSzTx/>
                        <a:buFontTx/>
                        <a:buNone/>
                        <a:tabLst/>
                        <a:defRPr/>
                      </a:pPr>
                      <a:r>
                        <a:rPr kumimoji="0" lang="en-US" sz="1800" b="1" i="0" u="none" strike="noStrike" kern="1400" cap="none" spc="0" normalizeH="0" baseline="0" noProof="0" dirty="0">
                          <a:ln>
                            <a:noFill/>
                          </a:ln>
                          <a:solidFill>
                            <a:schemeClr val="bg1"/>
                          </a:solidFill>
                          <a:effectLst/>
                          <a:uLnTx/>
                          <a:uFillTx/>
                          <a:latin typeface="Calibri" panose="020F0502020204030204" pitchFamily="34" charset="0"/>
                          <a:ea typeface="+mn-ea"/>
                          <a:cs typeface="+mn-cs"/>
                        </a:rPr>
                        <a:t>Per Pay Period Rate (Single + 1)</a:t>
                      </a:r>
                      <a:endParaRPr kumimoji="0" lang="en-US" sz="1600" b="0" i="0" u="none" strike="noStrike" kern="1400" cap="none" spc="0" normalizeH="0" baseline="0" noProof="0" dirty="0">
                        <a:ln>
                          <a:noFill/>
                        </a:ln>
                        <a:solidFill>
                          <a:schemeClr val="bg1"/>
                        </a:solidFill>
                        <a:effectLst/>
                        <a:uLnTx/>
                        <a:uFillTx/>
                        <a:latin typeface="Calibri" panose="020F0502020204030204" pitchFamily="34" charset="0"/>
                        <a:ea typeface="+mn-ea"/>
                        <a:cs typeface="+mn-cs"/>
                      </a:endParaRPr>
                    </a:p>
                  </a:txBody>
                  <a:tcPr marL="31823" marR="31823" marT="31823" marB="31823" anchor="ctr">
                    <a:lnL>
                      <a:noFill/>
                    </a:lnL>
                    <a:lnR>
                      <a:noFill/>
                    </a:lnR>
                    <a:lnT>
                      <a:noFill/>
                    </a:lnT>
                    <a:lnB>
                      <a:noFill/>
                    </a:lnB>
                    <a:lnTlToBr w="12700" cmpd="sng">
                      <a:noFill/>
                      <a:prstDash val="solid"/>
                    </a:lnTlToBr>
                    <a:lnBlToTr w="12700" cmpd="sng">
                      <a:noFill/>
                      <a:prstDash val="solid"/>
                    </a:lnBlToTr>
                    <a:solidFill>
                      <a:srgbClr val="756F6A"/>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685800" rtl="0" eaLnBrk="1" fontAlgn="auto" latinLnBrk="0" hangingPunct="1">
                        <a:lnSpc>
                          <a:spcPct val="119000"/>
                        </a:lnSpc>
                        <a:spcBef>
                          <a:spcPts val="0"/>
                        </a:spcBef>
                        <a:spcAft>
                          <a:spcPts val="600"/>
                        </a:spcAft>
                        <a:buClrTx/>
                        <a:buSzTx/>
                        <a:buFontTx/>
                        <a:buNone/>
                        <a:tabLst/>
                        <a:defRPr/>
                      </a:pPr>
                      <a:r>
                        <a:rPr kumimoji="0" lang="en-US" sz="1800" b="1" i="0" u="none" strike="noStrike" kern="1400" cap="none" spc="0" normalizeH="0" baseline="0" noProof="0" dirty="0">
                          <a:ln>
                            <a:noFill/>
                          </a:ln>
                          <a:solidFill>
                            <a:schemeClr val="bg1"/>
                          </a:solidFill>
                          <a:effectLst/>
                          <a:uLnTx/>
                          <a:uFillTx/>
                          <a:latin typeface="Calibri" panose="020F0502020204030204" pitchFamily="34" charset="0"/>
                          <a:ea typeface="+mn-ea"/>
                          <a:cs typeface="+mn-cs"/>
                        </a:rPr>
                        <a:t>Per Pay Period Rate (Family)</a:t>
                      </a:r>
                      <a:endParaRPr kumimoji="0" lang="en-US" sz="1600" b="0" i="0" u="none" strike="noStrike" kern="1400" cap="none" spc="0" normalizeH="0" baseline="0" noProof="0" dirty="0">
                        <a:ln>
                          <a:noFill/>
                        </a:ln>
                        <a:solidFill>
                          <a:schemeClr val="bg1"/>
                        </a:solidFill>
                        <a:effectLst/>
                        <a:uLnTx/>
                        <a:uFillTx/>
                        <a:latin typeface="Calibri" panose="020F0502020204030204" pitchFamily="34" charset="0"/>
                        <a:ea typeface="+mn-ea"/>
                        <a:cs typeface="+mn-cs"/>
                      </a:endParaRPr>
                    </a:p>
                  </a:txBody>
                  <a:tcPr marL="31823" marR="31823" marT="31823" marB="31823"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756F6A"/>
                    </a:solidFill>
                  </a:tcPr>
                </a:tc>
                <a:extLst>
                  <a:ext uri="{0D108BD9-81ED-4DB2-BD59-A6C34878D82A}">
                    <a16:rowId xmlns:a16="http://schemas.microsoft.com/office/drawing/2014/main" val="4248406720"/>
                  </a:ext>
                </a:extLst>
              </a:tr>
              <a:tr h="44742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R="0" indent="0" algn="l" rtl="0">
                        <a:lnSpc>
                          <a:spcPct val="119000"/>
                        </a:lnSpc>
                        <a:spcBef>
                          <a:spcPts val="0"/>
                        </a:spcBef>
                        <a:spcAft>
                          <a:spcPts val="600"/>
                        </a:spcAft>
                      </a:pPr>
                      <a:r>
                        <a:rPr lang="en-US" sz="1800" kern="1400" dirty="0">
                          <a:ln>
                            <a:noFill/>
                          </a:ln>
                          <a:solidFill>
                            <a:schemeClr val="tx1"/>
                          </a:solidFill>
                          <a:effectLst/>
                          <a:latin typeface="Calibri" panose="020F0502020204030204" pitchFamily="34" charset="0"/>
                        </a:rPr>
                        <a:t>0 – 52</a:t>
                      </a:r>
                    </a:p>
                  </a:txBody>
                  <a:tcPr marL="31823" marR="31823" marT="31823" marB="31823"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R="0" indent="0" algn="ctr" rtl="0">
                        <a:lnSpc>
                          <a:spcPct val="119000"/>
                        </a:lnSpc>
                        <a:spcBef>
                          <a:spcPts val="0"/>
                        </a:spcBef>
                        <a:spcAft>
                          <a:spcPts val="600"/>
                        </a:spcAft>
                      </a:pPr>
                      <a:r>
                        <a:rPr lang="en-US" sz="1800" kern="1400" dirty="0">
                          <a:ln>
                            <a:noFill/>
                          </a:ln>
                          <a:solidFill>
                            <a:srgbClr val="000000"/>
                          </a:solidFill>
                          <a:effectLst/>
                          <a:latin typeface="Calibri" panose="020F0502020204030204" pitchFamily="34" charset="0"/>
                        </a:rPr>
                        <a:t>$328.24</a:t>
                      </a:r>
                    </a:p>
                  </a:txBody>
                  <a:tcPr marL="31823" marR="31823" marT="31823" marB="31823"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R="0" indent="0" algn="ctr" rtl="0">
                        <a:lnSpc>
                          <a:spcPct val="119000"/>
                        </a:lnSpc>
                        <a:spcBef>
                          <a:spcPts val="0"/>
                        </a:spcBef>
                        <a:spcAft>
                          <a:spcPts val="600"/>
                        </a:spcAft>
                      </a:pPr>
                      <a:r>
                        <a:rPr lang="en-US" sz="1800" kern="1400" dirty="0">
                          <a:ln>
                            <a:noFill/>
                          </a:ln>
                          <a:solidFill>
                            <a:srgbClr val="000000"/>
                          </a:solidFill>
                          <a:effectLst/>
                          <a:latin typeface="Calibri" panose="020F0502020204030204" pitchFamily="34" charset="0"/>
                        </a:rPr>
                        <a:t>$623.65</a:t>
                      </a:r>
                    </a:p>
                  </a:txBody>
                  <a:tcPr marL="31823" marR="31823" marT="31823" marB="31823"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R="0" indent="0" algn="ctr" rtl="0">
                        <a:lnSpc>
                          <a:spcPct val="119000"/>
                        </a:lnSpc>
                        <a:spcBef>
                          <a:spcPts val="0"/>
                        </a:spcBef>
                        <a:spcAft>
                          <a:spcPts val="600"/>
                        </a:spcAft>
                      </a:pPr>
                      <a:r>
                        <a:rPr lang="en-US" sz="1800" kern="1400">
                          <a:ln>
                            <a:noFill/>
                          </a:ln>
                          <a:solidFill>
                            <a:srgbClr val="000000"/>
                          </a:solidFill>
                          <a:effectLst/>
                          <a:latin typeface="Calibri" panose="020F0502020204030204" pitchFamily="34" charset="0"/>
                        </a:rPr>
                        <a:t>$867.29</a:t>
                      </a:r>
                    </a:p>
                  </a:txBody>
                  <a:tcPr marL="31823" marR="31823" marT="31823" marB="31823"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35741081"/>
                  </a:ext>
                </a:extLst>
              </a:tr>
              <a:tr h="48250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R="0" indent="0" algn="l" rtl="0">
                        <a:lnSpc>
                          <a:spcPct val="119000"/>
                        </a:lnSpc>
                        <a:spcBef>
                          <a:spcPts val="0"/>
                        </a:spcBef>
                        <a:spcAft>
                          <a:spcPts val="600"/>
                        </a:spcAft>
                      </a:pPr>
                      <a:r>
                        <a:rPr lang="en-US" sz="1800" kern="1400" dirty="0">
                          <a:ln>
                            <a:noFill/>
                          </a:ln>
                          <a:solidFill>
                            <a:srgbClr val="000000"/>
                          </a:solidFill>
                          <a:effectLst/>
                          <a:latin typeface="Calibri" panose="020F0502020204030204" pitchFamily="34" charset="0"/>
                        </a:rPr>
                        <a:t>54 – 58</a:t>
                      </a:r>
                    </a:p>
                  </a:txBody>
                  <a:tcPr marL="31823" marR="31823" marT="31823" marB="31823"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R="0" indent="0" algn="ctr" rtl="0">
                        <a:lnSpc>
                          <a:spcPct val="119000"/>
                        </a:lnSpc>
                        <a:spcBef>
                          <a:spcPts val="0"/>
                        </a:spcBef>
                        <a:spcAft>
                          <a:spcPts val="600"/>
                        </a:spcAft>
                      </a:pPr>
                      <a:r>
                        <a:rPr lang="en-US" sz="1800" kern="1400" dirty="0">
                          <a:ln>
                            <a:noFill/>
                          </a:ln>
                          <a:solidFill>
                            <a:srgbClr val="000000"/>
                          </a:solidFill>
                          <a:effectLst/>
                          <a:latin typeface="Calibri" panose="020F0502020204030204" pitchFamily="34" charset="0"/>
                        </a:rPr>
                        <a:t>$132.94</a:t>
                      </a:r>
                    </a:p>
                  </a:txBody>
                  <a:tcPr marL="31823" marR="31823" marT="31823" marB="31823"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R="0" indent="0" algn="ctr" rtl="0">
                        <a:lnSpc>
                          <a:spcPct val="119000"/>
                        </a:lnSpc>
                        <a:spcBef>
                          <a:spcPts val="0"/>
                        </a:spcBef>
                        <a:spcAft>
                          <a:spcPts val="600"/>
                        </a:spcAft>
                      </a:pPr>
                      <a:r>
                        <a:rPr lang="en-US" sz="1800" kern="1400" dirty="0">
                          <a:ln>
                            <a:noFill/>
                          </a:ln>
                          <a:solidFill>
                            <a:srgbClr val="000000"/>
                          </a:solidFill>
                          <a:effectLst/>
                          <a:latin typeface="Calibri" panose="020F0502020204030204" pitchFamily="34" charset="0"/>
                        </a:rPr>
                        <a:t>$296.24</a:t>
                      </a:r>
                    </a:p>
                  </a:txBody>
                  <a:tcPr marL="31823" marR="31823" marT="31823" marB="31823"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R="0" indent="0" algn="ctr" rtl="0">
                        <a:lnSpc>
                          <a:spcPct val="119000"/>
                        </a:lnSpc>
                        <a:spcBef>
                          <a:spcPts val="0"/>
                        </a:spcBef>
                        <a:spcAft>
                          <a:spcPts val="600"/>
                        </a:spcAft>
                      </a:pPr>
                      <a:r>
                        <a:rPr lang="en-US" sz="1800" kern="1400" dirty="0">
                          <a:ln>
                            <a:noFill/>
                          </a:ln>
                          <a:solidFill>
                            <a:srgbClr val="000000"/>
                          </a:solidFill>
                          <a:effectLst/>
                          <a:latin typeface="Calibri" panose="020F0502020204030204" pitchFamily="34" charset="0"/>
                        </a:rPr>
                        <a:t>$411.96</a:t>
                      </a:r>
                    </a:p>
                  </a:txBody>
                  <a:tcPr marL="31823" marR="31823" marT="31823" marB="31823"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576692570"/>
                  </a:ext>
                </a:extLst>
              </a:tr>
              <a:tr h="48250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R="0" indent="0" algn="l" rtl="0">
                        <a:lnSpc>
                          <a:spcPct val="119000"/>
                        </a:lnSpc>
                        <a:spcBef>
                          <a:spcPts val="0"/>
                        </a:spcBef>
                        <a:spcAft>
                          <a:spcPts val="600"/>
                        </a:spcAft>
                      </a:pPr>
                      <a:r>
                        <a:rPr lang="en-US" sz="1800" kern="1400">
                          <a:ln>
                            <a:noFill/>
                          </a:ln>
                          <a:solidFill>
                            <a:srgbClr val="000000"/>
                          </a:solidFill>
                          <a:effectLst/>
                          <a:latin typeface="Calibri" panose="020F0502020204030204" pitchFamily="34" charset="0"/>
                        </a:rPr>
                        <a:t>60 – 68</a:t>
                      </a:r>
                    </a:p>
                  </a:txBody>
                  <a:tcPr marL="31823" marR="31823" marT="31823" marB="31823"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R="0" indent="0" algn="ctr" rtl="0">
                        <a:lnSpc>
                          <a:spcPct val="119000"/>
                        </a:lnSpc>
                        <a:spcBef>
                          <a:spcPts val="0"/>
                        </a:spcBef>
                        <a:spcAft>
                          <a:spcPts val="600"/>
                        </a:spcAft>
                      </a:pPr>
                      <a:r>
                        <a:rPr lang="en-US" sz="1800" kern="1400" dirty="0">
                          <a:ln>
                            <a:noFill/>
                          </a:ln>
                          <a:solidFill>
                            <a:srgbClr val="000000"/>
                          </a:solidFill>
                          <a:effectLst/>
                          <a:latin typeface="Calibri" panose="020F0502020204030204" pitchFamily="34" charset="0"/>
                        </a:rPr>
                        <a:t>$105.04</a:t>
                      </a:r>
                    </a:p>
                  </a:txBody>
                  <a:tcPr marL="31823" marR="31823" marT="31823" marB="31823"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R="0" indent="0" algn="ctr" rtl="0">
                        <a:lnSpc>
                          <a:spcPct val="119000"/>
                        </a:lnSpc>
                        <a:spcBef>
                          <a:spcPts val="0"/>
                        </a:spcBef>
                        <a:spcAft>
                          <a:spcPts val="600"/>
                        </a:spcAft>
                      </a:pPr>
                      <a:r>
                        <a:rPr lang="en-US" sz="1800" kern="1400" dirty="0">
                          <a:ln>
                            <a:noFill/>
                          </a:ln>
                          <a:solidFill>
                            <a:srgbClr val="000000"/>
                          </a:solidFill>
                          <a:effectLst/>
                          <a:latin typeface="Calibri" panose="020F0502020204030204" pitchFamily="34" charset="0"/>
                        </a:rPr>
                        <a:t>$294.46</a:t>
                      </a:r>
                    </a:p>
                  </a:txBody>
                  <a:tcPr marL="31823" marR="31823" marT="31823" marB="31823"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R="0" indent="0" algn="ctr" rtl="0">
                        <a:lnSpc>
                          <a:spcPct val="119000"/>
                        </a:lnSpc>
                        <a:spcBef>
                          <a:spcPts val="0"/>
                        </a:spcBef>
                        <a:spcAft>
                          <a:spcPts val="600"/>
                        </a:spcAft>
                      </a:pPr>
                      <a:r>
                        <a:rPr lang="en-US" sz="1800" kern="1400" dirty="0">
                          <a:ln>
                            <a:noFill/>
                          </a:ln>
                          <a:solidFill>
                            <a:srgbClr val="000000"/>
                          </a:solidFill>
                          <a:effectLst/>
                          <a:latin typeface="Calibri" panose="020F0502020204030204" pitchFamily="34" charset="0"/>
                        </a:rPr>
                        <a:t>$346.92</a:t>
                      </a:r>
                    </a:p>
                  </a:txBody>
                  <a:tcPr marL="31823" marR="31823" marT="31823" marB="31823"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28364174"/>
                  </a:ext>
                </a:extLst>
              </a:tr>
              <a:tr h="48250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R="0" indent="0" algn="l" rtl="0">
                        <a:lnSpc>
                          <a:spcPct val="119000"/>
                        </a:lnSpc>
                        <a:spcBef>
                          <a:spcPts val="0"/>
                        </a:spcBef>
                        <a:spcAft>
                          <a:spcPts val="600"/>
                        </a:spcAft>
                      </a:pPr>
                      <a:r>
                        <a:rPr lang="en-US" sz="1800" kern="1400" dirty="0">
                          <a:ln>
                            <a:noFill/>
                          </a:ln>
                          <a:solidFill>
                            <a:srgbClr val="000000"/>
                          </a:solidFill>
                          <a:effectLst/>
                          <a:latin typeface="Calibri" panose="020F0502020204030204" pitchFamily="34" charset="0"/>
                        </a:rPr>
                        <a:t>70 – 78</a:t>
                      </a:r>
                    </a:p>
                  </a:txBody>
                  <a:tcPr marL="31823" marR="31823" marT="31823" marB="31823"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R="0" indent="0" algn="ctr" rtl="0">
                        <a:lnSpc>
                          <a:spcPct val="119000"/>
                        </a:lnSpc>
                        <a:spcBef>
                          <a:spcPts val="0"/>
                        </a:spcBef>
                        <a:spcAft>
                          <a:spcPts val="600"/>
                        </a:spcAft>
                      </a:pPr>
                      <a:r>
                        <a:rPr lang="en-US" sz="1800" kern="1400" dirty="0">
                          <a:ln>
                            <a:noFill/>
                          </a:ln>
                          <a:solidFill>
                            <a:srgbClr val="000000"/>
                          </a:solidFill>
                          <a:effectLst/>
                          <a:latin typeface="Calibri" panose="020F0502020204030204" pitchFamily="34" charset="0"/>
                        </a:rPr>
                        <a:t>$49.24</a:t>
                      </a:r>
                    </a:p>
                  </a:txBody>
                  <a:tcPr marL="31823" marR="31823" marT="31823" marB="31823"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R="0" indent="0" algn="ctr" rtl="0">
                        <a:lnSpc>
                          <a:spcPct val="119000"/>
                        </a:lnSpc>
                        <a:spcBef>
                          <a:spcPts val="0"/>
                        </a:spcBef>
                        <a:spcAft>
                          <a:spcPts val="600"/>
                        </a:spcAft>
                      </a:pPr>
                      <a:r>
                        <a:rPr lang="en-US" sz="1800" kern="1400" dirty="0">
                          <a:ln>
                            <a:noFill/>
                          </a:ln>
                          <a:solidFill>
                            <a:srgbClr val="000000"/>
                          </a:solidFill>
                          <a:effectLst/>
                          <a:latin typeface="Calibri" panose="020F0502020204030204" pitchFamily="34" charset="0"/>
                        </a:rPr>
                        <a:t>$155.91</a:t>
                      </a:r>
                    </a:p>
                  </a:txBody>
                  <a:tcPr marL="31823" marR="31823" marT="31823" marB="31823"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R="0" indent="0" algn="ctr" rtl="0">
                        <a:lnSpc>
                          <a:spcPct val="119000"/>
                        </a:lnSpc>
                        <a:spcBef>
                          <a:spcPts val="0"/>
                        </a:spcBef>
                        <a:spcAft>
                          <a:spcPts val="600"/>
                        </a:spcAft>
                      </a:pPr>
                      <a:r>
                        <a:rPr lang="en-US" sz="1800" kern="1400" dirty="0">
                          <a:ln>
                            <a:noFill/>
                          </a:ln>
                          <a:solidFill>
                            <a:srgbClr val="000000"/>
                          </a:solidFill>
                          <a:effectLst/>
                          <a:latin typeface="Calibri" panose="020F0502020204030204" pitchFamily="34" charset="0"/>
                        </a:rPr>
                        <a:t>$216.82</a:t>
                      </a:r>
                    </a:p>
                  </a:txBody>
                  <a:tcPr marL="31823" marR="31823" marT="31823" marB="31823"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93790182"/>
                  </a:ext>
                </a:extLst>
              </a:tr>
              <a:tr h="44742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R="0" indent="0" algn="l" rtl="0">
                        <a:lnSpc>
                          <a:spcPct val="119000"/>
                        </a:lnSpc>
                        <a:spcBef>
                          <a:spcPts val="0"/>
                        </a:spcBef>
                        <a:spcAft>
                          <a:spcPts val="600"/>
                        </a:spcAft>
                      </a:pPr>
                      <a:r>
                        <a:rPr lang="en-US" sz="1800" kern="1400">
                          <a:ln>
                            <a:noFill/>
                          </a:ln>
                          <a:solidFill>
                            <a:srgbClr val="000000"/>
                          </a:solidFill>
                          <a:effectLst/>
                          <a:latin typeface="Calibri" panose="020F0502020204030204" pitchFamily="34" charset="0"/>
                        </a:rPr>
                        <a:t>80 +</a:t>
                      </a:r>
                    </a:p>
                  </a:txBody>
                  <a:tcPr marL="31823" marR="31823" marT="31823" marB="31823"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R="0" indent="0" algn="ctr" rtl="0">
                        <a:lnSpc>
                          <a:spcPct val="119000"/>
                        </a:lnSpc>
                        <a:spcBef>
                          <a:spcPts val="0"/>
                        </a:spcBef>
                        <a:spcAft>
                          <a:spcPts val="600"/>
                        </a:spcAft>
                      </a:pPr>
                      <a:r>
                        <a:rPr lang="en-US" sz="1800" kern="1400">
                          <a:ln>
                            <a:noFill/>
                          </a:ln>
                          <a:solidFill>
                            <a:srgbClr val="000000"/>
                          </a:solidFill>
                          <a:effectLst/>
                          <a:latin typeface="Calibri" panose="020F0502020204030204" pitchFamily="34" charset="0"/>
                        </a:rPr>
                        <a:t>$43.66</a:t>
                      </a:r>
                    </a:p>
                  </a:txBody>
                  <a:tcPr marL="31823" marR="31823" marT="31823" marB="31823"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R="0" indent="0" algn="ctr" rtl="0">
                        <a:lnSpc>
                          <a:spcPct val="119000"/>
                        </a:lnSpc>
                        <a:spcBef>
                          <a:spcPts val="0"/>
                        </a:spcBef>
                        <a:spcAft>
                          <a:spcPts val="600"/>
                        </a:spcAft>
                      </a:pPr>
                      <a:r>
                        <a:rPr lang="en-US" sz="1800" kern="1400" dirty="0">
                          <a:ln>
                            <a:noFill/>
                          </a:ln>
                          <a:solidFill>
                            <a:srgbClr val="000000"/>
                          </a:solidFill>
                          <a:effectLst/>
                          <a:latin typeface="Calibri" panose="020F0502020204030204" pitchFamily="34" charset="0"/>
                        </a:rPr>
                        <a:t>$146.56</a:t>
                      </a:r>
                    </a:p>
                  </a:txBody>
                  <a:tcPr marL="31823" marR="31823" marT="31823" marB="31823"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R="0" indent="0" algn="ctr" rtl="0">
                        <a:lnSpc>
                          <a:spcPct val="119000"/>
                        </a:lnSpc>
                        <a:spcBef>
                          <a:spcPts val="0"/>
                        </a:spcBef>
                        <a:spcAft>
                          <a:spcPts val="600"/>
                        </a:spcAft>
                      </a:pPr>
                      <a:r>
                        <a:rPr lang="en-US" sz="1800" kern="1400" dirty="0">
                          <a:ln>
                            <a:noFill/>
                          </a:ln>
                          <a:solidFill>
                            <a:srgbClr val="000000"/>
                          </a:solidFill>
                          <a:effectLst/>
                          <a:latin typeface="Calibri" panose="020F0502020204030204" pitchFamily="34" charset="0"/>
                        </a:rPr>
                        <a:t>$203.81</a:t>
                      </a:r>
                    </a:p>
                  </a:txBody>
                  <a:tcPr marL="31823" marR="31823" marT="31823" marB="31823"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8493609"/>
                  </a:ext>
                </a:extLst>
              </a:tr>
            </a:tbl>
          </a:graphicData>
        </a:graphic>
      </p:graphicFrame>
      <p:pic>
        <p:nvPicPr>
          <p:cNvPr id="4098" name="Picture 2" descr="Green dollar icon - Free green dollar icons">
            <a:extLst>
              <a:ext uri="{FF2B5EF4-FFF2-40B4-BE49-F238E27FC236}">
                <a16:creationId xmlns:a16="http://schemas.microsoft.com/office/drawing/2014/main" id="{21E6192A-BAAD-73D3-F396-E777EF14B5E7}"/>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36210" y="1990850"/>
            <a:ext cx="2876299" cy="28762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Quartz Health Solutions, Inc. | Insurance - directory – Greater Madison  Chamber of Commerce">
            <a:extLst>
              <a:ext uri="{FF2B5EF4-FFF2-40B4-BE49-F238E27FC236}">
                <a16:creationId xmlns:a16="http://schemas.microsoft.com/office/drawing/2014/main" id="{DE16DB33-2F0D-9A1B-C5A5-425102DC0B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4920" y="5211260"/>
            <a:ext cx="2358880" cy="825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220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0F3FC-B982-C45C-8E92-70540FC490C1}"/>
              </a:ext>
            </a:extLst>
          </p:cNvPr>
          <p:cNvSpPr>
            <a:spLocks noGrp="1"/>
          </p:cNvSpPr>
          <p:nvPr>
            <p:ph type="title"/>
          </p:nvPr>
        </p:nvSpPr>
        <p:spPr>
          <a:xfrm>
            <a:off x="50133" y="405231"/>
            <a:ext cx="10515600" cy="1325563"/>
          </a:xfrm>
        </p:spPr>
        <p:txBody>
          <a:bodyPr>
            <a:normAutofit/>
          </a:bodyPr>
          <a:lstStyle/>
          <a:p>
            <a:r>
              <a:rPr lang="en-US" sz="3600" dirty="0"/>
              <a:t>Health Reimbursement Arrangement</a:t>
            </a:r>
          </a:p>
        </p:txBody>
      </p:sp>
      <p:sp>
        <p:nvSpPr>
          <p:cNvPr id="4" name="Text Box 6">
            <a:extLst>
              <a:ext uri="{FF2B5EF4-FFF2-40B4-BE49-F238E27FC236}">
                <a16:creationId xmlns:a16="http://schemas.microsoft.com/office/drawing/2014/main" id="{40A7F43C-2532-7ED8-7719-D285EE01BF70}"/>
              </a:ext>
            </a:extLst>
          </p:cNvPr>
          <p:cNvSpPr txBox="1">
            <a:spLocks noChangeArrowheads="1"/>
          </p:cNvSpPr>
          <p:nvPr/>
        </p:nvSpPr>
        <p:spPr bwMode="auto">
          <a:xfrm>
            <a:off x="76795" y="1730794"/>
            <a:ext cx="9199551" cy="17925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dirty="0">
                <a:ln>
                  <a:noFill/>
                </a:ln>
                <a:effectLst/>
                <a:latin typeface="Calibri" panose="020F0502020204030204" pitchFamily="34" charset="0"/>
              </a:rPr>
              <a:t>In addition to the medical plan, the company also offers an additional benefit called the Health Reimbursement Arrangement (HRA) that offsets a portion of your deductible and/or out-of-pocket costs.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i="0" u="none" strike="noStrike" cap="none" normalizeH="0" baseline="0" dirty="0">
              <a:ln>
                <a:noFill/>
              </a:ln>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dirty="0">
                <a:ln>
                  <a:noFill/>
                </a:ln>
                <a:effectLst/>
                <a:latin typeface="Calibri" panose="020F0502020204030204" pitchFamily="34" charset="0"/>
              </a:rPr>
              <a:t>The HRA is a tax-advantaged plan that runs adjacent to the medical plan.  It is provided to high-deductible health plan participants.  It is intended to offer a safety net to help protect you from large healthcare expenses.  The company sets aside funds to provide tax-free reimbursements to plan participants as eligible medical expenses are incurred.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5" name="Table 4">
            <a:extLst>
              <a:ext uri="{FF2B5EF4-FFF2-40B4-BE49-F238E27FC236}">
                <a16:creationId xmlns:a16="http://schemas.microsoft.com/office/drawing/2014/main" id="{001CCE29-447C-9D9F-CC7D-EA2FDAD92395}"/>
              </a:ext>
            </a:extLst>
          </p:cNvPr>
          <p:cNvGraphicFramePr>
            <a:graphicFrameLocks noGrp="1"/>
          </p:cNvGraphicFramePr>
          <p:nvPr>
            <p:extLst>
              <p:ext uri="{D42A27DB-BD31-4B8C-83A1-F6EECF244321}">
                <p14:modId xmlns:p14="http://schemas.microsoft.com/office/powerpoint/2010/main" val="46616142"/>
              </p:ext>
            </p:extLst>
          </p:nvPr>
        </p:nvGraphicFramePr>
        <p:xfrm>
          <a:off x="246687" y="4076054"/>
          <a:ext cx="5964252" cy="2643819"/>
        </p:xfrm>
        <a:graphic>
          <a:graphicData uri="http://schemas.openxmlformats.org/drawingml/2006/table">
            <a:tbl>
              <a:tblPr/>
              <a:tblGrid>
                <a:gridCol w="939174">
                  <a:extLst>
                    <a:ext uri="{9D8B030D-6E8A-4147-A177-3AD203B41FA5}">
                      <a16:colId xmlns:a16="http://schemas.microsoft.com/office/drawing/2014/main" val="3034681237"/>
                    </a:ext>
                  </a:extLst>
                </a:gridCol>
                <a:gridCol w="1675026">
                  <a:extLst>
                    <a:ext uri="{9D8B030D-6E8A-4147-A177-3AD203B41FA5}">
                      <a16:colId xmlns:a16="http://schemas.microsoft.com/office/drawing/2014/main" val="2544467480"/>
                    </a:ext>
                  </a:extLst>
                </a:gridCol>
                <a:gridCol w="1675026">
                  <a:extLst>
                    <a:ext uri="{9D8B030D-6E8A-4147-A177-3AD203B41FA5}">
                      <a16:colId xmlns:a16="http://schemas.microsoft.com/office/drawing/2014/main" val="1655436091"/>
                    </a:ext>
                  </a:extLst>
                </a:gridCol>
                <a:gridCol w="1675026">
                  <a:extLst>
                    <a:ext uri="{9D8B030D-6E8A-4147-A177-3AD203B41FA5}">
                      <a16:colId xmlns:a16="http://schemas.microsoft.com/office/drawing/2014/main" val="3762076572"/>
                    </a:ext>
                  </a:extLst>
                </a:gridCol>
              </a:tblGrid>
              <a:tr h="383059">
                <a:tc gridSpan="4">
                  <a:txBody>
                    <a:bodyPr/>
                    <a:lstStyle/>
                    <a:p>
                      <a:pPr marR="0" indent="0" algn="ctr" rtl="0">
                        <a:lnSpc>
                          <a:spcPct val="119000"/>
                        </a:lnSpc>
                        <a:spcBef>
                          <a:spcPts val="0"/>
                        </a:spcBef>
                        <a:spcAft>
                          <a:spcPts val="600"/>
                        </a:spcAft>
                      </a:pPr>
                      <a:r>
                        <a:rPr lang="en-US" sz="1800" b="1" kern="1400" dirty="0">
                          <a:ln>
                            <a:noFill/>
                          </a:ln>
                          <a:solidFill>
                            <a:schemeClr val="bg1"/>
                          </a:solidFill>
                          <a:effectLst/>
                          <a:latin typeface="Calibri" panose="020F0502020204030204" pitchFamily="34" charset="0"/>
                        </a:rPr>
                        <a:t>Health Reimbursement Arrangement (HRA)</a:t>
                      </a:r>
                      <a:endParaRPr lang="en-US" sz="1200" b="1" kern="1400" dirty="0">
                        <a:ln>
                          <a:noFill/>
                        </a:ln>
                        <a:solidFill>
                          <a:schemeClr val="bg1"/>
                        </a:solidFill>
                        <a:effectLst/>
                        <a:latin typeface="Calibri" panose="020F0502020204030204" pitchFamily="34" charset="0"/>
                      </a:endParaRPr>
                    </a:p>
                  </a:txBody>
                  <a:tcPr marL="36576" marR="36576" marT="36576" marB="36576">
                    <a:lnL>
                      <a:noFill/>
                    </a:lnL>
                    <a:lnR>
                      <a:noFill/>
                    </a:lnR>
                    <a:lnT>
                      <a:noFill/>
                    </a:lnT>
                    <a:lnB w="6350" cap="flat" cmpd="sng" algn="ctr">
                      <a:solidFill>
                        <a:srgbClr val="676A55"/>
                      </a:solidFill>
                      <a:prstDash val="solid"/>
                      <a:round/>
                      <a:headEnd type="none" w="med" len="med"/>
                      <a:tailEnd type="none" w="med" len="med"/>
                    </a:lnB>
                    <a:solidFill>
                      <a:srgbClr val="87013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43525234"/>
                  </a:ext>
                </a:extLst>
              </a:tr>
              <a:tr h="789855">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Calibri" panose="020F0502020204030204" pitchFamily="34" charset="0"/>
                        </a:rPr>
                        <a:t> </a:t>
                      </a:r>
                      <a:endParaRPr lang="en-US" sz="1200" kern="1400" dirty="0">
                        <a:ln>
                          <a:noFill/>
                        </a:ln>
                        <a:solidFill>
                          <a:srgbClr val="000000"/>
                        </a:solidFill>
                        <a:effectLst/>
                        <a:latin typeface="Calibri" panose="020F0502020204030204" pitchFamily="34" charset="0"/>
                      </a:endParaRPr>
                    </a:p>
                  </a:txBody>
                  <a:tcPr marL="36576" marR="36576" marT="36576" marB="36576" anchor="ctr">
                    <a:lnL w="6350" cap="flat" cmpd="sng" algn="ctr">
                      <a:solidFill>
                        <a:srgbClr val="676A55"/>
                      </a:solidFill>
                      <a:prstDash val="solid"/>
                      <a:round/>
                      <a:headEnd type="none" w="med" len="med"/>
                      <a:tailEnd type="none" w="med" len="med"/>
                    </a:lnL>
                    <a:lnR w="6350" cap="flat" cmpd="sng" algn="ctr">
                      <a:solidFill>
                        <a:srgbClr val="676A55"/>
                      </a:solidFill>
                      <a:prstDash val="solid"/>
                      <a:round/>
                      <a:headEnd type="none" w="med" len="med"/>
                      <a:tailEnd type="none" w="med" len="med"/>
                    </a:lnR>
                    <a:lnT w="6350" cap="flat" cmpd="sng" algn="ctr">
                      <a:solidFill>
                        <a:srgbClr val="676A55"/>
                      </a:solidFill>
                      <a:prstDash val="solid"/>
                      <a:round/>
                      <a:headEnd type="none" w="med" len="med"/>
                      <a:tailEnd type="none" w="med" len="med"/>
                    </a:lnT>
                    <a:lnB w="6350" cap="flat" cmpd="sng" algn="ctr">
                      <a:solidFill>
                        <a:srgbClr val="676A55"/>
                      </a:solidFill>
                      <a:prstDash val="solid"/>
                      <a:round/>
                      <a:headEnd type="none" w="med" len="med"/>
                      <a:tailEnd type="none" w="med" len="med"/>
                    </a:lnB>
                    <a:noFill/>
                  </a:tcPr>
                </a:tc>
                <a:tc>
                  <a:txBody>
                    <a:bodyPr/>
                    <a:lstStyle/>
                    <a:p>
                      <a:pPr marR="0" indent="0" algn="ctr" rtl="0">
                        <a:lnSpc>
                          <a:spcPct val="119000"/>
                        </a:lnSpc>
                        <a:spcBef>
                          <a:spcPts val="0"/>
                        </a:spcBef>
                        <a:spcAft>
                          <a:spcPts val="600"/>
                        </a:spcAft>
                      </a:pPr>
                      <a:r>
                        <a:rPr lang="en-US" sz="1800" kern="1400" dirty="0">
                          <a:ln>
                            <a:noFill/>
                          </a:ln>
                          <a:solidFill>
                            <a:srgbClr val="000000"/>
                          </a:solidFill>
                          <a:effectLst/>
                          <a:latin typeface="Calibri" panose="020F0502020204030204" pitchFamily="34" charset="0"/>
                        </a:rPr>
                        <a:t>Annual Deductible</a:t>
                      </a:r>
                      <a:endParaRPr lang="en-US" sz="1200" kern="1400" dirty="0">
                        <a:ln>
                          <a:noFill/>
                        </a:ln>
                        <a:solidFill>
                          <a:srgbClr val="000000"/>
                        </a:solidFill>
                        <a:effectLst/>
                        <a:latin typeface="Calibri" panose="020F0502020204030204" pitchFamily="34" charset="0"/>
                      </a:endParaRPr>
                    </a:p>
                  </a:txBody>
                  <a:tcPr marL="36576" marR="36576" marT="36576" marB="36576" anchor="ctr">
                    <a:lnL w="6350" cap="flat" cmpd="sng" algn="ctr">
                      <a:solidFill>
                        <a:srgbClr val="676A55"/>
                      </a:solidFill>
                      <a:prstDash val="solid"/>
                      <a:round/>
                      <a:headEnd type="none" w="med" len="med"/>
                      <a:tailEnd type="none" w="med" len="med"/>
                    </a:lnL>
                    <a:lnR w="6350" cap="flat" cmpd="sng" algn="ctr">
                      <a:solidFill>
                        <a:srgbClr val="676A55"/>
                      </a:solidFill>
                      <a:prstDash val="solid"/>
                      <a:round/>
                      <a:headEnd type="none" w="med" len="med"/>
                      <a:tailEnd type="none" w="med" len="med"/>
                    </a:lnR>
                    <a:lnT w="6350" cap="flat" cmpd="sng" algn="ctr">
                      <a:solidFill>
                        <a:srgbClr val="676A55"/>
                      </a:solidFill>
                      <a:prstDash val="solid"/>
                      <a:round/>
                      <a:headEnd type="none" w="med" len="med"/>
                      <a:tailEnd type="none" w="med" len="med"/>
                    </a:lnT>
                    <a:lnB w="6350" cap="flat" cmpd="sng" algn="ctr">
                      <a:solidFill>
                        <a:srgbClr val="676A55"/>
                      </a:solidFill>
                      <a:prstDash val="solid"/>
                      <a:round/>
                      <a:headEnd type="none" w="med" len="med"/>
                      <a:tailEnd type="none" w="med" len="med"/>
                    </a:lnB>
                    <a:noFill/>
                  </a:tcPr>
                </a:tc>
                <a:tc>
                  <a:txBody>
                    <a:bodyPr/>
                    <a:lstStyle/>
                    <a:p>
                      <a:pPr marR="0" indent="0" algn="ctr" rtl="0">
                        <a:lnSpc>
                          <a:spcPct val="119000"/>
                        </a:lnSpc>
                        <a:spcBef>
                          <a:spcPts val="0"/>
                        </a:spcBef>
                        <a:spcAft>
                          <a:spcPts val="600"/>
                        </a:spcAft>
                      </a:pPr>
                      <a:r>
                        <a:rPr lang="en-US" sz="1800" kern="1400" dirty="0">
                          <a:ln>
                            <a:noFill/>
                          </a:ln>
                          <a:solidFill>
                            <a:srgbClr val="000000"/>
                          </a:solidFill>
                          <a:effectLst/>
                          <a:latin typeface="Calibri" panose="020F0502020204030204" pitchFamily="34" charset="0"/>
                        </a:rPr>
                        <a:t>HRA</a:t>
                      </a:r>
                      <a:endParaRPr lang="en-US" sz="1200" kern="1400" dirty="0">
                        <a:ln>
                          <a:noFill/>
                        </a:ln>
                        <a:solidFill>
                          <a:srgbClr val="000000"/>
                        </a:solidFill>
                        <a:effectLst/>
                        <a:latin typeface="Calibri" panose="020F0502020204030204" pitchFamily="34" charset="0"/>
                      </a:endParaRPr>
                    </a:p>
                    <a:p>
                      <a:pPr marR="0" indent="0" algn="ctr" rtl="0">
                        <a:lnSpc>
                          <a:spcPct val="119000"/>
                        </a:lnSpc>
                        <a:spcBef>
                          <a:spcPts val="0"/>
                        </a:spcBef>
                        <a:spcAft>
                          <a:spcPts val="600"/>
                        </a:spcAft>
                      </a:pPr>
                      <a:r>
                        <a:rPr lang="en-US" sz="1800" kern="1400" dirty="0">
                          <a:ln>
                            <a:noFill/>
                          </a:ln>
                          <a:solidFill>
                            <a:srgbClr val="000000"/>
                          </a:solidFill>
                          <a:effectLst/>
                          <a:latin typeface="Calibri" panose="020F0502020204030204" pitchFamily="34" charset="0"/>
                        </a:rPr>
                        <a:t>Reimbursement</a:t>
                      </a:r>
                      <a:endParaRPr lang="en-US" sz="1200" kern="1400" dirty="0">
                        <a:ln>
                          <a:noFill/>
                        </a:ln>
                        <a:solidFill>
                          <a:srgbClr val="000000"/>
                        </a:solidFill>
                        <a:effectLst/>
                        <a:latin typeface="Calibri" panose="020F0502020204030204" pitchFamily="34" charset="0"/>
                      </a:endParaRPr>
                    </a:p>
                  </a:txBody>
                  <a:tcPr marL="36576" marR="36576" marT="36576" marB="36576" anchor="ctr">
                    <a:lnL w="6350" cap="flat" cmpd="sng" algn="ctr">
                      <a:solidFill>
                        <a:srgbClr val="676A55"/>
                      </a:solidFill>
                      <a:prstDash val="solid"/>
                      <a:round/>
                      <a:headEnd type="none" w="med" len="med"/>
                      <a:tailEnd type="none" w="med" len="med"/>
                    </a:lnL>
                    <a:lnR w="6350" cap="flat" cmpd="sng" algn="ctr">
                      <a:solidFill>
                        <a:srgbClr val="676A55"/>
                      </a:solidFill>
                      <a:prstDash val="solid"/>
                      <a:round/>
                      <a:headEnd type="none" w="med" len="med"/>
                      <a:tailEnd type="none" w="med" len="med"/>
                    </a:lnR>
                    <a:lnT w="6350" cap="flat" cmpd="sng" algn="ctr">
                      <a:solidFill>
                        <a:srgbClr val="676A55"/>
                      </a:solidFill>
                      <a:prstDash val="solid"/>
                      <a:round/>
                      <a:headEnd type="none" w="med" len="med"/>
                      <a:tailEnd type="none" w="med" len="med"/>
                    </a:lnT>
                    <a:lnB w="6350" cap="flat" cmpd="sng" algn="ctr">
                      <a:solidFill>
                        <a:srgbClr val="676A55"/>
                      </a:solidFill>
                      <a:prstDash val="solid"/>
                      <a:round/>
                      <a:headEnd type="none" w="med" len="med"/>
                      <a:tailEnd type="none" w="med" len="med"/>
                    </a:lnB>
                    <a:solidFill>
                      <a:srgbClr val="870139">
                        <a:alpha val="36000"/>
                      </a:srgbClr>
                    </a:solidFill>
                  </a:tcPr>
                </a:tc>
                <a:tc>
                  <a:txBody>
                    <a:bodyPr/>
                    <a:lstStyle/>
                    <a:p>
                      <a:pPr marR="0" indent="0" algn="ctr" rtl="0">
                        <a:lnSpc>
                          <a:spcPct val="119000"/>
                        </a:lnSpc>
                        <a:spcBef>
                          <a:spcPts val="0"/>
                        </a:spcBef>
                        <a:spcAft>
                          <a:spcPts val="600"/>
                        </a:spcAft>
                      </a:pPr>
                      <a:r>
                        <a:rPr lang="en-US" sz="1800" kern="1400" dirty="0">
                          <a:ln>
                            <a:noFill/>
                          </a:ln>
                          <a:solidFill>
                            <a:srgbClr val="000000"/>
                          </a:solidFill>
                          <a:effectLst/>
                          <a:latin typeface="Calibri" panose="020F0502020204030204" pitchFamily="34" charset="0"/>
                        </a:rPr>
                        <a:t>Net Deductible</a:t>
                      </a:r>
                      <a:endParaRPr lang="en-US" sz="1200" kern="1400" dirty="0">
                        <a:ln>
                          <a:noFill/>
                        </a:ln>
                        <a:solidFill>
                          <a:srgbClr val="000000"/>
                        </a:solidFill>
                        <a:effectLst/>
                        <a:latin typeface="Calibri" panose="020F0502020204030204" pitchFamily="34" charset="0"/>
                      </a:endParaRPr>
                    </a:p>
                  </a:txBody>
                  <a:tcPr marL="36576" marR="36576" marT="36576" marB="36576" anchor="ctr">
                    <a:lnL w="6350" cap="flat" cmpd="sng" algn="ctr">
                      <a:solidFill>
                        <a:srgbClr val="676A55"/>
                      </a:solidFill>
                      <a:prstDash val="solid"/>
                      <a:round/>
                      <a:headEnd type="none" w="med" len="med"/>
                      <a:tailEnd type="none" w="med" len="med"/>
                    </a:lnL>
                    <a:lnR w="6350" cap="flat" cmpd="sng" algn="ctr">
                      <a:solidFill>
                        <a:srgbClr val="676A55"/>
                      </a:solidFill>
                      <a:prstDash val="solid"/>
                      <a:round/>
                      <a:headEnd type="none" w="med" len="med"/>
                      <a:tailEnd type="none" w="med" len="med"/>
                    </a:lnR>
                    <a:lnT w="6350" cap="flat" cmpd="sng" algn="ctr">
                      <a:solidFill>
                        <a:srgbClr val="676A55"/>
                      </a:solidFill>
                      <a:prstDash val="solid"/>
                      <a:round/>
                      <a:headEnd type="none" w="med" len="med"/>
                      <a:tailEnd type="none" w="med" len="med"/>
                    </a:lnT>
                    <a:lnB w="6350" cap="flat" cmpd="sng" algn="ctr">
                      <a:solidFill>
                        <a:srgbClr val="676A55"/>
                      </a:solidFill>
                      <a:prstDash val="solid"/>
                      <a:round/>
                      <a:headEnd type="none" w="med" len="med"/>
                      <a:tailEnd type="none" w="med" len="med"/>
                    </a:lnB>
                    <a:noFill/>
                  </a:tcPr>
                </a:tc>
                <a:extLst>
                  <a:ext uri="{0D108BD9-81ED-4DB2-BD59-A6C34878D82A}">
                    <a16:rowId xmlns:a16="http://schemas.microsoft.com/office/drawing/2014/main" val="214037080"/>
                  </a:ext>
                </a:extLst>
              </a:tr>
              <a:tr h="684353">
                <a:tc>
                  <a:txBody>
                    <a:bodyPr/>
                    <a:lstStyle/>
                    <a:p>
                      <a:pPr marR="0" indent="0" algn="l" rtl="0">
                        <a:lnSpc>
                          <a:spcPct val="119000"/>
                        </a:lnSpc>
                        <a:spcBef>
                          <a:spcPts val="0"/>
                        </a:spcBef>
                        <a:spcAft>
                          <a:spcPts val="600"/>
                        </a:spcAft>
                      </a:pPr>
                      <a:r>
                        <a:rPr lang="en-US" sz="1800" kern="1400">
                          <a:ln>
                            <a:noFill/>
                          </a:ln>
                          <a:solidFill>
                            <a:srgbClr val="000000"/>
                          </a:solidFill>
                          <a:effectLst/>
                          <a:latin typeface="Calibri" panose="020F0502020204030204" pitchFamily="34" charset="0"/>
                        </a:rPr>
                        <a:t> </a:t>
                      </a:r>
                      <a:endParaRPr lang="en-US" sz="1200" kern="1400">
                        <a:ln>
                          <a:noFill/>
                        </a:ln>
                        <a:solidFill>
                          <a:srgbClr val="000000"/>
                        </a:solidFill>
                        <a:effectLst/>
                        <a:latin typeface="Calibri" panose="020F0502020204030204" pitchFamily="34" charset="0"/>
                      </a:endParaRPr>
                    </a:p>
                  </a:txBody>
                  <a:tcPr marL="36576" marR="36576" marT="36576" marB="36576" anchor="ctr">
                    <a:lnL w="6350" cap="flat" cmpd="sng" algn="ctr">
                      <a:solidFill>
                        <a:srgbClr val="676A55"/>
                      </a:solidFill>
                      <a:prstDash val="solid"/>
                      <a:round/>
                      <a:headEnd type="none" w="med" len="med"/>
                      <a:tailEnd type="none" w="med" len="med"/>
                    </a:lnL>
                    <a:lnR w="6350" cap="flat" cmpd="sng" algn="ctr">
                      <a:solidFill>
                        <a:srgbClr val="676A55"/>
                      </a:solidFill>
                      <a:prstDash val="solid"/>
                      <a:round/>
                      <a:headEnd type="none" w="med" len="med"/>
                      <a:tailEnd type="none" w="med" len="med"/>
                    </a:lnR>
                    <a:lnT w="6350" cap="flat" cmpd="sng" algn="ctr">
                      <a:solidFill>
                        <a:srgbClr val="676A55"/>
                      </a:solidFill>
                      <a:prstDash val="solid"/>
                      <a:round/>
                      <a:headEnd type="none" w="med" len="med"/>
                      <a:tailEnd type="none" w="med" len="med"/>
                    </a:lnT>
                    <a:lnB w="6350" cap="flat" cmpd="sng" algn="ctr">
                      <a:solidFill>
                        <a:srgbClr val="676A55"/>
                      </a:solidFill>
                      <a:prstDash val="solid"/>
                      <a:round/>
                      <a:headEnd type="none" w="med" len="med"/>
                      <a:tailEnd type="none" w="med" len="med"/>
                    </a:lnB>
                    <a:solidFill>
                      <a:srgbClr val="F2F2F2"/>
                    </a:solidFill>
                  </a:tcPr>
                </a:tc>
                <a:tc>
                  <a:txBody>
                    <a:bodyPr/>
                    <a:lstStyle/>
                    <a:p>
                      <a:pPr marR="0" indent="0" algn="ctr" rtl="0">
                        <a:lnSpc>
                          <a:spcPct val="119000"/>
                        </a:lnSpc>
                        <a:spcBef>
                          <a:spcPts val="0"/>
                        </a:spcBef>
                        <a:spcAft>
                          <a:spcPts val="600"/>
                        </a:spcAft>
                      </a:pPr>
                      <a:r>
                        <a:rPr lang="en-US" sz="1800" kern="1400" dirty="0">
                          <a:ln>
                            <a:noFill/>
                          </a:ln>
                          <a:solidFill>
                            <a:srgbClr val="000000"/>
                          </a:solidFill>
                          <a:effectLst/>
                          <a:latin typeface="Calibri" panose="020F0502020204030204" pitchFamily="34" charset="0"/>
                        </a:rPr>
                        <a:t>Health Insurance Carrier</a:t>
                      </a:r>
                      <a:endParaRPr lang="en-US" sz="1200" kern="1400" dirty="0">
                        <a:ln>
                          <a:noFill/>
                        </a:ln>
                        <a:solidFill>
                          <a:srgbClr val="000000"/>
                        </a:solidFill>
                        <a:effectLst/>
                        <a:latin typeface="Calibri" panose="020F0502020204030204" pitchFamily="34" charset="0"/>
                      </a:endParaRPr>
                    </a:p>
                  </a:txBody>
                  <a:tcPr marL="36576" marR="36576" marT="36576" marB="36576" anchor="ctr">
                    <a:lnL w="6350" cap="flat" cmpd="sng" algn="ctr">
                      <a:solidFill>
                        <a:srgbClr val="676A55"/>
                      </a:solidFill>
                      <a:prstDash val="solid"/>
                      <a:round/>
                      <a:headEnd type="none" w="med" len="med"/>
                      <a:tailEnd type="none" w="med" len="med"/>
                    </a:lnL>
                    <a:lnR w="6350" cap="flat" cmpd="sng" algn="ctr">
                      <a:solidFill>
                        <a:srgbClr val="676A55"/>
                      </a:solidFill>
                      <a:prstDash val="solid"/>
                      <a:round/>
                      <a:headEnd type="none" w="med" len="med"/>
                      <a:tailEnd type="none" w="med" len="med"/>
                    </a:lnR>
                    <a:lnT w="6350" cap="flat" cmpd="sng" algn="ctr">
                      <a:solidFill>
                        <a:srgbClr val="676A55"/>
                      </a:solidFill>
                      <a:prstDash val="solid"/>
                      <a:round/>
                      <a:headEnd type="none" w="med" len="med"/>
                      <a:tailEnd type="none" w="med" len="med"/>
                    </a:lnT>
                    <a:lnB w="6350" cap="flat" cmpd="sng" algn="ctr">
                      <a:solidFill>
                        <a:srgbClr val="676A55"/>
                      </a:solidFill>
                      <a:prstDash val="solid"/>
                      <a:round/>
                      <a:headEnd type="none" w="med" len="med"/>
                      <a:tailEnd type="none" w="med" len="med"/>
                    </a:lnB>
                    <a:solidFill>
                      <a:srgbClr val="F2F2F2"/>
                    </a:solidFill>
                  </a:tcPr>
                </a:tc>
                <a:tc>
                  <a:txBody>
                    <a:bodyPr/>
                    <a:lstStyle/>
                    <a:p>
                      <a:pPr marR="0" indent="0" algn="ctr" rtl="0">
                        <a:lnSpc>
                          <a:spcPct val="119000"/>
                        </a:lnSpc>
                        <a:spcBef>
                          <a:spcPts val="0"/>
                        </a:spcBef>
                        <a:spcAft>
                          <a:spcPts val="600"/>
                        </a:spcAft>
                      </a:pPr>
                      <a:r>
                        <a:rPr lang="en-US" sz="1800" kern="1400" dirty="0">
                          <a:ln>
                            <a:noFill/>
                          </a:ln>
                          <a:solidFill>
                            <a:srgbClr val="000000"/>
                          </a:solidFill>
                          <a:effectLst/>
                          <a:latin typeface="Calibri" panose="020F0502020204030204" pitchFamily="34" charset="0"/>
                        </a:rPr>
                        <a:t>Company Funded Amount</a:t>
                      </a:r>
                      <a:endParaRPr lang="en-US" sz="1200" kern="1400" dirty="0">
                        <a:ln>
                          <a:noFill/>
                        </a:ln>
                        <a:solidFill>
                          <a:srgbClr val="000000"/>
                        </a:solidFill>
                        <a:effectLst/>
                        <a:latin typeface="Calibri" panose="020F0502020204030204" pitchFamily="34" charset="0"/>
                      </a:endParaRPr>
                    </a:p>
                  </a:txBody>
                  <a:tcPr marL="36576" marR="36576" marT="36576" marB="36576" anchor="ctr">
                    <a:lnL w="6350" cap="flat" cmpd="sng" algn="ctr">
                      <a:solidFill>
                        <a:srgbClr val="676A55"/>
                      </a:solidFill>
                      <a:prstDash val="solid"/>
                      <a:round/>
                      <a:headEnd type="none" w="med" len="med"/>
                      <a:tailEnd type="none" w="med" len="med"/>
                    </a:lnL>
                    <a:lnR w="6350" cap="flat" cmpd="sng" algn="ctr">
                      <a:solidFill>
                        <a:srgbClr val="676A55"/>
                      </a:solidFill>
                      <a:prstDash val="solid"/>
                      <a:round/>
                      <a:headEnd type="none" w="med" len="med"/>
                      <a:tailEnd type="none" w="med" len="med"/>
                    </a:lnR>
                    <a:lnT w="6350" cap="flat" cmpd="sng" algn="ctr">
                      <a:solidFill>
                        <a:srgbClr val="676A55"/>
                      </a:solidFill>
                      <a:prstDash val="solid"/>
                      <a:round/>
                      <a:headEnd type="none" w="med" len="med"/>
                      <a:tailEnd type="none" w="med" len="med"/>
                    </a:lnT>
                    <a:lnB w="6350" cap="flat" cmpd="sng" algn="ctr">
                      <a:solidFill>
                        <a:srgbClr val="676A55"/>
                      </a:solidFill>
                      <a:prstDash val="solid"/>
                      <a:round/>
                      <a:headEnd type="none" w="med" len="med"/>
                      <a:tailEnd type="none" w="med" len="med"/>
                    </a:lnB>
                    <a:solidFill>
                      <a:srgbClr val="870139">
                        <a:alpha val="36000"/>
                      </a:srgbClr>
                    </a:solidFill>
                  </a:tcPr>
                </a:tc>
                <a:tc>
                  <a:txBody>
                    <a:bodyPr/>
                    <a:lstStyle/>
                    <a:p>
                      <a:pPr marR="0" indent="0" algn="ctr" rtl="0">
                        <a:lnSpc>
                          <a:spcPct val="119000"/>
                        </a:lnSpc>
                        <a:spcBef>
                          <a:spcPts val="0"/>
                        </a:spcBef>
                        <a:spcAft>
                          <a:spcPts val="600"/>
                        </a:spcAft>
                      </a:pPr>
                      <a:r>
                        <a:rPr lang="en-US" sz="1800" kern="1400" dirty="0">
                          <a:ln>
                            <a:noFill/>
                          </a:ln>
                          <a:solidFill>
                            <a:srgbClr val="000000"/>
                          </a:solidFill>
                          <a:effectLst/>
                          <a:latin typeface="Calibri" panose="020F0502020204030204" pitchFamily="34" charset="0"/>
                        </a:rPr>
                        <a:t>Your                            Responsibility</a:t>
                      </a:r>
                      <a:endParaRPr lang="en-US" sz="1200" kern="1400" dirty="0">
                        <a:ln>
                          <a:noFill/>
                        </a:ln>
                        <a:solidFill>
                          <a:srgbClr val="000000"/>
                        </a:solidFill>
                        <a:effectLst/>
                        <a:latin typeface="Calibri" panose="020F0502020204030204" pitchFamily="34" charset="0"/>
                      </a:endParaRPr>
                    </a:p>
                  </a:txBody>
                  <a:tcPr marL="36576" marR="36576" marT="36576" marB="36576" anchor="ctr">
                    <a:lnL w="6350" cap="flat" cmpd="sng" algn="ctr">
                      <a:solidFill>
                        <a:srgbClr val="676A55"/>
                      </a:solidFill>
                      <a:prstDash val="solid"/>
                      <a:round/>
                      <a:headEnd type="none" w="med" len="med"/>
                      <a:tailEnd type="none" w="med" len="med"/>
                    </a:lnL>
                    <a:lnR w="6350" cap="flat" cmpd="sng" algn="ctr">
                      <a:solidFill>
                        <a:srgbClr val="676A55"/>
                      </a:solidFill>
                      <a:prstDash val="solid"/>
                      <a:round/>
                      <a:headEnd type="none" w="med" len="med"/>
                      <a:tailEnd type="none" w="med" len="med"/>
                    </a:lnR>
                    <a:lnT w="6350" cap="flat" cmpd="sng" algn="ctr">
                      <a:solidFill>
                        <a:srgbClr val="676A55"/>
                      </a:solidFill>
                      <a:prstDash val="solid"/>
                      <a:round/>
                      <a:headEnd type="none" w="med" len="med"/>
                      <a:tailEnd type="none" w="med" len="med"/>
                    </a:lnT>
                    <a:lnB w="6350" cap="flat" cmpd="sng" algn="ctr">
                      <a:solidFill>
                        <a:srgbClr val="676A55"/>
                      </a:solidFill>
                      <a:prstDash val="solid"/>
                      <a:round/>
                      <a:headEnd type="none" w="med" len="med"/>
                      <a:tailEnd type="none" w="med" len="med"/>
                    </a:lnB>
                    <a:solidFill>
                      <a:srgbClr val="F2F2F2"/>
                    </a:solidFill>
                  </a:tcPr>
                </a:tc>
                <a:extLst>
                  <a:ext uri="{0D108BD9-81ED-4DB2-BD59-A6C34878D82A}">
                    <a16:rowId xmlns:a16="http://schemas.microsoft.com/office/drawing/2014/main" val="242511908"/>
                  </a:ext>
                </a:extLst>
              </a:tr>
              <a:tr h="383059">
                <a:tc>
                  <a:txBody>
                    <a:bodyPr/>
                    <a:lstStyle/>
                    <a:p>
                      <a:pPr marR="0" indent="0" algn="l" rtl="0">
                        <a:lnSpc>
                          <a:spcPct val="119000"/>
                        </a:lnSpc>
                        <a:spcBef>
                          <a:spcPts val="0"/>
                        </a:spcBef>
                        <a:spcAft>
                          <a:spcPts val="600"/>
                        </a:spcAft>
                      </a:pPr>
                      <a:r>
                        <a:rPr lang="en-US" sz="1800" kern="1400">
                          <a:ln>
                            <a:noFill/>
                          </a:ln>
                          <a:solidFill>
                            <a:srgbClr val="000000"/>
                          </a:solidFill>
                          <a:effectLst/>
                          <a:latin typeface="Calibri" panose="020F0502020204030204" pitchFamily="34" charset="0"/>
                        </a:rPr>
                        <a:t>Single</a:t>
                      </a:r>
                      <a:endParaRPr lang="en-US" sz="1200" kern="1400">
                        <a:ln>
                          <a:noFill/>
                        </a:ln>
                        <a:solidFill>
                          <a:srgbClr val="000000"/>
                        </a:solidFill>
                        <a:effectLst/>
                        <a:latin typeface="Calibri" panose="020F0502020204030204" pitchFamily="34" charset="0"/>
                      </a:endParaRPr>
                    </a:p>
                  </a:txBody>
                  <a:tcPr marL="36576" marR="36576" marT="36576" marB="36576" anchor="ctr">
                    <a:lnL w="6350" cap="flat" cmpd="sng" algn="ctr">
                      <a:solidFill>
                        <a:srgbClr val="676A55"/>
                      </a:solidFill>
                      <a:prstDash val="solid"/>
                      <a:round/>
                      <a:headEnd type="none" w="med" len="med"/>
                      <a:tailEnd type="none" w="med" len="med"/>
                    </a:lnL>
                    <a:lnR w="6350" cap="flat" cmpd="sng" algn="ctr">
                      <a:solidFill>
                        <a:srgbClr val="676A55"/>
                      </a:solidFill>
                      <a:prstDash val="solid"/>
                      <a:round/>
                      <a:headEnd type="none" w="med" len="med"/>
                      <a:tailEnd type="none" w="med" len="med"/>
                    </a:lnR>
                    <a:lnT w="6350" cap="flat" cmpd="sng" algn="ctr">
                      <a:solidFill>
                        <a:srgbClr val="676A55"/>
                      </a:solidFill>
                      <a:prstDash val="solid"/>
                      <a:round/>
                      <a:headEnd type="none" w="med" len="med"/>
                      <a:tailEnd type="none" w="med" len="med"/>
                    </a:lnT>
                    <a:lnB w="6350" cap="flat" cmpd="sng" algn="ctr">
                      <a:solidFill>
                        <a:srgbClr val="676A55"/>
                      </a:solidFill>
                      <a:prstDash val="solid"/>
                      <a:round/>
                      <a:headEnd type="none" w="med" len="med"/>
                      <a:tailEnd type="none" w="med" len="med"/>
                    </a:lnB>
                    <a:noFill/>
                  </a:tcPr>
                </a:tc>
                <a:tc>
                  <a:txBody>
                    <a:bodyPr/>
                    <a:lstStyle/>
                    <a:p>
                      <a:pPr marR="0" indent="0" algn="ctr" rtl="0">
                        <a:lnSpc>
                          <a:spcPct val="119000"/>
                        </a:lnSpc>
                        <a:spcBef>
                          <a:spcPts val="0"/>
                        </a:spcBef>
                        <a:spcAft>
                          <a:spcPts val="600"/>
                        </a:spcAft>
                      </a:pPr>
                      <a:r>
                        <a:rPr lang="en-US" sz="1800" kern="1400" dirty="0">
                          <a:ln>
                            <a:noFill/>
                          </a:ln>
                          <a:solidFill>
                            <a:srgbClr val="000000"/>
                          </a:solidFill>
                          <a:effectLst/>
                          <a:latin typeface="Calibri" panose="020F0502020204030204" pitchFamily="34" charset="0"/>
                        </a:rPr>
                        <a:t>$6,500</a:t>
                      </a:r>
                      <a:endParaRPr lang="en-US" sz="1200" kern="1400" dirty="0">
                        <a:ln>
                          <a:noFill/>
                        </a:ln>
                        <a:solidFill>
                          <a:srgbClr val="000000"/>
                        </a:solidFill>
                        <a:effectLst/>
                        <a:latin typeface="Calibri" panose="020F0502020204030204" pitchFamily="34" charset="0"/>
                      </a:endParaRPr>
                    </a:p>
                  </a:txBody>
                  <a:tcPr marL="36576" marR="36576" marT="36576" marB="36576" anchor="ctr">
                    <a:lnL w="6350" cap="flat" cmpd="sng" algn="ctr">
                      <a:solidFill>
                        <a:srgbClr val="676A55"/>
                      </a:solidFill>
                      <a:prstDash val="solid"/>
                      <a:round/>
                      <a:headEnd type="none" w="med" len="med"/>
                      <a:tailEnd type="none" w="med" len="med"/>
                    </a:lnL>
                    <a:lnR w="6350" cap="flat" cmpd="sng" algn="ctr">
                      <a:solidFill>
                        <a:srgbClr val="676A55"/>
                      </a:solidFill>
                      <a:prstDash val="solid"/>
                      <a:round/>
                      <a:headEnd type="none" w="med" len="med"/>
                      <a:tailEnd type="none" w="med" len="med"/>
                    </a:lnR>
                    <a:lnT w="6350" cap="flat" cmpd="sng" algn="ctr">
                      <a:solidFill>
                        <a:srgbClr val="676A55"/>
                      </a:solidFill>
                      <a:prstDash val="solid"/>
                      <a:round/>
                      <a:headEnd type="none" w="med" len="med"/>
                      <a:tailEnd type="none" w="med" len="med"/>
                    </a:lnT>
                    <a:lnB w="6350" cap="flat" cmpd="sng" algn="ctr">
                      <a:solidFill>
                        <a:srgbClr val="676A55"/>
                      </a:solidFill>
                      <a:prstDash val="solid"/>
                      <a:round/>
                      <a:headEnd type="none" w="med" len="med"/>
                      <a:tailEnd type="none" w="med" len="med"/>
                    </a:lnB>
                    <a:noFill/>
                  </a:tcPr>
                </a:tc>
                <a:tc>
                  <a:txBody>
                    <a:bodyPr/>
                    <a:lstStyle/>
                    <a:p>
                      <a:pPr marR="0" indent="0" algn="ctr" rtl="0">
                        <a:lnSpc>
                          <a:spcPct val="119000"/>
                        </a:lnSpc>
                        <a:spcBef>
                          <a:spcPts val="0"/>
                        </a:spcBef>
                        <a:spcAft>
                          <a:spcPts val="600"/>
                        </a:spcAft>
                      </a:pPr>
                      <a:r>
                        <a:rPr lang="en-US" sz="1800" kern="1400" dirty="0">
                          <a:ln>
                            <a:noFill/>
                          </a:ln>
                          <a:solidFill>
                            <a:srgbClr val="000000"/>
                          </a:solidFill>
                          <a:effectLst/>
                          <a:latin typeface="Calibri" panose="020F0502020204030204" pitchFamily="34" charset="0"/>
                        </a:rPr>
                        <a:t>$3,500*</a:t>
                      </a:r>
                      <a:endParaRPr lang="en-US" sz="1200" kern="1400" dirty="0">
                        <a:ln>
                          <a:noFill/>
                        </a:ln>
                        <a:solidFill>
                          <a:srgbClr val="000000"/>
                        </a:solidFill>
                        <a:effectLst/>
                        <a:latin typeface="Calibri" panose="020F0502020204030204" pitchFamily="34" charset="0"/>
                      </a:endParaRPr>
                    </a:p>
                  </a:txBody>
                  <a:tcPr marL="36576" marR="36576" marT="36576" marB="36576" anchor="ctr">
                    <a:lnL w="6350" cap="flat" cmpd="sng" algn="ctr">
                      <a:solidFill>
                        <a:srgbClr val="676A55"/>
                      </a:solidFill>
                      <a:prstDash val="solid"/>
                      <a:round/>
                      <a:headEnd type="none" w="med" len="med"/>
                      <a:tailEnd type="none" w="med" len="med"/>
                    </a:lnL>
                    <a:lnR w="6350" cap="flat" cmpd="sng" algn="ctr">
                      <a:solidFill>
                        <a:srgbClr val="676A55"/>
                      </a:solidFill>
                      <a:prstDash val="solid"/>
                      <a:round/>
                      <a:headEnd type="none" w="med" len="med"/>
                      <a:tailEnd type="none" w="med" len="med"/>
                    </a:lnR>
                    <a:lnT w="6350" cap="flat" cmpd="sng" algn="ctr">
                      <a:solidFill>
                        <a:srgbClr val="676A55"/>
                      </a:solidFill>
                      <a:prstDash val="solid"/>
                      <a:round/>
                      <a:headEnd type="none" w="med" len="med"/>
                      <a:tailEnd type="none" w="med" len="med"/>
                    </a:lnT>
                    <a:lnB w="6350" cap="flat" cmpd="sng" algn="ctr">
                      <a:solidFill>
                        <a:srgbClr val="676A55"/>
                      </a:solidFill>
                      <a:prstDash val="solid"/>
                      <a:round/>
                      <a:headEnd type="none" w="med" len="med"/>
                      <a:tailEnd type="none" w="med" len="med"/>
                    </a:lnB>
                    <a:solidFill>
                      <a:srgbClr val="870139">
                        <a:alpha val="36000"/>
                      </a:srgbClr>
                    </a:solidFill>
                  </a:tcPr>
                </a:tc>
                <a:tc>
                  <a:txBody>
                    <a:bodyPr/>
                    <a:lstStyle/>
                    <a:p>
                      <a:pPr marR="0" indent="0" algn="ctr" rtl="0">
                        <a:lnSpc>
                          <a:spcPct val="119000"/>
                        </a:lnSpc>
                        <a:spcBef>
                          <a:spcPts val="0"/>
                        </a:spcBef>
                        <a:spcAft>
                          <a:spcPts val="600"/>
                        </a:spcAft>
                      </a:pPr>
                      <a:r>
                        <a:rPr lang="en-US" sz="1800" kern="1400" dirty="0">
                          <a:ln>
                            <a:noFill/>
                          </a:ln>
                          <a:solidFill>
                            <a:srgbClr val="000000"/>
                          </a:solidFill>
                          <a:effectLst/>
                          <a:latin typeface="Calibri" panose="020F0502020204030204" pitchFamily="34" charset="0"/>
                        </a:rPr>
                        <a:t>$3,000</a:t>
                      </a:r>
                      <a:endParaRPr lang="en-US" sz="1200" kern="1400" dirty="0">
                        <a:ln>
                          <a:noFill/>
                        </a:ln>
                        <a:solidFill>
                          <a:srgbClr val="000000"/>
                        </a:solidFill>
                        <a:effectLst/>
                        <a:latin typeface="Calibri" panose="020F0502020204030204" pitchFamily="34" charset="0"/>
                      </a:endParaRPr>
                    </a:p>
                  </a:txBody>
                  <a:tcPr marL="36576" marR="36576" marT="36576" marB="36576" anchor="ctr">
                    <a:lnL w="6350" cap="flat" cmpd="sng" algn="ctr">
                      <a:solidFill>
                        <a:srgbClr val="676A55"/>
                      </a:solidFill>
                      <a:prstDash val="solid"/>
                      <a:round/>
                      <a:headEnd type="none" w="med" len="med"/>
                      <a:tailEnd type="none" w="med" len="med"/>
                    </a:lnL>
                    <a:lnR w="6350" cap="flat" cmpd="sng" algn="ctr">
                      <a:solidFill>
                        <a:srgbClr val="676A55"/>
                      </a:solidFill>
                      <a:prstDash val="solid"/>
                      <a:round/>
                      <a:headEnd type="none" w="med" len="med"/>
                      <a:tailEnd type="none" w="med" len="med"/>
                    </a:lnR>
                    <a:lnT w="6350" cap="flat" cmpd="sng" algn="ctr">
                      <a:solidFill>
                        <a:srgbClr val="676A55"/>
                      </a:solidFill>
                      <a:prstDash val="solid"/>
                      <a:round/>
                      <a:headEnd type="none" w="med" len="med"/>
                      <a:tailEnd type="none" w="med" len="med"/>
                    </a:lnT>
                    <a:lnB w="6350" cap="flat" cmpd="sng" algn="ctr">
                      <a:solidFill>
                        <a:srgbClr val="676A55"/>
                      </a:solidFill>
                      <a:prstDash val="solid"/>
                      <a:round/>
                      <a:headEnd type="none" w="med" len="med"/>
                      <a:tailEnd type="none" w="med" len="med"/>
                    </a:lnB>
                    <a:noFill/>
                  </a:tcPr>
                </a:tc>
                <a:extLst>
                  <a:ext uri="{0D108BD9-81ED-4DB2-BD59-A6C34878D82A}">
                    <a16:rowId xmlns:a16="http://schemas.microsoft.com/office/drawing/2014/main" val="705865844"/>
                  </a:ext>
                </a:extLst>
              </a:tr>
              <a:tr h="383059">
                <a:tc>
                  <a:txBody>
                    <a:bodyPr/>
                    <a:lstStyle/>
                    <a:p>
                      <a:pPr marR="0" indent="0" algn="l" rtl="0">
                        <a:lnSpc>
                          <a:spcPct val="119000"/>
                        </a:lnSpc>
                        <a:spcBef>
                          <a:spcPts val="0"/>
                        </a:spcBef>
                        <a:spcAft>
                          <a:spcPts val="600"/>
                        </a:spcAft>
                      </a:pPr>
                      <a:r>
                        <a:rPr lang="en-US" sz="1800" kern="1400">
                          <a:ln>
                            <a:noFill/>
                          </a:ln>
                          <a:solidFill>
                            <a:srgbClr val="000000"/>
                          </a:solidFill>
                          <a:effectLst/>
                          <a:latin typeface="Calibri" panose="020F0502020204030204" pitchFamily="34" charset="0"/>
                        </a:rPr>
                        <a:t>Family</a:t>
                      </a:r>
                      <a:endParaRPr lang="en-US" sz="1200" kern="1400">
                        <a:ln>
                          <a:noFill/>
                        </a:ln>
                        <a:solidFill>
                          <a:srgbClr val="000000"/>
                        </a:solidFill>
                        <a:effectLst/>
                        <a:latin typeface="Calibri" panose="020F0502020204030204" pitchFamily="34" charset="0"/>
                      </a:endParaRPr>
                    </a:p>
                  </a:txBody>
                  <a:tcPr marL="36576" marR="36576" marT="36576" marB="36576" anchor="ctr">
                    <a:lnL w="6350" cap="flat" cmpd="sng" algn="ctr">
                      <a:solidFill>
                        <a:srgbClr val="676A55"/>
                      </a:solidFill>
                      <a:prstDash val="solid"/>
                      <a:round/>
                      <a:headEnd type="none" w="med" len="med"/>
                      <a:tailEnd type="none" w="med" len="med"/>
                    </a:lnL>
                    <a:lnR w="6350" cap="flat" cmpd="sng" algn="ctr">
                      <a:solidFill>
                        <a:srgbClr val="676A55"/>
                      </a:solidFill>
                      <a:prstDash val="solid"/>
                      <a:round/>
                      <a:headEnd type="none" w="med" len="med"/>
                      <a:tailEnd type="none" w="med" len="med"/>
                    </a:lnR>
                    <a:lnT w="6350" cap="flat" cmpd="sng" algn="ctr">
                      <a:solidFill>
                        <a:srgbClr val="676A55"/>
                      </a:solidFill>
                      <a:prstDash val="solid"/>
                      <a:round/>
                      <a:headEnd type="none" w="med" len="med"/>
                      <a:tailEnd type="none" w="med" len="med"/>
                    </a:lnT>
                    <a:lnB w="6350" cap="flat" cmpd="sng" algn="ctr">
                      <a:solidFill>
                        <a:srgbClr val="676A55"/>
                      </a:solidFill>
                      <a:prstDash val="solid"/>
                      <a:round/>
                      <a:headEnd type="none" w="med" len="med"/>
                      <a:tailEnd type="none" w="med" len="med"/>
                    </a:lnB>
                    <a:noFill/>
                  </a:tcPr>
                </a:tc>
                <a:tc>
                  <a:txBody>
                    <a:bodyPr/>
                    <a:lstStyle/>
                    <a:p>
                      <a:pPr marR="0" indent="0" algn="ctr" rtl="0">
                        <a:lnSpc>
                          <a:spcPct val="119000"/>
                        </a:lnSpc>
                        <a:spcBef>
                          <a:spcPts val="0"/>
                        </a:spcBef>
                        <a:spcAft>
                          <a:spcPts val="600"/>
                        </a:spcAft>
                      </a:pPr>
                      <a:r>
                        <a:rPr lang="en-US" sz="1800" kern="1400" dirty="0">
                          <a:ln>
                            <a:noFill/>
                          </a:ln>
                          <a:solidFill>
                            <a:srgbClr val="000000"/>
                          </a:solidFill>
                          <a:effectLst/>
                          <a:latin typeface="Calibri" panose="020F0502020204030204" pitchFamily="34" charset="0"/>
                        </a:rPr>
                        <a:t>$13,000</a:t>
                      </a:r>
                      <a:endParaRPr lang="en-US" sz="1200" kern="1400" dirty="0">
                        <a:ln>
                          <a:noFill/>
                        </a:ln>
                        <a:solidFill>
                          <a:srgbClr val="000000"/>
                        </a:solidFill>
                        <a:effectLst/>
                        <a:latin typeface="Calibri" panose="020F0502020204030204" pitchFamily="34" charset="0"/>
                      </a:endParaRPr>
                    </a:p>
                  </a:txBody>
                  <a:tcPr marL="36576" marR="36576" marT="36576" marB="36576" anchor="ctr">
                    <a:lnL w="6350" cap="flat" cmpd="sng" algn="ctr">
                      <a:solidFill>
                        <a:srgbClr val="676A55"/>
                      </a:solidFill>
                      <a:prstDash val="solid"/>
                      <a:round/>
                      <a:headEnd type="none" w="med" len="med"/>
                      <a:tailEnd type="none" w="med" len="med"/>
                    </a:lnL>
                    <a:lnR w="6350" cap="flat" cmpd="sng" algn="ctr">
                      <a:solidFill>
                        <a:srgbClr val="676A55"/>
                      </a:solidFill>
                      <a:prstDash val="solid"/>
                      <a:round/>
                      <a:headEnd type="none" w="med" len="med"/>
                      <a:tailEnd type="none" w="med" len="med"/>
                    </a:lnR>
                    <a:lnT w="6350" cap="flat" cmpd="sng" algn="ctr">
                      <a:solidFill>
                        <a:srgbClr val="676A55"/>
                      </a:solidFill>
                      <a:prstDash val="solid"/>
                      <a:round/>
                      <a:headEnd type="none" w="med" len="med"/>
                      <a:tailEnd type="none" w="med" len="med"/>
                    </a:lnT>
                    <a:lnB w="6350" cap="flat" cmpd="sng" algn="ctr">
                      <a:solidFill>
                        <a:srgbClr val="676A55"/>
                      </a:solidFill>
                      <a:prstDash val="solid"/>
                      <a:round/>
                      <a:headEnd type="none" w="med" len="med"/>
                      <a:tailEnd type="none" w="med" len="med"/>
                    </a:lnB>
                    <a:noFill/>
                  </a:tcPr>
                </a:tc>
                <a:tc>
                  <a:txBody>
                    <a:bodyPr/>
                    <a:lstStyle/>
                    <a:p>
                      <a:pPr marR="0" indent="0" algn="ctr" rtl="0">
                        <a:lnSpc>
                          <a:spcPct val="119000"/>
                        </a:lnSpc>
                        <a:spcBef>
                          <a:spcPts val="0"/>
                        </a:spcBef>
                        <a:spcAft>
                          <a:spcPts val="600"/>
                        </a:spcAft>
                      </a:pPr>
                      <a:r>
                        <a:rPr lang="en-US" sz="1800" kern="1400" dirty="0">
                          <a:ln>
                            <a:noFill/>
                          </a:ln>
                          <a:solidFill>
                            <a:srgbClr val="000000"/>
                          </a:solidFill>
                          <a:effectLst/>
                          <a:latin typeface="Calibri" panose="020F0502020204030204" pitchFamily="34" charset="0"/>
                        </a:rPr>
                        <a:t>$7,000*</a:t>
                      </a:r>
                      <a:endParaRPr lang="en-US" sz="1200" kern="1400" dirty="0">
                        <a:ln>
                          <a:noFill/>
                        </a:ln>
                        <a:solidFill>
                          <a:srgbClr val="000000"/>
                        </a:solidFill>
                        <a:effectLst/>
                        <a:latin typeface="Calibri" panose="020F0502020204030204" pitchFamily="34" charset="0"/>
                      </a:endParaRPr>
                    </a:p>
                  </a:txBody>
                  <a:tcPr marL="36576" marR="36576" marT="36576" marB="36576" anchor="ctr">
                    <a:lnL w="6350" cap="flat" cmpd="sng" algn="ctr">
                      <a:solidFill>
                        <a:srgbClr val="676A55"/>
                      </a:solidFill>
                      <a:prstDash val="solid"/>
                      <a:round/>
                      <a:headEnd type="none" w="med" len="med"/>
                      <a:tailEnd type="none" w="med" len="med"/>
                    </a:lnL>
                    <a:lnR w="6350" cap="flat" cmpd="sng" algn="ctr">
                      <a:solidFill>
                        <a:srgbClr val="676A55"/>
                      </a:solidFill>
                      <a:prstDash val="solid"/>
                      <a:round/>
                      <a:headEnd type="none" w="med" len="med"/>
                      <a:tailEnd type="none" w="med" len="med"/>
                    </a:lnR>
                    <a:lnT w="6350" cap="flat" cmpd="sng" algn="ctr">
                      <a:solidFill>
                        <a:srgbClr val="676A55"/>
                      </a:solidFill>
                      <a:prstDash val="solid"/>
                      <a:round/>
                      <a:headEnd type="none" w="med" len="med"/>
                      <a:tailEnd type="none" w="med" len="med"/>
                    </a:lnT>
                    <a:lnB w="6350" cap="flat" cmpd="sng" algn="ctr">
                      <a:solidFill>
                        <a:srgbClr val="676A55"/>
                      </a:solidFill>
                      <a:prstDash val="solid"/>
                      <a:round/>
                      <a:headEnd type="none" w="med" len="med"/>
                      <a:tailEnd type="none" w="med" len="med"/>
                    </a:lnB>
                    <a:solidFill>
                      <a:srgbClr val="870139">
                        <a:alpha val="36000"/>
                      </a:srgbClr>
                    </a:solidFill>
                  </a:tcPr>
                </a:tc>
                <a:tc>
                  <a:txBody>
                    <a:bodyPr/>
                    <a:lstStyle/>
                    <a:p>
                      <a:pPr marR="0" indent="0" algn="ctr" rtl="0">
                        <a:lnSpc>
                          <a:spcPct val="119000"/>
                        </a:lnSpc>
                        <a:spcBef>
                          <a:spcPts val="0"/>
                        </a:spcBef>
                        <a:spcAft>
                          <a:spcPts val="600"/>
                        </a:spcAft>
                      </a:pPr>
                      <a:r>
                        <a:rPr lang="en-US" sz="1800" kern="1400" dirty="0">
                          <a:ln>
                            <a:noFill/>
                          </a:ln>
                          <a:solidFill>
                            <a:srgbClr val="000000"/>
                          </a:solidFill>
                          <a:effectLst/>
                          <a:latin typeface="Calibri" panose="020F0502020204030204" pitchFamily="34" charset="0"/>
                        </a:rPr>
                        <a:t>$6,000</a:t>
                      </a:r>
                      <a:endParaRPr lang="en-US" sz="1200" kern="1400" dirty="0">
                        <a:ln>
                          <a:noFill/>
                        </a:ln>
                        <a:solidFill>
                          <a:srgbClr val="000000"/>
                        </a:solidFill>
                        <a:effectLst/>
                        <a:latin typeface="Calibri" panose="020F0502020204030204" pitchFamily="34" charset="0"/>
                      </a:endParaRPr>
                    </a:p>
                  </a:txBody>
                  <a:tcPr marL="36576" marR="36576" marT="36576" marB="36576" anchor="ctr">
                    <a:lnL w="6350" cap="flat" cmpd="sng" algn="ctr">
                      <a:solidFill>
                        <a:srgbClr val="676A55"/>
                      </a:solidFill>
                      <a:prstDash val="solid"/>
                      <a:round/>
                      <a:headEnd type="none" w="med" len="med"/>
                      <a:tailEnd type="none" w="med" len="med"/>
                    </a:lnL>
                    <a:lnR w="6350" cap="flat" cmpd="sng" algn="ctr">
                      <a:solidFill>
                        <a:srgbClr val="676A55"/>
                      </a:solidFill>
                      <a:prstDash val="solid"/>
                      <a:round/>
                      <a:headEnd type="none" w="med" len="med"/>
                      <a:tailEnd type="none" w="med" len="med"/>
                    </a:lnR>
                    <a:lnT w="6350" cap="flat" cmpd="sng" algn="ctr">
                      <a:solidFill>
                        <a:srgbClr val="676A55"/>
                      </a:solidFill>
                      <a:prstDash val="solid"/>
                      <a:round/>
                      <a:headEnd type="none" w="med" len="med"/>
                      <a:tailEnd type="none" w="med" len="med"/>
                    </a:lnT>
                    <a:lnB w="6350" cap="flat" cmpd="sng" algn="ctr">
                      <a:solidFill>
                        <a:srgbClr val="676A55"/>
                      </a:solidFill>
                      <a:prstDash val="solid"/>
                      <a:round/>
                      <a:headEnd type="none" w="med" len="med"/>
                      <a:tailEnd type="none" w="med" len="med"/>
                    </a:lnB>
                    <a:noFill/>
                  </a:tcPr>
                </a:tc>
                <a:extLst>
                  <a:ext uri="{0D108BD9-81ED-4DB2-BD59-A6C34878D82A}">
                    <a16:rowId xmlns:a16="http://schemas.microsoft.com/office/drawing/2014/main" val="2257069477"/>
                  </a:ext>
                </a:extLst>
              </a:tr>
            </a:tbl>
          </a:graphicData>
        </a:graphic>
      </p:graphicFrame>
      <p:sp>
        <p:nvSpPr>
          <p:cNvPr id="15" name="Text Box 23">
            <a:extLst>
              <a:ext uri="{FF2B5EF4-FFF2-40B4-BE49-F238E27FC236}">
                <a16:creationId xmlns:a16="http://schemas.microsoft.com/office/drawing/2014/main" id="{0E2F502F-F723-731D-CCD9-532B7B08C204}"/>
              </a:ext>
            </a:extLst>
          </p:cNvPr>
          <p:cNvSpPr txBox="1">
            <a:spLocks noChangeArrowheads="1"/>
          </p:cNvSpPr>
          <p:nvPr/>
        </p:nvSpPr>
        <p:spPr bwMode="auto">
          <a:xfrm>
            <a:off x="7231074" y="4683272"/>
            <a:ext cx="4090543" cy="121929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n-US" altLang="en-US" sz="2000" b="0" i="0" u="none" strike="noStrike" cap="none" normalizeH="0" baseline="0" dirty="0">
                <a:ln>
                  <a:noFill/>
                </a:ln>
                <a:solidFill>
                  <a:srgbClr val="000000"/>
                </a:solidFill>
                <a:effectLst/>
                <a:latin typeface="Calibri" panose="020F0502020204030204" pitchFamily="34" charset="0"/>
              </a:rPr>
              <a:t>Reduces your out-pocket costs</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endParaRPr kumimoji="0" lang="en-US" altLang="en-US" sz="2000" b="0" i="0" u="none" strike="noStrike" cap="none" normalizeH="0" baseline="0" dirty="0">
              <a:ln>
                <a:noFill/>
              </a:ln>
              <a:solidFill>
                <a:srgbClr val="000000"/>
              </a:solidFill>
              <a:effectLst/>
              <a:latin typeface="Calibri" panose="020F050202020403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n-US" altLang="en-US" sz="2000" b="0" i="0" u="none" strike="noStrike" cap="none" normalizeH="0" baseline="0" dirty="0">
                <a:ln>
                  <a:noFill/>
                </a:ln>
                <a:solidFill>
                  <a:srgbClr val="000000"/>
                </a:solidFill>
                <a:effectLst/>
                <a:latin typeface="Calibri" panose="020F0502020204030204" pitchFamily="34" charset="0"/>
              </a:rPr>
              <a:t>Reimbursements are tax-free</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endParaRPr kumimoji="0" lang="en-US" altLang="en-US" sz="2000" b="0" i="0" u="none" strike="noStrike" cap="none" normalizeH="0" baseline="0" dirty="0">
              <a:ln>
                <a:noFill/>
              </a:ln>
              <a:solidFill>
                <a:srgbClr val="000000"/>
              </a:solidFill>
              <a:effectLst/>
              <a:latin typeface="Calibri" panose="020F050202020403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n-US" altLang="en-US" sz="2000" b="0" i="0" u="none" strike="noStrike" cap="none" normalizeH="0" baseline="0" dirty="0">
                <a:ln>
                  <a:noFill/>
                </a:ln>
                <a:solidFill>
                  <a:srgbClr val="000000"/>
                </a:solidFill>
                <a:effectLst/>
                <a:latin typeface="Calibri" panose="020F0502020204030204" pitchFamily="34" charset="0"/>
              </a:rPr>
              <a:t>Empowers you to engage in your health care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18" name="Text Box 24">
            <a:extLst>
              <a:ext uri="{FF2B5EF4-FFF2-40B4-BE49-F238E27FC236}">
                <a16:creationId xmlns:a16="http://schemas.microsoft.com/office/drawing/2014/main" id="{1C20A18D-D178-D885-272B-DBAECB1F7565}"/>
              </a:ext>
            </a:extLst>
          </p:cNvPr>
          <p:cNvSpPr txBox="1">
            <a:spLocks noChangeArrowheads="1"/>
          </p:cNvSpPr>
          <p:nvPr/>
        </p:nvSpPr>
        <p:spPr bwMode="auto">
          <a:xfrm>
            <a:off x="7086862" y="4259672"/>
            <a:ext cx="2189483" cy="30217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sng" strike="noStrike" cap="none" normalizeH="0" baseline="0" dirty="0">
                <a:ln>
                  <a:noFill/>
                </a:ln>
                <a:solidFill>
                  <a:srgbClr val="870139"/>
                </a:solidFill>
                <a:effectLst/>
                <a:latin typeface="Calibri" panose="020F0502020204030204" pitchFamily="34" charset="0"/>
              </a:rPr>
              <a:t>The Company HRA: </a:t>
            </a:r>
            <a:endParaRPr kumimoji="0" lang="en-US" altLang="en-US" sz="2800" b="1" i="0" u="none" strike="noStrike" cap="none" normalizeH="0" baseline="0" dirty="0">
              <a:ln>
                <a:noFill/>
              </a:ln>
              <a:solidFill>
                <a:srgbClr val="870139"/>
              </a:solidFill>
              <a:effectLst/>
              <a:latin typeface="Arial" panose="020B0604020202020204" pitchFamily="34" charset="0"/>
            </a:endParaRPr>
          </a:p>
        </p:txBody>
      </p:sp>
      <p:pic>
        <p:nvPicPr>
          <p:cNvPr id="19" name="Picture 4" descr="Employer Login | Company Benefit Plan | Third Party Administration">
            <a:extLst>
              <a:ext uri="{FF2B5EF4-FFF2-40B4-BE49-F238E27FC236}">
                <a16:creationId xmlns:a16="http://schemas.microsoft.com/office/drawing/2014/main" id="{803E42E0-4453-0BA8-EA54-23393D6E49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7926" y="2097440"/>
            <a:ext cx="1692442" cy="158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152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0F3FC-B982-C45C-8E92-70540FC490C1}"/>
              </a:ext>
            </a:extLst>
          </p:cNvPr>
          <p:cNvSpPr>
            <a:spLocks noGrp="1"/>
          </p:cNvSpPr>
          <p:nvPr>
            <p:ph type="title"/>
          </p:nvPr>
        </p:nvSpPr>
        <p:spPr>
          <a:xfrm>
            <a:off x="50133" y="405231"/>
            <a:ext cx="10515600" cy="1325563"/>
          </a:xfrm>
        </p:spPr>
        <p:txBody>
          <a:bodyPr>
            <a:normAutofit/>
          </a:bodyPr>
          <a:lstStyle/>
          <a:p>
            <a:r>
              <a:rPr lang="en-US" sz="3600" dirty="0"/>
              <a:t>Flexible Spending Account</a:t>
            </a:r>
          </a:p>
        </p:txBody>
      </p:sp>
      <p:sp>
        <p:nvSpPr>
          <p:cNvPr id="4" name="Text Box 6">
            <a:extLst>
              <a:ext uri="{FF2B5EF4-FFF2-40B4-BE49-F238E27FC236}">
                <a16:creationId xmlns:a16="http://schemas.microsoft.com/office/drawing/2014/main" id="{40A7F43C-2532-7ED8-7719-D285EE01BF70}"/>
              </a:ext>
            </a:extLst>
          </p:cNvPr>
          <p:cNvSpPr txBox="1">
            <a:spLocks noChangeArrowheads="1"/>
          </p:cNvSpPr>
          <p:nvPr/>
        </p:nvSpPr>
        <p:spPr bwMode="auto">
          <a:xfrm>
            <a:off x="76795" y="1730794"/>
            <a:ext cx="11918893" cy="64044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anose="020F0502020204030204" pitchFamily="34" charset="0"/>
              </a:rPr>
              <a:t>You have the opportunity to save pre-tax money on your healthcare by participating in the Flexible Spending Account (FSA) that Bethany St. Joseph offers.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BE1821B8-DEDF-2586-ED09-2C0580011562}"/>
              </a:ext>
            </a:extLst>
          </p:cNvPr>
          <p:cNvSpPr txBox="1"/>
          <p:nvPr/>
        </p:nvSpPr>
        <p:spPr>
          <a:xfrm>
            <a:off x="-6682" y="3455708"/>
            <a:ext cx="6877609" cy="2646878"/>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870139"/>
                </a:solidFill>
                <a:effectLst/>
                <a:latin typeface="Calibri" panose="020F0502020204030204" pitchFamily="34" charset="0"/>
              </a:rPr>
              <a:t> General Purpose FSA</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Þ"/>
              <a:tabLst/>
            </a:pPr>
            <a:r>
              <a:rPr lang="en-US" altLang="en-US" b="1" dirty="0">
                <a:solidFill>
                  <a:srgbClr val="000000"/>
                </a:solidFill>
                <a:latin typeface="Calibri" panose="020F0502020204030204" pitchFamily="34" charset="0"/>
              </a:rPr>
              <a:t> Medical, Dental &amp; Vision Expenses </a:t>
            </a:r>
            <a:r>
              <a:rPr lang="en-US" altLang="en-US" dirty="0">
                <a:solidFill>
                  <a:srgbClr val="000000"/>
                </a:solidFill>
                <a:latin typeface="Calibri" panose="020F0502020204030204" pitchFamily="34" charset="0"/>
              </a:rPr>
              <a:t>– Your FSA dollars can be used for office visits, services, and materials. E</a:t>
            </a:r>
            <a:r>
              <a:rPr kumimoji="0" lang="en-US" altLang="en-US" sz="1800" b="0" i="0" u="none" strike="noStrike" cap="none" normalizeH="0" baseline="0" dirty="0">
                <a:ln>
                  <a:noFill/>
                </a:ln>
                <a:solidFill>
                  <a:srgbClr val="000000"/>
                </a:solidFill>
                <a:effectLst/>
                <a:latin typeface="Calibri" panose="020F0502020204030204" pitchFamily="34" charset="0"/>
              </a:rPr>
              <a:t>nrolling in the general-purpose FSA will make you and/or your spouse ineligible to contribute to an HSA.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870139"/>
                </a:solidFill>
                <a:effectLst/>
                <a:latin typeface="Calibri" panose="020F0502020204030204" pitchFamily="34" charset="0"/>
              </a:rPr>
              <a:t> Dependent Care FSA</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Þ"/>
              <a:tabLst/>
            </a:pPr>
            <a:r>
              <a:rPr kumimoji="0" lang="en-US" altLang="en-US" sz="1800" b="1" i="0" u="none" strike="noStrike" cap="none" normalizeH="0" baseline="0" dirty="0">
                <a:ln>
                  <a:noFill/>
                </a:ln>
                <a:solidFill>
                  <a:srgbClr val="000000"/>
                </a:solidFill>
                <a:effectLst/>
                <a:latin typeface="Calibri" panose="020F0502020204030204" pitchFamily="34" charset="0"/>
              </a:rPr>
              <a:t> </a:t>
            </a:r>
            <a:r>
              <a:rPr kumimoji="0" lang="en-US" altLang="en-US" sz="1800" i="0" u="none" strike="noStrike" cap="none" normalizeH="0" baseline="0" dirty="0">
                <a:ln>
                  <a:noFill/>
                </a:ln>
                <a:solidFill>
                  <a:srgbClr val="000000"/>
                </a:solidFill>
                <a:effectLst/>
                <a:latin typeface="Calibri" panose="020F0502020204030204" pitchFamily="34" charset="0"/>
              </a:rPr>
              <a:t>Use Tax Free Dollars for dependent care expenses. </a:t>
            </a:r>
          </a:p>
          <a:p>
            <a:pPr marL="0" marR="0" lvl="0" indent="0" algn="l" defTabSz="914400" rtl="0" eaLnBrk="0" fontAlgn="base" latinLnBrk="0" hangingPunct="0">
              <a:lnSpc>
                <a:spcPct val="100000"/>
              </a:lnSpc>
              <a:spcBef>
                <a:spcPct val="0"/>
              </a:spcBef>
              <a:spcAft>
                <a:spcPct val="0"/>
              </a:spcAft>
              <a:buClrTx/>
              <a:buSzPts val="1000"/>
              <a:tabLst/>
            </a:pPr>
            <a:endParaRPr kumimoji="0" lang="en-US" altLang="en-US" sz="18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Þ"/>
              <a:tabLst/>
            </a:pPr>
            <a:endParaRPr kumimoji="0" lang="en-US" altLang="en-US" sz="1800" b="0" i="0" u="none" strike="noStrike" cap="none" normalizeH="0" baseline="0" dirty="0">
              <a:ln>
                <a:noFill/>
              </a:ln>
              <a:solidFill>
                <a:srgbClr val="000000"/>
              </a:solidFill>
              <a:effectLst/>
              <a:latin typeface="Calibri" panose="020F0502020204030204" pitchFamily="34" charset="0"/>
            </a:endParaRPr>
          </a:p>
        </p:txBody>
      </p:sp>
      <p:graphicFrame>
        <p:nvGraphicFramePr>
          <p:cNvPr id="8" name="Table 7">
            <a:extLst>
              <a:ext uri="{FF2B5EF4-FFF2-40B4-BE49-F238E27FC236}">
                <a16:creationId xmlns:a16="http://schemas.microsoft.com/office/drawing/2014/main" id="{C57D23CC-8E9B-33D8-E049-F23B1F3FD762}"/>
              </a:ext>
            </a:extLst>
          </p:cNvPr>
          <p:cNvGraphicFramePr>
            <a:graphicFrameLocks noGrp="1"/>
          </p:cNvGraphicFramePr>
          <p:nvPr>
            <p:extLst>
              <p:ext uri="{D42A27DB-BD31-4B8C-83A1-F6EECF244321}">
                <p14:modId xmlns:p14="http://schemas.microsoft.com/office/powerpoint/2010/main" val="3713868324"/>
              </p:ext>
            </p:extLst>
          </p:nvPr>
        </p:nvGraphicFramePr>
        <p:xfrm>
          <a:off x="7062892" y="5376636"/>
          <a:ext cx="4959458" cy="1202373"/>
        </p:xfrm>
        <a:graphic>
          <a:graphicData uri="http://schemas.openxmlformats.org/drawingml/2006/table">
            <a:tbl>
              <a:tblPr/>
              <a:tblGrid>
                <a:gridCol w="3365325">
                  <a:extLst>
                    <a:ext uri="{9D8B030D-6E8A-4147-A177-3AD203B41FA5}">
                      <a16:colId xmlns:a16="http://schemas.microsoft.com/office/drawing/2014/main" val="1192581313"/>
                    </a:ext>
                  </a:extLst>
                </a:gridCol>
                <a:gridCol w="1594133">
                  <a:extLst>
                    <a:ext uri="{9D8B030D-6E8A-4147-A177-3AD203B41FA5}">
                      <a16:colId xmlns:a16="http://schemas.microsoft.com/office/drawing/2014/main" val="1669611558"/>
                    </a:ext>
                  </a:extLst>
                </a:gridCol>
              </a:tblGrid>
              <a:tr h="397179">
                <a:tc gridSpan="2">
                  <a:txBody>
                    <a:bodyPr/>
                    <a:lstStyle/>
                    <a:p>
                      <a:pPr marR="0" indent="0" algn="ctr" rtl="0">
                        <a:lnSpc>
                          <a:spcPct val="119000"/>
                        </a:lnSpc>
                        <a:spcBef>
                          <a:spcPts val="0"/>
                        </a:spcBef>
                        <a:spcAft>
                          <a:spcPts val="600"/>
                        </a:spcAft>
                      </a:pPr>
                      <a:r>
                        <a:rPr lang="en-US" sz="1600" b="1" kern="1400" dirty="0">
                          <a:ln>
                            <a:noFill/>
                          </a:ln>
                          <a:solidFill>
                            <a:srgbClr val="FFFFFF"/>
                          </a:solidFill>
                          <a:effectLst/>
                          <a:latin typeface="Calibri" panose="020F0502020204030204" pitchFamily="34" charset="0"/>
                        </a:rPr>
                        <a:t>2025 Annual IRS Contribution Limit: </a:t>
                      </a:r>
                      <a:endParaRPr lang="en-US" sz="1200" b="1" kern="1400" dirty="0">
                        <a:ln>
                          <a:noFill/>
                        </a:ln>
                        <a:solidFill>
                          <a:srgbClr val="000000"/>
                        </a:solidFill>
                        <a:effectLst/>
                        <a:latin typeface="Calibri" panose="020F0502020204030204" pitchFamily="34" charset="0"/>
                      </a:endParaRPr>
                    </a:p>
                  </a:txBody>
                  <a:tcPr marL="36576" marR="36576" marT="36576" marB="36576" anchor="ctr">
                    <a:lnL>
                      <a:noFill/>
                    </a:lnL>
                    <a:lnR>
                      <a:noFill/>
                    </a:lnR>
                    <a:lnT>
                      <a:noFill/>
                    </a:lnT>
                    <a:lnB>
                      <a:noFill/>
                    </a:lnB>
                    <a:solidFill>
                      <a:srgbClr val="870139"/>
                    </a:solidFill>
                  </a:tcPr>
                </a:tc>
                <a:tc hMerge="1">
                  <a:txBody>
                    <a:bodyPr/>
                    <a:lstStyle/>
                    <a:p>
                      <a:endParaRPr lang="en-US"/>
                    </a:p>
                  </a:txBody>
                  <a:tcPr/>
                </a:tc>
                <a:extLst>
                  <a:ext uri="{0D108BD9-81ED-4DB2-BD59-A6C34878D82A}">
                    <a16:rowId xmlns:a16="http://schemas.microsoft.com/office/drawing/2014/main" val="3050402441"/>
                  </a:ext>
                </a:extLst>
              </a:tr>
              <a:tr h="402597">
                <a:tc>
                  <a:txBody>
                    <a:bodyPr/>
                    <a:lstStyle/>
                    <a:p>
                      <a:pPr marR="0" indent="0" algn="l" rtl="0">
                        <a:lnSpc>
                          <a:spcPct val="119000"/>
                        </a:lnSpc>
                        <a:spcBef>
                          <a:spcPts val="0"/>
                        </a:spcBef>
                        <a:spcAft>
                          <a:spcPts val="600"/>
                        </a:spcAft>
                      </a:pPr>
                      <a:r>
                        <a:rPr lang="en-US" sz="1600" kern="1400" dirty="0">
                          <a:ln>
                            <a:noFill/>
                          </a:ln>
                          <a:solidFill>
                            <a:srgbClr val="000000"/>
                          </a:solidFill>
                          <a:effectLst/>
                          <a:latin typeface="Calibri" panose="020F0502020204030204" pitchFamily="34" charset="0"/>
                        </a:rPr>
                        <a:t>Health Care General Purpose</a:t>
                      </a:r>
                      <a:endParaRPr lang="en-US" sz="1200" kern="1400" dirty="0">
                        <a:ln>
                          <a:noFill/>
                        </a:ln>
                        <a:solidFill>
                          <a:srgbClr val="000000"/>
                        </a:solidFill>
                        <a:effectLst/>
                        <a:latin typeface="Calibri" panose="020F0502020204030204" pitchFamily="34" charset="0"/>
                      </a:endParaRPr>
                    </a:p>
                  </a:txBody>
                  <a:tcPr marL="36576" marR="36576" marT="36576" marB="36576">
                    <a:lnL>
                      <a:noFill/>
                    </a:lnL>
                    <a:lnR>
                      <a:noFill/>
                    </a:lnR>
                    <a:lnT>
                      <a:noFill/>
                    </a:lnT>
                    <a:lnB>
                      <a:noFill/>
                    </a:lnB>
                    <a:solidFill>
                      <a:schemeClr val="bg1">
                        <a:lumMod val="95000"/>
                      </a:schemeClr>
                    </a:solidFill>
                  </a:tcPr>
                </a:tc>
                <a:tc>
                  <a:txBody>
                    <a:bodyPr/>
                    <a:lstStyle/>
                    <a:p>
                      <a:pPr marR="0" indent="0" algn="ctr" rtl="0">
                        <a:lnSpc>
                          <a:spcPct val="119000"/>
                        </a:lnSpc>
                        <a:spcBef>
                          <a:spcPts val="0"/>
                        </a:spcBef>
                        <a:spcAft>
                          <a:spcPts val="600"/>
                        </a:spcAft>
                      </a:pPr>
                      <a:r>
                        <a:rPr lang="en-US" sz="1600" kern="1400" dirty="0">
                          <a:ln>
                            <a:noFill/>
                          </a:ln>
                          <a:solidFill>
                            <a:srgbClr val="000000"/>
                          </a:solidFill>
                          <a:effectLst/>
                          <a:latin typeface="Calibri" panose="020F0502020204030204" pitchFamily="34" charset="0"/>
                        </a:rPr>
                        <a:t>$3,300</a:t>
                      </a:r>
                      <a:endParaRPr lang="en-US" sz="1200" kern="1400" dirty="0">
                        <a:ln>
                          <a:noFill/>
                        </a:ln>
                        <a:solidFill>
                          <a:srgbClr val="000000"/>
                        </a:solidFill>
                        <a:effectLst/>
                        <a:latin typeface="Calibri" panose="020F0502020204030204" pitchFamily="34" charset="0"/>
                      </a:endParaRPr>
                    </a:p>
                  </a:txBody>
                  <a:tcPr marL="36576" marR="36576" marT="36576" marB="36576">
                    <a:lnL>
                      <a:noFill/>
                    </a:lnL>
                    <a:lnR>
                      <a:noFill/>
                    </a:lnR>
                    <a:lnT>
                      <a:noFill/>
                    </a:lnT>
                    <a:lnB>
                      <a:noFill/>
                    </a:lnB>
                    <a:solidFill>
                      <a:schemeClr val="bg1">
                        <a:lumMod val="95000"/>
                      </a:schemeClr>
                    </a:solidFill>
                  </a:tcPr>
                </a:tc>
                <a:extLst>
                  <a:ext uri="{0D108BD9-81ED-4DB2-BD59-A6C34878D82A}">
                    <a16:rowId xmlns:a16="http://schemas.microsoft.com/office/drawing/2014/main" val="632912053"/>
                  </a:ext>
                </a:extLst>
              </a:tr>
              <a:tr h="402597">
                <a:tc>
                  <a:txBody>
                    <a:bodyPr/>
                    <a:lstStyle/>
                    <a:p>
                      <a:pPr marL="0" marR="0" lvl="0" indent="0" algn="l" defTabSz="914400" rtl="0" eaLnBrk="1" fontAlgn="auto" latinLnBrk="0" hangingPunct="1">
                        <a:lnSpc>
                          <a:spcPct val="119000"/>
                        </a:lnSpc>
                        <a:spcBef>
                          <a:spcPts val="0"/>
                        </a:spcBef>
                        <a:spcAft>
                          <a:spcPts val="600"/>
                        </a:spcAft>
                        <a:buClrTx/>
                        <a:buSzTx/>
                        <a:buFontTx/>
                        <a:buNone/>
                        <a:tabLst/>
                        <a:defRPr/>
                      </a:pPr>
                      <a:r>
                        <a:rPr kumimoji="0" lang="en-US" sz="16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rPr>
                        <a:t>Dependent Care FSA</a:t>
                      </a:r>
                      <a:endParaRPr kumimoji="0" lang="en-US" sz="12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endParaRPr>
                    </a:p>
                  </a:txBody>
                  <a:tcPr marL="36576" marR="36576" marT="36576" marB="36576">
                    <a:lnL>
                      <a:noFill/>
                    </a:lnL>
                    <a:lnR>
                      <a:noFill/>
                    </a:lnR>
                    <a:lnT>
                      <a:noFill/>
                    </a:lnT>
                    <a:lnB>
                      <a:noFill/>
                    </a:lnB>
                    <a:solidFill>
                      <a:schemeClr val="bg1">
                        <a:lumMod val="95000"/>
                      </a:schemeClr>
                    </a:solidFill>
                  </a:tcPr>
                </a:tc>
                <a:tc>
                  <a:txBody>
                    <a:bodyPr/>
                    <a:lstStyle/>
                    <a:p>
                      <a:pPr marR="0" indent="0" algn="ctr" rtl="0">
                        <a:lnSpc>
                          <a:spcPct val="119000"/>
                        </a:lnSpc>
                        <a:spcBef>
                          <a:spcPts val="0"/>
                        </a:spcBef>
                        <a:spcAft>
                          <a:spcPts val="600"/>
                        </a:spcAft>
                      </a:pPr>
                      <a:r>
                        <a:rPr lang="en-US" sz="1600" kern="1400" dirty="0">
                          <a:ln>
                            <a:noFill/>
                          </a:ln>
                          <a:solidFill>
                            <a:srgbClr val="000000"/>
                          </a:solidFill>
                          <a:effectLst/>
                          <a:latin typeface="Calibri" panose="020F0502020204030204" pitchFamily="34" charset="0"/>
                          <a:ea typeface="+mn-ea"/>
                          <a:cs typeface="+mn-cs"/>
                        </a:rPr>
                        <a:t>$5,000</a:t>
                      </a:r>
                    </a:p>
                  </a:txBody>
                  <a:tcPr marL="36576" marR="36576" marT="36576" marB="36576">
                    <a:lnL>
                      <a:noFill/>
                    </a:lnL>
                    <a:lnR>
                      <a:noFill/>
                    </a:lnR>
                    <a:lnT>
                      <a:noFill/>
                    </a:lnT>
                    <a:lnB>
                      <a:noFill/>
                    </a:lnB>
                    <a:solidFill>
                      <a:schemeClr val="bg1">
                        <a:lumMod val="95000"/>
                      </a:schemeClr>
                    </a:solidFill>
                  </a:tcPr>
                </a:tc>
                <a:extLst>
                  <a:ext uri="{0D108BD9-81ED-4DB2-BD59-A6C34878D82A}">
                    <a16:rowId xmlns:a16="http://schemas.microsoft.com/office/drawing/2014/main" val="1434775894"/>
                  </a:ext>
                </a:extLst>
              </a:tr>
            </a:tbl>
          </a:graphicData>
        </a:graphic>
      </p:graphicFrame>
      <p:sp>
        <p:nvSpPr>
          <p:cNvPr id="9" name="AutoShape 12">
            <a:extLst>
              <a:ext uri="{FF2B5EF4-FFF2-40B4-BE49-F238E27FC236}">
                <a16:creationId xmlns:a16="http://schemas.microsoft.com/office/drawing/2014/main" id="{EA65C39E-7910-BC50-9697-3BA2F27889AB}"/>
              </a:ext>
            </a:extLst>
          </p:cNvPr>
          <p:cNvSpPr>
            <a:spLocks noChangeArrowheads="1"/>
          </p:cNvSpPr>
          <p:nvPr/>
        </p:nvSpPr>
        <p:spPr bwMode="auto">
          <a:xfrm>
            <a:off x="7214427" y="2778692"/>
            <a:ext cx="4656388" cy="1836224"/>
          </a:xfrm>
          <a:prstGeom prst="roundRect">
            <a:avLst>
              <a:gd name="adj" fmla="val 16667"/>
            </a:avLst>
          </a:prstGeom>
          <a:solidFill>
            <a:schemeClr val="bg1">
              <a:lumMod val="95000"/>
            </a:schemeClr>
          </a:solidFill>
          <a:ln>
            <a:noFill/>
          </a:ln>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sng" strike="noStrike" cap="none" normalizeH="0" baseline="0" dirty="0">
                <a:ln>
                  <a:noFill/>
                </a:ln>
                <a:effectLst/>
                <a:latin typeface="Calibri" panose="020F0502020204030204" pitchFamily="34" charset="0"/>
              </a:rPr>
              <a:t>IMPORTANT!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1" i="0" u="sng" strike="noStrike" cap="none" normalizeH="0" baseline="0" dirty="0">
              <a:ln>
                <a:noFill/>
              </a:ln>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effectLst/>
                <a:latin typeface="Calibri" panose="020F0502020204030204" pitchFamily="34" charset="0"/>
              </a:rPr>
              <a:t>You must use the funds in your FSA  prior to the end of the plan year.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effectLst/>
                <a:latin typeface="Calibri" panose="020F050202020403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effectLst/>
                <a:latin typeface="Calibri" panose="020F0502020204030204" pitchFamily="34" charset="0"/>
              </a:rPr>
              <a:t>The plan will allow you to rollover </a:t>
            </a:r>
            <a:r>
              <a:rPr kumimoji="0" lang="en-US" altLang="en-US" sz="1200" b="1" i="0" u="sng" strike="noStrike" cap="none" normalizeH="0" baseline="0" dirty="0">
                <a:ln>
                  <a:noFill/>
                </a:ln>
                <a:effectLst/>
                <a:latin typeface="Calibri" panose="020F0502020204030204" pitchFamily="34" charset="0"/>
              </a:rPr>
              <a:t>$</a:t>
            </a:r>
            <a:r>
              <a:rPr lang="en-US" altLang="en-US" sz="1200" b="1" u="sng" dirty="0">
                <a:latin typeface="Calibri" panose="020F0502020204030204" pitchFamily="34" charset="0"/>
              </a:rPr>
              <a:t>660</a:t>
            </a:r>
            <a:r>
              <a:rPr kumimoji="0" lang="en-US" altLang="en-US" sz="1200" b="1" i="0" u="sng" strike="noStrike" cap="none" normalizeH="0" baseline="0" dirty="0">
                <a:ln>
                  <a:noFill/>
                </a:ln>
                <a:effectLst/>
                <a:latin typeface="Calibri" panose="020F0502020204030204" pitchFamily="34" charset="0"/>
              </a:rPr>
              <a:t> </a:t>
            </a:r>
            <a:r>
              <a:rPr kumimoji="0" lang="en-US" altLang="en-US" sz="1200" b="1" i="0" u="none" strike="noStrike" cap="none" normalizeH="0" baseline="0" dirty="0">
                <a:ln>
                  <a:noFill/>
                </a:ln>
                <a:effectLst/>
                <a:latin typeface="Calibri" panose="020F0502020204030204" pitchFamily="34" charset="0"/>
              </a:rPr>
              <a:t>into the following plan year.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effectLst/>
                <a:latin typeface="Calibri" panose="020F050202020403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b="1" dirty="0">
                <a:latin typeface="Calibri" panose="020F0502020204030204" pitchFamily="34" charset="0"/>
              </a:rPr>
              <a:t>Runout Period is 3 months long.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effectLst/>
                <a:latin typeface="Calibri" panose="020F050202020403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effectLst/>
                <a:latin typeface="Calibri" panose="020F0502020204030204" pitchFamily="34" charset="0"/>
              </a:rPr>
              <a:t>Unused funds will be forfeited! </a:t>
            </a:r>
            <a:endParaRPr kumimoji="0" lang="en-US" altLang="en-US" sz="2000" b="1" i="0" u="none" strike="noStrike" cap="none" normalizeH="0" baseline="0" dirty="0">
              <a:ln>
                <a:noFill/>
              </a:ln>
              <a:effectLst/>
              <a:latin typeface="Arial" panose="020B0604020202020204" pitchFamily="34" charset="0"/>
            </a:endParaRPr>
          </a:p>
        </p:txBody>
      </p:sp>
      <p:sp>
        <p:nvSpPr>
          <p:cNvPr id="11" name="Rectangle 10">
            <a:extLst>
              <a:ext uri="{FF2B5EF4-FFF2-40B4-BE49-F238E27FC236}">
                <a16:creationId xmlns:a16="http://schemas.microsoft.com/office/drawing/2014/main" id="{6F88393B-9231-7F54-B007-88CB1CC6A266}"/>
              </a:ext>
            </a:extLst>
          </p:cNvPr>
          <p:cNvSpPr/>
          <p:nvPr/>
        </p:nvSpPr>
        <p:spPr>
          <a:xfrm>
            <a:off x="10212212" y="108284"/>
            <a:ext cx="1902993" cy="16225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4" descr="Employer Login | Company Benefit Plan | Third Party Administration">
            <a:extLst>
              <a:ext uri="{FF2B5EF4-FFF2-40B4-BE49-F238E27FC236}">
                <a16:creationId xmlns:a16="http://schemas.microsoft.com/office/drawing/2014/main" id="{8AF091B3-04D3-B6D7-3500-1FFED8907F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29908" y="144130"/>
            <a:ext cx="1692442" cy="158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823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p:nvPr>
        </p:nvSpPr>
        <p:spPr>
          <a:xfrm>
            <a:off x="86914" y="365125"/>
            <a:ext cx="11026254" cy="1325563"/>
          </a:xfrm>
        </p:spPr>
        <p:txBody>
          <a:bodyPr>
            <a:normAutofit/>
          </a:bodyPr>
          <a:lstStyle/>
          <a:p>
            <a:pPr>
              <a:defRPr/>
            </a:pPr>
            <a:r>
              <a:rPr lang="en-US" altLang="en-US" sz="4800" dirty="0"/>
              <a:t>Dental Plan</a:t>
            </a:r>
          </a:p>
        </p:txBody>
      </p:sp>
      <p:graphicFrame>
        <p:nvGraphicFramePr>
          <p:cNvPr id="2" name="Group 128">
            <a:extLst>
              <a:ext uri="{FF2B5EF4-FFF2-40B4-BE49-F238E27FC236}">
                <a16:creationId xmlns:a16="http://schemas.microsoft.com/office/drawing/2014/main" id="{6A3E4DE5-B43E-12E8-922D-F74129DF5338}"/>
              </a:ext>
            </a:extLst>
          </p:cNvPr>
          <p:cNvGraphicFramePr>
            <a:graphicFrameLocks noGrp="1"/>
          </p:cNvGraphicFramePr>
          <p:nvPr>
            <p:ph idx="1"/>
            <p:extLst>
              <p:ext uri="{D42A27DB-BD31-4B8C-83A1-F6EECF244321}">
                <p14:modId xmlns:p14="http://schemas.microsoft.com/office/powerpoint/2010/main" val="2136127592"/>
              </p:ext>
            </p:extLst>
          </p:nvPr>
        </p:nvGraphicFramePr>
        <p:xfrm>
          <a:off x="465219" y="2078287"/>
          <a:ext cx="8546433" cy="4168668"/>
        </p:xfrm>
        <a:graphic>
          <a:graphicData uri="http://schemas.openxmlformats.org/drawingml/2006/table">
            <a:tbl>
              <a:tblPr/>
              <a:tblGrid>
                <a:gridCol w="3950370">
                  <a:extLst>
                    <a:ext uri="{9D8B030D-6E8A-4147-A177-3AD203B41FA5}">
                      <a16:colId xmlns:a16="http://schemas.microsoft.com/office/drawing/2014/main" val="20000"/>
                    </a:ext>
                  </a:extLst>
                </a:gridCol>
                <a:gridCol w="4596063">
                  <a:extLst>
                    <a:ext uri="{9D8B030D-6E8A-4147-A177-3AD203B41FA5}">
                      <a16:colId xmlns:a16="http://schemas.microsoft.com/office/drawing/2014/main" val="20001"/>
                    </a:ext>
                  </a:extLst>
                </a:gridCol>
              </a:tblGrid>
              <a:tr h="891652">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2400" b="1" i="0" u="none" strike="noStrike" cap="none" normalizeH="0" baseline="0" dirty="0">
                          <a:ln>
                            <a:noFill/>
                          </a:ln>
                          <a:solidFill>
                            <a:schemeClr val="bg1"/>
                          </a:solidFill>
                          <a:effectLst/>
                          <a:latin typeface="+mn-lt"/>
                        </a:rPr>
                        <a:t>Benefits</a:t>
                      </a:r>
                    </a:p>
                  </a:txBody>
                  <a:tcPr marL="111670" marR="111670" marT="45723" marB="45723"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870139"/>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2400" b="1" i="0" u="none" strike="noStrike" cap="none" normalizeH="0" baseline="0" dirty="0">
                          <a:ln>
                            <a:noFill/>
                          </a:ln>
                          <a:solidFill>
                            <a:schemeClr val="bg1"/>
                          </a:solidFill>
                          <a:effectLst/>
                          <a:latin typeface="+mn-lt"/>
                        </a:rPr>
                        <a:t>Delta Dental Premier Network</a:t>
                      </a:r>
                    </a:p>
                  </a:txBody>
                  <a:tcPr marL="111670" marR="111670" marT="45723" marB="45723"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870139"/>
                    </a:solidFill>
                  </a:tcPr>
                </a:tc>
                <a:extLst>
                  <a:ext uri="{0D108BD9-81ED-4DB2-BD59-A6C34878D82A}">
                    <a16:rowId xmlns:a16="http://schemas.microsoft.com/office/drawing/2014/main" val="10000"/>
                  </a:ext>
                </a:extLst>
              </a:tr>
              <a:tr h="490592">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2400" b="0" i="0" u="none" strike="noStrike" cap="none" normalizeH="0" baseline="0" dirty="0">
                          <a:ln>
                            <a:noFill/>
                          </a:ln>
                          <a:solidFill>
                            <a:schemeClr val="tx1"/>
                          </a:solidFill>
                          <a:effectLst/>
                          <a:latin typeface="+mn-lt"/>
                        </a:rPr>
                        <a:t>Deductible (single/family)</a:t>
                      </a:r>
                    </a:p>
                  </a:txBody>
                  <a:tcPr marL="111670" marR="111670" marT="45723" marB="45723"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2400" b="0" i="0" u="none" strike="noStrike" cap="none" normalizeH="0" baseline="0" dirty="0">
                          <a:ln>
                            <a:noFill/>
                          </a:ln>
                          <a:solidFill>
                            <a:schemeClr val="tx1"/>
                          </a:solidFill>
                          <a:effectLst/>
                          <a:latin typeface="+mn-lt"/>
                        </a:rPr>
                        <a:t>$50/$150</a:t>
                      </a:r>
                    </a:p>
                  </a:txBody>
                  <a:tcPr marL="111670" marR="111670" marT="45723" marB="45723"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90592">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2400" b="0" i="0" u="none" strike="noStrike" cap="none" normalizeH="0" baseline="0" dirty="0">
                          <a:ln>
                            <a:noFill/>
                          </a:ln>
                          <a:solidFill>
                            <a:schemeClr val="tx1"/>
                          </a:solidFill>
                          <a:effectLst/>
                          <a:latin typeface="+mn-lt"/>
                        </a:rPr>
                        <a:t>Annual Benefit Maximum</a:t>
                      </a:r>
                    </a:p>
                  </a:txBody>
                  <a:tcPr marL="111670" marR="111670" marT="45723" marB="45723"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2400" b="0" i="0" u="none" strike="noStrike" cap="none" normalizeH="0" baseline="0" dirty="0">
                          <a:ln>
                            <a:noFill/>
                          </a:ln>
                          <a:solidFill>
                            <a:schemeClr val="tx1"/>
                          </a:solidFill>
                          <a:effectLst/>
                          <a:latin typeface="+mn-lt"/>
                        </a:rPr>
                        <a:t>$1,000</a:t>
                      </a:r>
                    </a:p>
                  </a:txBody>
                  <a:tcPr marL="111670" marR="111670" marT="45723" marB="45723"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2"/>
                  </a:ext>
                </a:extLst>
              </a:tr>
              <a:tr h="491682">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2400" b="0" i="0" u="none" strike="noStrike" cap="none" normalizeH="0" baseline="0" dirty="0">
                          <a:ln>
                            <a:noFill/>
                          </a:ln>
                          <a:solidFill>
                            <a:schemeClr val="tx1"/>
                          </a:solidFill>
                          <a:effectLst/>
                          <a:latin typeface="+mn-lt"/>
                        </a:rPr>
                        <a:t>Preventive Services</a:t>
                      </a:r>
                    </a:p>
                  </a:txBody>
                  <a:tcPr marL="111670" marR="111670" marT="45723" marB="45723"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2400" b="0" i="0" u="none" strike="noStrike" cap="none" normalizeH="0" baseline="0" dirty="0">
                          <a:ln>
                            <a:noFill/>
                          </a:ln>
                          <a:solidFill>
                            <a:schemeClr val="tx1"/>
                          </a:solidFill>
                          <a:effectLst/>
                          <a:latin typeface="+mn-lt"/>
                        </a:rPr>
                        <a:t>100% Covered</a:t>
                      </a:r>
                    </a:p>
                  </a:txBody>
                  <a:tcPr marL="111670" marR="111670" marT="45723" marB="45723"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90592">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2400" b="0" i="0" u="none" strike="noStrike" cap="none" normalizeH="0" baseline="0" dirty="0">
                          <a:ln>
                            <a:noFill/>
                          </a:ln>
                          <a:solidFill>
                            <a:schemeClr val="tx1"/>
                          </a:solidFill>
                          <a:effectLst/>
                          <a:latin typeface="+mn-lt"/>
                        </a:rPr>
                        <a:t>Basic Services</a:t>
                      </a:r>
                    </a:p>
                  </a:txBody>
                  <a:tcPr marL="111670" marR="111670" marT="45723" marB="45723"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2400" b="0" i="0" u="none" strike="noStrike" cap="none" normalizeH="0" baseline="0" dirty="0">
                          <a:ln>
                            <a:noFill/>
                          </a:ln>
                          <a:solidFill>
                            <a:schemeClr val="tx1"/>
                          </a:solidFill>
                          <a:effectLst/>
                          <a:latin typeface="+mn-lt"/>
                        </a:rPr>
                        <a:t>80% after Deductible</a:t>
                      </a:r>
                    </a:p>
                  </a:txBody>
                  <a:tcPr marL="111670" marR="111670" marT="45723" marB="45723"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4"/>
                  </a:ext>
                </a:extLst>
              </a:tr>
              <a:tr h="490592">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2400" b="0" i="0" u="none" strike="noStrike" cap="none" normalizeH="0" baseline="0" dirty="0">
                          <a:ln>
                            <a:noFill/>
                          </a:ln>
                          <a:solidFill>
                            <a:schemeClr val="tx1"/>
                          </a:solidFill>
                          <a:effectLst/>
                          <a:latin typeface="+mn-lt"/>
                        </a:rPr>
                        <a:t>Major Services</a:t>
                      </a:r>
                    </a:p>
                  </a:txBody>
                  <a:tcPr marL="111670" marR="111670" marT="45723" marB="45723"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2400" b="0" i="0" u="none" strike="noStrike" cap="none" normalizeH="0" baseline="0" dirty="0">
                          <a:ln>
                            <a:noFill/>
                          </a:ln>
                          <a:solidFill>
                            <a:schemeClr val="tx1"/>
                          </a:solidFill>
                          <a:effectLst/>
                          <a:latin typeface="+mn-lt"/>
                        </a:rPr>
                        <a:t>50% after Deductible</a:t>
                      </a:r>
                    </a:p>
                  </a:txBody>
                  <a:tcPr marL="111670" marR="111670" marT="45723" marB="45723"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90592">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2400" b="0" i="0" u="none" strike="noStrike" cap="none" normalizeH="0" baseline="0" dirty="0">
                          <a:ln>
                            <a:noFill/>
                          </a:ln>
                          <a:solidFill>
                            <a:schemeClr val="tx1"/>
                          </a:solidFill>
                          <a:effectLst/>
                          <a:latin typeface="+mn-lt"/>
                        </a:rPr>
                        <a:t>Orthodontic Services</a:t>
                      </a:r>
                    </a:p>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1600" b="0" i="0" u="none" strike="noStrike" cap="none" normalizeH="0" baseline="0" dirty="0">
                          <a:ln>
                            <a:noFill/>
                          </a:ln>
                          <a:solidFill>
                            <a:schemeClr val="tx1"/>
                          </a:solidFill>
                          <a:effectLst/>
                          <a:latin typeface="+mn-lt"/>
                        </a:rPr>
                        <a:t>Adults &amp; Children </a:t>
                      </a:r>
                      <a:endParaRPr kumimoji="0" lang="en-US" sz="1400" b="0" i="0" u="none" strike="noStrike" cap="none" normalizeH="0" baseline="0" dirty="0">
                        <a:ln>
                          <a:noFill/>
                        </a:ln>
                        <a:solidFill>
                          <a:schemeClr val="tx1"/>
                        </a:solidFill>
                        <a:effectLst/>
                        <a:latin typeface="+mn-lt"/>
                      </a:endParaRPr>
                    </a:p>
                  </a:txBody>
                  <a:tcPr marL="111670" marR="111670" marT="45723" marB="45723"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2400" b="0" i="0" u="none" strike="noStrike" cap="none" normalizeH="0" baseline="0" dirty="0">
                          <a:ln>
                            <a:noFill/>
                          </a:ln>
                          <a:solidFill>
                            <a:schemeClr val="tx1"/>
                          </a:solidFill>
                          <a:effectLst/>
                          <a:latin typeface="+mn-lt"/>
                        </a:rPr>
                        <a:t>50% up to $1,500 lifetime benefit maximum</a:t>
                      </a:r>
                    </a:p>
                  </a:txBody>
                  <a:tcPr marL="111670" marR="111670" marT="45723" marB="45723"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23590182"/>
                  </a:ext>
                </a:extLst>
              </a:tr>
            </a:tbl>
          </a:graphicData>
        </a:graphic>
      </p:graphicFrame>
      <p:pic>
        <p:nvPicPr>
          <p:cNvPr id="5" name="Picture 6" descr="Delta Dental of Wisconsin Foundation Provides $2 Million to Technical  College Dental Workforce Program Improvement | Business Wire">
            <a:extLst>
              <a:ext uri="{FF2B5EF4-FFF2-40B4-BE49-F238E27FC236}">
                <a16:creationId xmlns:a16="http://schemas.microsoft.com/office/drawing/2014/main" id="{A02EAFC9-6746-875E-C353-CA312EF04A6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056" t="39639" r="8001" b="38165"/>
          <a:stretch/>
        </p:blipFill>
        <p:spPr bwMode="auto">
          <a:xfrm>
            <a:off x="8125449" y="348699"/>
            <a:ext cx="3797846" cy="52469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Toothbrush - Free furniture and household icons">
            <a:extLst>
              <a:ext uri="{FF2B5EF4-FFF2-40B4-BE49-F238E27FC236}">
                <a16:creationId xmlns:a16="http://schemas.microsoft.com/office/drawing/2014/main" id="{28501960-3857-3842-B8A7-551099D14A56}"/>
              </a:ext>
            </a:extLst>
          </p:cNvPr>
          <p:cNvPicPr>
            <a:picLocks noChangeAspect="1" noChangeArrowheads="1"/>
          </p:cNvPicPr>
          <p:nvPr/>
        </p:nvPicPr>
        <p:blipFill>
          <a:blip r:embed="rId4">
            <a:duotone>
              <a:schemeClr val="bg2">
                <a:shade val="45000"/>
                <a:satMod val="135000"/>
              </a:schemeClr>
              <a:prstClr val="white"/>
            </a:duotone>
            <a:alphaModFix amt="50000"/>
            <a:extLst>
              <a:ext uri="{28A0092B-C50C-407E-A947-70E740481C1C}">
                <a14:useLocalDpi xmlns:a14="http://schemas.microsoft.com/office/drawing/2010/main" val="0"/>
              </a:ext>
            </a:extLst>
          </a:blip>
          <a:srcRect/>
          <a:stretch>
            <a:fillRect/>
          </a:stretch>
        </p:blipFill>
        <p:spPr bwMode="auto">
          <a:xfrm rot="18937985">
            <a:off x="9322947" y="1938527"/>
            <a:ext cx="3902098" cy="3902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823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EFBF001-C0E9-D1B8-ABAE-83D401AF8BE6}"/>
              </a:ext>
            </a:extLst>
          </p:cNvPr>
          <p:cNvSpPr>
            <a:spLocks noGrp="1"/>
          </p:cNvSpPr>
          <p:nvPr>
            <p:ph type="title"/>
          </p:nvPr>
        </p:nvSpPr>
        <p:spPr>
          <a:xfrm>
            <a:off x="0" y="395298"/>
            <a:ext cx="10515600" cy="1325563"/>
          </a:xfrm>
        </p:spPr>
        <p:txBody>
          <a:bodyPr/>
          <a:lstStyle/>
          <a:p>
            <a:r>
              <a:rPr lang="en-US" dirty="0"/>
              <a:t>Dental Plan Premiums</a:t>
            </a:r>
          </a:p>
        </p:txBody>
      </p:sp>
      <p:pic>
        <p:nvPicPr>
          <p:cNvPr id="1028" name="Picture 4" descr="Dental insurance - Free security icons">
            <a:extLst>
              <a:ext uri="{FF2B5EF4-FFF2-40B4-BE49-F238E27FC236}">
                <a16:creationId xmlns:a16="http://schemas.microsoft.com/office/drawing/2014/main" id="{37CB703B-1691-1D07-B96B-116F90960A0F}"/>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8477640" y="2446557"/>
            <a:ext cx="2908243" cy="290824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6" descr="Delta Dental of Wisconsin Foundation Provides $2 Million to Technical  College Dental Workforce Program Improvement | Business Wire">
            <a:extLst>
              <a:ext uri="{FF2B5EF4-FFF2-40B4-BE49-F238E27FC236}">
                <a16:creationId xmlns:a16="http://schemas.microsoft.com/office/drawing/2014/main" id="{37137637-A75D-67A3-B1B2-D908DF4057A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056" t="39639" r="8001" b="38165"/>
          <a:stretch/>
        </p:blipFill>
        <p:spPr bwMode="auto">
          <a:xfrm>
            <a:off x="8107338" y="253386"/>
            <a:ext cx="3797846" cy="52469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a:extLst>
              <a:ext uri="{FF2B5EF4-FFF2-40B4-BE49-F238E27FC236}">
                <a16:creationId xmlns:a16="http://schemas.microsoft.com/office/drawing/2014/main" id="{E0E634FD-5E08-4BA1-4A04-8AFE7711261A}"/>
              </a:ext>
            </a:extLst>
          </p:cNvPr>
          <p:cNvGraphicFramePr>
            <a:graphicFrameLocks noGrp="1"/>
          </p:cNvGraphicFramePr>
          <p:nvPr>
            <p:extLst>
              <p:ext uri="{D42A27DB-BD31-4B8C-83A1-F6EECF244321}">
                <p14:modId xmlns:p14="http://schemas.microsoft.com/office/powerpoint/2010/main" val="3776645209"/>
              </p:ext>
            </p:extLst>
          </p:nvPr>
        </p:nvGraphicFramePr>
        <p:xfrm>
          <a:off x="806117" y="2446557"/>
          <a:ext cx="6737685" cy="3009970"/>
        </p:xfrm>
        <a:graphic>
          <a:graphicData uri="http://schemas.openxmlformats.org/drawingml/2006/table">
            <a:tbl>
              <a:tblPr/>
              <a:tblGrid>
                <a:gridCol w="2245895">
                  <a:extLst>
                    <a:ext uri="{9D8B030D-6E8A-4147-A177-3AD203B41FA5}">
                      <a16:colId xmlns:a16="http://schemas.microsoft.com/office/drawing/2014/main" val="1432747748"/>
                    </a:ext>
                  </a:extLst>
                </a:gridCol>
                <a:gridCol w="2245895">
                  <a:extLst>
                    <a:ext uri="{9D8B030D-6E8A-4147-A177-3AD203B41FA5}">
                      <a16:colId xmlns:a16="http://schemas.microsoft.com/office/drawing/2014/main" val="4112571463"/>
                    </a:ext>
                  </a:extLst>
                </a:gridCol>
                <a:gridCol w="2245895">
                  <a:extLst>
                    <a:ext uri="{9D8B030D-6E8A-4147-A177-3AD203B41FA5}">
                      <a16:colId xmlns:a16="http://schemas.microsoft.com/office/drawing/2014/main" val="3240487973"/>
                    </a:ext>
                  </a:extLst>
                </a:gridCol>
              </a:tblGrid>
              <a:tr h="200735">
                <a:tc gridSpan="3">
                  <a:txBody>
                    <a:bodyPr/>
                    <a:lstStyle/>
                    <a:p>
                      <a:pPr marR="0" indent="0" algn="ctr" rtl="0">
                        <a:lnSpc>
                          <a:spcPct val="119000"/>
                        </a:lnSpc>
                        <a:spcBef>
                          <a:spcPts val="0"/>
                        </a:spcBef>
                        <a:spcAft>
                          <a:spcPts val="600"/>
                        </a:spcAft>
                      </a:pPr>
                      <a:r>
                        <a:rPr lang="en-US" sz="2400" b="1" kern="1400" dirty="0">
                          <a:ln>
                            <a:noFill/>
                          </a:ln>
                          <a:solidFill>
                            <a:schemeClr val="bg1"/>
                          </a:solidFill>
                          <a:effectLst/>
                          <a:latin typeface="Calibri" panose="020F0502020204030204" pitchFamily="34" charset="0"/>
                        </a:rPr>
                        <a:t>Dental Plan</a:t>
                      </a:r>
                      <a:endParaRPr lang="en-US" sz="2400" kern="1400" dirty="0">
                        <a:ln>
                          <a:noFill/>
                        </a:ln>
                        <a:solidFill>
                          <a:schemeClr val="bg1"/>
                        </a:solidFill>
                        <a:effectLst/>
                        <a:latin typeface="Calibri" panose="020F0502020204030204" pitchFamily="34" charset="0"/>
                      </a:endParaRPr>
                    </a:p>
                  </a:txBody>
                  <a:tcPr marL="31823" marR="31823" marT="31823" marB="31823" anchor="ctr">
                    <a:lnL>
                      <a:noFill/>
                    </a:lnL>
                    <a:lnR>
                      <a:noFill/>
                    </a:lnR>
                    <a:lnT>
                      <a:noFill/>
                    </a:lnT>
                    <a:lnB>
                      <a:noFill/>
                    </a:lnB>
                    <a:solidFill>
                      <a:srgbClr val="870139"/>
                    </a:solidFill>
                  </a:tcPr>
                </a:tc>
                <a:tc hMerge="1">
                  <a:txBody>
                    <a:bodyPr/>
                    <a:lstStyle/>
                    <a:p>
                      <a:pPr marR="0" indent="0" algn="ctr" rtl="0">
                        <a:lnSpc>
                          <a:spcPct val="119000"/>
                        </a:lnSpc>
                        <a:spcBef>
                          <a:spcPts val="0"/>
                        </a:spcBef>
                        <a:spcAft>
                          <a:spcPts val="600"/>
                        </a:spcAft>
                      </a:pPr>
                      <a:endParaRPr lang="en-US" sz="900" kern="1400">
                        <a:ln>
                          <a:noFill/>
                        </a:ln>
                        <a:solidFill>
                          <a:srgbClr val="000000"/>
                        </a:solidFill>
                        <a:effectLst/>
                        <a:latin typeface="Calibri" panose="020F0502020204030204" pitchFamily="34" charset="0"/>
                      </a:endParaRPr>
                    </a:p>
                  </a:txBody>
                  <a:tcPr marL="31823" marR="31823" marT="31823" marB="31823">
                    <a:lnL>
                      <a:noFill/>
                    </a:lnL>
                    <a:lnR>
                      <a:noFill/>
                    </a:lnR>
                    <a:lnT>
                      <a:noFill/>
                    </a:lnT>
                    <a:lnB>
                      <a:noFill/>
                    </a:lnB>
                    <a:noFill/>
                  </a:tcPr>
                </a:tc>
                <a:tc hMerge="1">
                  <a:txBody>
                    <a:bodyPr/>
                    <a:lstStyle/>
                    <a:p>
                      <a:pPr marR="0" indent="0" algn="ctr" rtl="0">
                        <a:lnSpc>
                          <a:spcPct val="119000"/>
                        </a:lnSpc>
                        <a:spcBef>
                          <a:spcPts val="0"/>
                        </a:spcBef>
                        <a:spcAft>
                          <a:spcPts val="600"/>
                        </a:spcAft>
                      </a:pPr>
                      <a:endParaRPr lang="en-US" sz="900" kern="1400">
                        <a:ln>
                          <a:noFill/>
                        </a:ln>
                        <a:solidFill>
                          <a:srgbClr val="000000"/>
                        </a:solidFill>
                        <a:effectLst/>
                        <a:latin typeface="Calibri" panose="020F0502020204030204" pitchFamily="34" charset="0"/>
                      </a:endParaRPr>
                    </a:p>
                  </a:txBody>
                  <a:tcPr marL="31823" marR="31823" marT="31823" marB="31823">
                    <a:lnL>
                      <a:noFill/>
                    </a:lnL>
                    <a:lnR>
                      <a:noFill/>
                    </a:lnR>
                    <a:lnT>
                      <a:noFill/>
                    </a:lnT>
                    <a:lnB>
                      <a:noFill/>
                    </a:lnB>
                    <a:noFill/>
                  </a:tcPr>
                </a:tc>
                <a:extLst>
                  <a:ext uri="{0D108BD9-81ED-4DB2-BD59-A6C34878D82A}">
                    <a16:rowId xmlns:a16="http://schemas.microsoft.com/office/drawing/2014/main" val="12162843"/>
                  </a:ext>
                </a:extLst>
              </a:tr>
              <a:tr h="356850">
                <a:tc>
                  <a:txBody>
                    <a:bodyPr/>
                    <a:lstStyle/>
                    <a:p>
                      <a:pPr marR="0" indent="0" algn="l" rtl="0">
                        <a:lnSpc>
                          <a:spcPct val="119000"/>
                        </a:lnSpc>
                        <a:spcBef>
                          <a:spcPts val="0"/>
                        </a:spcBef>
                        <a:spcAft>
                          <a:spcPts val="600"/>
                        </a:spcAft>
                      </a:pPr>
                      <a:r>
                        <a:rPr lang="en-US" sz="1800" b="1" kern="1400" dirty="0">
                          <a:ln>
                            <a:noFill/>
                          </a:ln>
                          <a:solidFill>
                            <a:schemeClr val="bg1"/>
                          </a:solidFill>
                          <a:effectLst/>
                          <a:latin typeface="Calibri" panose="020F0502020204030204" pitchFamily="34" charset="0"/>
                        </a:rPr>
                        <a:t>Hours Worked Prior Quarter</a:t>
                      </a:r>
                      <a:endParaRPr lang="en-US" sz="1800" kern="1400" dirty="0">
                        <a:ln>
                          <a:noFill/>
                        </a:ln>
                        <a:solidFill>
                          <a:schemeClr val="bg1"/>
                        </a:solidFill>
                        <a:effectLst/>
                        <a:latin typeface="Calibri" panose="020F0502020204030204" pitchFamily="34" charset="0"/>
                      </a:endParaRPr>
                    </a:p>
                  </a:txBody>
                  <a:tcPr marL="31823" marR="31823" marT="31823" marB="31823" anchor="ctr">
                    <a:lnL>
                      <a:noFill/>
                    </a:lnL>
                    <a:lnR>
                      <a:noFill/>
                    </a:lnR>
                    <a:lnT>
                      <a:noFill/>
                    </a:lnT>
                    <a:lnB>
                      <a:noFill/>
                    </a:lnB>
                    <a:solidFill>
                      <a:srgbClr val="756F6A"/>
                    </a:solidFill>
                  </a:tcPr>
                </a:tc>
                <a:tc>
                  <a:txBody>
                    <a:bodyPr/>
                    <a:lstStyle/>
                    <a:p>
                      <a:pPr marR="0" indent="0" algn="ctr" rtl="0">
                        <a:lnSpc>
                          <a:spcPct val="119000"/>
                        </a:lnSpc>
                        <a:spcBef>
                          <a:spcPts val="0"/>
                        </a:spcBef>
                        <a:spcAft>
                          <a:spcPts val="600"/>
                        </a:spcAft>
                      </a:pPr>
                      <a:r>
                        <a:rPr lang="en-US" sz="1800" b="1" kern="1400" dirty="0">
                          <a:ln>
                            <a:noFill/>
                          </a:ln>
                          <a:solidFill>
                            <a:schemeClr val="bg1"/>
                          </a:solidFill>
                          <a:effectLst/>
                          <a:latin typeface="Calibri" panose="020F0502020204030204" pitchFamily="34" charset="0"/>
                        </a:rPr>
                        <a:t>Per Pay Period Rate (Single)</a:t>
                      </a:r>
                      <a:endParaRPr lang="en-US" sz="1800" kern="1400" dirty="0">
                        <a:ln>
                          <a:noFill/>
                        </a:ln>
                        <a:solidFill>
                          <a:schemeClr val="bg1"/>
                        </a:solidFill>
                        <a:effectLst/>
                        <a:latin typeface="Calibri" panose="020F0502020204030204" pitchFamily="34" charset="0"/>
                      </a:endParaRPr>
                    </a:p>
                  </a:txBody>
                  <a:tcPr marL="31823" marR="31823" marT="31823" marB="31823" anchor="ctr">
                    <a:lnL>
                      <a:noFill/>
                    </a:lnL>
                    <a:lnR>
                      <a:noFill/>
                    </a:lnR>
                    <a:lnT>
                      <a:noFill/>
                    </a:lnT>
                    <a:lnB>
                      <a:noFill/>
                    </a:lnB>
                    <a:solidFill>
                      <a:srgbClr val="756F6A"/>
                    </a:solidFill>
                  </a:tcPr>
                </a:tc>
                <a:tc>
                  <a:txBody>
                    <a:bodyPr/>
                    <a:lstStyle/>
                    <a:p>
                      <a:pPr marL="0" marR="0" lvl="0" indent="0" algn="ctr" defTabSz="685800" rtl="0" eaLnBrk="1" fontAlgn="auto" latinLnBrk="0" hangingPunct="1">
                        <a:lnSpc>
                          <a:spcPct val="119000"/>
                        </a:lnSpc>
                        <a:spcBef>
                          <a:spcPts val="0"/>
                        </a:spcBef>
                        <a:spcAft>
                          <a:spcPts val="600"/>
                        </a:spcAft>
                        <a:buClrTx/>
                        <a:buSzTx/>
                        <a:buFontTx/>
                        <a:buNone/>
                        <a:tabLst/>
                        <a:defRPr/>
                      </a:pPr>
                      <a:r>
                        <a:rPr kumimoji="0" lang="en-US" sz="1800" b="1" i="0" u="none" strike="noStrike" kern="1400" cap="none" spc="0" normalizeH="0" baseline="0" noProof="0" dirty="0">
                          <a:ln>
                            <a:noFill/>
                          </a:ln>
                          <a:solidFill>
                            <a:schemeClr val="bg1"/>
                          </a:solidFill>
                          <a:effectLst/>
                          <a:uLnTx/>
                          <a:uFillTx/>
                          <a:latin typeface="Calibri" panose="020F0502020204030204" pitchFamily="34" charset="0"/>
                          <a:ea typeface="+mn-ea"/>
                          <a:cs typeface="+mn-cs"/>
                        </a:rPr>
                        <a:t>Per Pay Period Rate (Family)</a:t>
                      </a:r>
                      <a:endParaRPr kumimoji="0" lang="en-US" sz="1800" b="0" i="0" u="none" strike="noStrike" kern="1400" cap="none" spc="0" normalizeH="0" baseline="0" noProof="0" dirty="0">
                        <a:ln>
                          <a:noFill/>
                        </a:ln>
                        <a:solidFill>
                          <a:schemeClr val="bg1"/>
                        </a:solidFill>
                        <a:effectLst/>
                        <a:uLnTx/>
                        <a:uFillTx/>
                        <a:latin typeface="Calibri" panose="020F0502020204030204" pitchFamily="34" charset="0"/>
                        <a:ea typeface="+mn-ea"/>
                        <a:cs typeface="+mn-cs"/>
                      </a:endParaRPr>
                    </a:p>
                  </a:txBody>
                  <a:tcPr marL="31823" marR="31823" marT="31823" marB="31823" anchor="ctr">
                    <a:lnL>
                      <a:noFill/>
                    </a:lnL>
                    <a:lnR>
                      <a:noFill/>
                    </a:lnR>
                    <a:lnT>
                      <a:noFill/>
                    </a:lnT>
                    <a:lnB>
                      <a:noFill/>
                    </a:lnB>
                    <a:solidFill>
                      <a:srgbClr val="756F6A"/>
                    </a:solidFill>
                  </a:tcPr>
                </a:tc>
                <a:extLst>
                  <a:ext uri="{0D108BD9-81ED-4DB2-BD59-A6C34878D82A}">
                    <a16:rowId xmlns:a16="http://schemas.microsoft.com/office/drawing/2014/main" val="4248406720"/>
                  </a:ext>
                </a:extLst>
              </a:tr>
              <a:tr h="194513">
                <a:tc>
                  <a:txBody>
                    <a:bodyPr/>
                    <a:lstStyle/>
                    <a:p>
                      <a:pPr marR="0" indent="0" algn="l" rtl="0">
                        <a:lnSpc>
                          <a:spcPct val="119000"/>
                        </a:lnSpc>
                        <a:spcBef>
                          <a:spcPts val="0"/>
                        </a:spcBef>
                        <a:spcAft>
                          <a:spcPts val="600"/>
                        </a:spcAft>
                      </a:pPr>
                      <a:r>
                        <a:rPr lang="en-US" sz="1800" kern="1400" dirty="0">
                          <a:ln>
                            <a:noFill/>
                          </a:ln>
                          <a:solidFill>
                            <a:schemeClr val="tx1"/>
                          </a:solidFill>
                          <a:effectLst/>
                          <a:latin typeface="Calibri" panose="020F0502020204030204" pitchFamily="34" charset="0"/>
                        </a:rPr>
                        <a:t>0 – 52.99</a:t>
                      </a:r>
                    </a:p>
                  </a:txBody>
                  <a:tcPr marL="31823" marR="31823" marT="31823" marB="31823" anchor="ctr">
                    <a:lnL>
                      <a:noFill/>
                    </a:lnL>
                    <a:lnR>
                      <a:noFill/>
                    </a:lnR>
                    <a:lnT>
                      <a:noFill/>
                    </a:lnT>
                    <a:lnB>
                      <a:noFill/>
                    </a:lnB>
                    <a:solidFill>
                      <a:schemeClr val="bg1">
                        <a:lumMod val="95000"/>
                      </a:schemeClr>
                    </a:solidFill>
                  </a:tcPr>
                </a:tc>
                <a:tc>
                  <a:txBody>
                    <a:bodyPr/>
                    <a:lstStyle/>
                    <a:p>
                      <a:pPr marR="0" indent="0" algn="ctr" rtl="0">
                        <a:lnSpc>
                          <a:spcPct val="119000"/>
                        </a:lnSpc>
                        <a:spcBef>
                          <a:spcPts val="0"/>
                        </a:spcBef>
                        <a:spcAft>
                          <a:spcPts val="600"/>
                        </a:spcAft>
                      </a:pPr>
                      <a:r>
                        <a:rPr lang="en-US" sz="1800" kern="1400" dirty="0">
                          <a:ln>
                            <a:noFill/>
                          </a:ln>
                          <a:solidFill>
                            <a:srgbClr val="000000"/>
                          </a:solidFill>
                          <a:effectLst/>
                          <a:latin typeface="Calibri" panose="020F0502020204030204" pitchFamily="34" charset="0"/>
                        </a:rPr>
                        <a:t>$15.83</a:t>
                      </a:r>
                    </a:p>
                  </a:txBody>
                  <a:tcPr marL="31823" marR="31823" marT="31823" marB="31823" anchor="ctr">
                    <a:lnL>
                      <a:noFill/>
                    </a:lnL>
                    <a:lnR>
                      <a:noFill/>
                    </a:lnR>
                    <a:lnT>
                      <a:noFill/>
                    </a:lnT>
                    <a:lnB>
                      <a:noFill/>
                    </a:lnB>
                    <a:solidFill>
                      <a:schemeClr val="bg1">
                        <a:lumMod val="95000"/>
                      </a:schemeClr>
                    </a:solidFill>
                  </a:tcPr>
                </a:tc>
                <a:tc>
                  <a:txBody>
                    <a:bodyPr/>
                    <a:lstStyle/>
                    <a:p>
                      <a:pPr marR="0" indent="0" algn="ctr" rtl="0">
                        <a:lnSpc>
                          <a:spcPct val="119000"/>
                        </a:lnSpc>
                        <a:spcBef>
                          <a:spcPts val="0"/>
                        </a:spcBef>
                        <a:spcAft>
                          <a:spcPts val="600"/>
                        </a:spcAft>
                      </a:pPr>
                      <a:r>
                        <a:rPr lang="en-US" sz="1800" kern="1400" dirty="0">
                          <a:ln>
                            <a:noFill/>
                          </a:ln>
                          <a:solidFill>
                            <a:srgbClr val="000000"/>
                          </a:solidFill>
                          <a:effectLst/>
                          <a:latin typeface="Calibri" panose="020F0502020204030204" pitchFamily="34" charset="0"/>
                        </a:rPr>
                        <a:t>$50.46</a:t>
                      </a:r>
                    </a:p>
                  </a:txBody>
                  <a:tcPr marL="31823" marR="31823" marT="31823" marB="31823" anchor="ctr">
                    <a:lnL>
                      <a:noFill/>
                    </a:lnL>
                    <a:lnR>
                      <a:noFill/>
                    </a:lnR>
                    <a:lnT>
                      <a:noFill/>
                    </a:lnT>
                    <a:lnB>
                      <a:noFill/>
                    </a:lnB>
                    <a:solidFill>
                      <a:schemeClr val="bg1">
                        <a:lumMod val="95000"/>
                      </a:schemeClr>
                    </a:solidFill>
                  </a:tcPr>
                </a:tc>
                <a:extLst>
                  <a:ext uri="{0D108BD9-81ED-4DB2-BD59-A6C34878D82A}">
                    <a16:rowId xmlns:a16="http://schemas.microsoft.com/office/drawing/2014/main" val="235741081"/>
                  </a:ext>
                </a:extLst>
              </a:tr>
              <a:tr h="200735">
                <a:tc>
                  <a:txBody>
                    <a:bodyPr/>
                    <a:lstStyle/>
                    <a:p>
                      <a:pPr marR="0" indent="0" algn="l" rtl="0">
                        <a:lnSpc>
                          <a:spcPct val="119000"/>
                        </a:lnSpc>
                        <a:spcBef>
                          <a:spcPts val="0"/>
                        </a:spcBef>
                        <a:spcAft>
                          <a:spcPts val="600"/>
                        </a:spcAft>
                      </a:pPr>
                      <a:r>
                        <a:rPr lang="en-US" sz="1800" kern="1400">
                          <a:ln>
                            <a:noFill/>
                          </a:ln>
                          <a:solidFill>
                            <a:srgbClr val="000000"/>
                          </a:solidFill>
                          <a:effectLst/>
                          <a:latin typeface="Calibri" panose="020F0502020204030204" pitchFamily="34" charset="0"/>
                        </a:rPr>
                        <a:t>53 – 59.99</a:t>
                      </a:r>
                    </a:p>
                  </a:txBody>
                  <a:tcPr marL="31823" marR="31823" marT="31823" marB="31823" anchor="ctr">
                    <a:lnL>
                      <a:noFill/>
                    </a:lnL>
                    <a:lnR>
                      <a:noFill/>
                    </a:lnR>
                    <a:lnT>
                      <a:noFill/>
                    </a:lnT>
                    <a:lnB>
                      <a:noFill/>
                    </a:lnB>
                    <a:noFill/>
                  </a:tcPr>
                </a:tc>
                <a:tc>
                  <a:txBody>
                    <a:bodyPr/>
                    <a:lstStyle/>
                    <a:p>
                      <a:pPr marR="0" indent="0" algn="ctr" rtl="0">
                        <a:lnSpc>
                          <a:spcPct val="119000"/>
                        </a:lnSpc>
                        <a:spcBef>
                          <a:spcPts val="0"/>
                        </a:spcBef>
                        <a:spcAft>
                          <a:spcPts val="600"/>
                        </a:spcAft>
                      </a:pPr>
                      <a:r>
                        <a:rPr lang="en-US" sz="1800" kern="1400">
                          <a:ln>
                            <a:noFill/>
                          </a:ln>
                          <a:solidFill>
                            <a:srgbClr val="000000"/>
                          </a:solidFill>
                          <a:effectLst/>
                          <a:latin typeface="Calibri" panose="020F0502020204030204" pitchFamily="34" charset="0"/>
                        </a:rPr>
                        <a:t>$8.07</a:t>
                      </a:r>
                    </a:p>
                  </a:txBody>
                  <a:tcPr marL="31823" marR="31823" marT="31823" marB="31823" anchor="ctr">
                    <a:lnL>
                      <a:noFill/>
                    </a:lnL>
                    <a:lnR>
                      <a:noFill/>
                    </a:lnR>
                    <a:lnT>
                      <a:noFill/>
                    </a:lnT>
                    <a:lnB>
                      <a:noFill/>
                    </a:lnB>
                    <a:noFill/>
                  </a:tcPr>
                </a:tc>
                <a:tc>
                  <a:txBody>
                    <a:bodyPr/>
                    <a:lstStyle/>
                    <a:p>
                      <a:pPr marR="0" indent="0" algn="ctr" rtl="0">
                        <a:lnSpc>
                          <a:spcPct val="119000"/>
                        </a:lnSpc>
                        <a:spcBef>
                          <a:spcPts val="0"/>
                        </a:spcBef>
                        <a:spcAft>
                          <a:spcPts val="600"/>
                        </a:spcAft>
                      </a:pPr>
                      <a:r>
                        <a:rPr lang="en-US" sz="1800" kern="1400" dirty="0">
                          <a:ln>
                            <a:noFill/>
                          </a:ln>
                          <a:solidFill>
                            <a:srgbClr val="000000"/>
                          </a:solidFill>
                          <a:effectLst/>
                          <a:latin typeface="Calibri" panose="020F0502020204030204" pitchFamily="34" charset="0"/>
                        </a:rPr>
                        <a:t>$35.62</a:t>
                      </a:r>
                    </a:p>
                  </a:txBody>
                  <a:tcPr marL="31823" marR="31823" marT="31823" marB="31823" anchor="ctr">
                    <a:lnL>
                      <a:noFill/>
                    </a:lnL>
                    <a:lnR>
                      <a:noFill/>
                    </a:lnR>
                    <a:lnT>
                      <a:noFill/>
                    </a:lnT>
                    <a:lnB>
                      <a:noFill/>
                    </a:lnB>
                    <a:noFill/>
                  </a:tcPr>
                </a:tc>
                <a:extLst>
                  <a:ext uri="{0D108BD9-81ED-4DB2-BD59-A6C34878D82A}">
                    <a16:rowId xmlns:a16="http://schemas.microsoft.com/office/drawing/2014/main" val="1576692570"/>
                  </a:ext>
                </a:extLst>
              </a:tr>
              <a:tr h="200735">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Calibri" panose="020F0502020204030204" pitchFamily="34" charset="0"/>
                        </a:rPr>
                        <a:t>60 – 69.99</a:t>
                      </a:r>
                    </a:p>
                  </a:txBody>
                  <a:tcPr marL="31823" marR="31823" marT="31823" marB="31823" anchor="ctr">
                    <a:lnL>
                      <a:noFill/>
                    </a:lnL>
                    <a:lnR>
                      <a:noFill/>
                    </a:lnR>
                    <a:lnT>
                      <a:noFill/>
                    </a:lnT>
                    <a:lnB>
                      <a:noFill/>
                    </a:lnB>
                    <a:solidFill>
                      <a:schemeClr val="bg1">
                        <a:lumMod val="95000"/>
                      </a:schemeClr>
                    </a:solidFill>
                  </a:tcPr>
                </a:tc>
                <a:tc>
                  <a:txBody>
                    <a:bodyPr/>
                    <a:lstStyle/>
                    <a:p>
                      <a:pPr marR="0" indent="0" algn="ctr" rtl="0">
                        <a:lnSpc>
                          <a:spcPct val="119000"/>
                        </a:lnSpc>
                        <a:spcBef>
                          <a:spcPts val="0"/>
                        </a:spcBef>
                        <a:spcAft>
                          <a:spcPts val="600"/>
                        </a:spcAft>
                      </a:pPr>
                      <a:r>
                        <a:rPr lang="en-US" sz="1800" kern="1400" dirty="0">
                          <a:ln>
                            <a:noFill/>
                          </a:ln>
                          <a:solidFill>
                            <a:srgbClr val="000000"/>
                          </a:solidFill>
                          <a:effectLst/>
                          <a:latin typeface="Calibri" panose="020F0502020204030204" pitchFamily="34" charset="0"/>
                        </a:rPr>
                        <a:t>$6.97</a:t>
                      </a:r>
                    </a:p>
                  </a:txBody>
                  <a:tcPr marL="31823" marR="31823" marT="31823" marB="31823" anchor="ctr">
                    <a:lnL>
                      <a:noFill/>
                    </a:lnL>
                    <a:lnR>
                      <a:noFill/>
                    </a:lnR>
                    <a:lnT>
                      <a:noFill/>
                    </a:lnT>
                    <a:lnB>
                      <a:noFill/>
                    </a:lnB>
                    <a:solidFill>
                      <a:schemeClr val="bg1">
                        <a:lumMod val="95000"/>
                      </a:schemeClr>
                    </a:solidFill>
                  </a:tcPr>
                </a:tc>
                <a:tc>
                  <a:txBody>
                    <a:bodyPr/>
                    <a:lstStyle/>
                    <a:p>
                      <a:pPr marR="0" indent="0" algn="ctr" rtl="0">
                        <a:lnSpc>
                          <a:spcPct val="119000"/>
                        </a:lnSpc>
                        <a:spcBef>
                          <a:spcPts val="0"/>
                        </a:spcBef>
                        <a:spcAft>
                          <a:spcPts val="600"/>
                        </a:spcAft>
                      </a:pPr>
                      <a:r>
                        <a:rPr lang="en-US" sz="1800" kern="1400" dirty="0">
                          <a:ln>
                            <a:noFill/>
                          </a:ln>
                          <a:solidFill>
                            <a:srgbClr val="000000"/>
                          </a:solidFill>
                          <a:effectLst/>
                          <a:latin typeface="Calibri" panose="020F0502020204030204" pitchFamily="34" charset="0"/>
                        </a:rPr>
                        <a:t>$33.51</a:t>
                      </a:r>
                    </a:p>
                  </a:txBody>
                  <a:tcPr marL="31823" marR="31823" marT="31823" marB="31823" anchor="ctr">
                    <a:lnL>
                      <a:noFill/>
                    </a:lnL>
                    <a:lnR>
                      <a:noFill/>
                    </a:lnR>
                    <a:lnT>
                      <a:noFill/>
                    </a:lnT>
                    <a:lnB>
                      <a:noFill/>
                    </a:lnB>
                    <a:solidFill>
                      <a:schemeClr val="bg1">
                        <a:lumMod val="95000"/>
                      </a:schemeClr>
                    </a:solidFill>
                  </a:tcPr>
                </a:tc>
                <a:extLst>
                  <a:ext uri="{0D108BD9-81ED-4DB2-BD59-A6C34878D82A}">
                    <a16:rowId xmlns:a16="http://schemas.microsoft.com/office/drawing/2014/main" val="328364174"/>
                  </a:ext>
                </a:extLst>
              </a:tr>
              <a:tr h="200735">
                <a:tc>
                  <a:txBody>
                    <a:bodyPr/>
                    <a:lstStyle/>
                    <a:p>
                      <a:pPr marR="0" indent="0" algn="l" rtl="0">
                        <a:lnSpc>
                          <a:spcPct val="119000"/>
                        </a:lnSpc>
                        <a:spcBef>
                          <a:spcPts val="0"/>
                        </a:spcBef>
                        <a:spcAft>
                          <a:spcPts val="600"/>
                        </a:spcAft>
                      </a:pPr>
                      <a:r>
                        <a:rPr lang="en-US" sz="1800" kern="1400">
                          <a:ln>
                            <a:noFill/>
                          </a:ln>
                          <a:solidFill>
                            <a:srgbClr val="000000"/>
                          </a:solidFill>
                          <a:effectLst/>
                          <a:latin typeface="Calibri" panose="020F0502020204030204" pitchFamily="34" charset="0"/>
                        </a:rPr>
                        <a:t>70 – 79.99</a:t>
                      </a:r>
                    </a:p>
                  </a:txBody>
                  <a:tcPr marL="31823" marR="31823" marT="31823" marB="31823" anchor="ctr">
                    <a:lnL>
                      <a:noFill/>
                    </a:lnL>
                    <a:lnR>
                      <a:noFill/>
                    </a:lnR>
                    <a:lnT>
                      <a:noFill/>
                    </a:lnT>
                    <a:lnB>
                      <a:noFill/>
                    </a:lnB>
                    <a:noFill/>
                  </a:tcPr>
                </a:tc>
                <a:tc>
                  <a:txBody>
                    <a:bodyPr/>
                    <a:lstStyle/>
                    <a:p>
                      <a:pPr marR="0" indent="0" algn="ctr" rtl="0">
                        <a:lnSpc>
                          <a:spcPct val="119000"/>
                        </a:lnSpc>
                        <a:spcBef>
                          <a:spcPts val="0"/>
                        </a:spcBef>
                        <a:spcAft>
                          <a:spcPts val="600"/>
                        </a:spcAft>
                      </a:pPr>
                      <a:r>
                        <a:rPr lang="en-US" sz="1800" kern="1400">
                          <a:ln>
                            <a:noFill/>
                          </a:ln>
                          <a:solidFill>
                            <a:srgbClr val="000000"/>
                          </a:solidFill>
                          <a:effectLst/>
                          <a:latin typeface="Calibri" panose="020F0502020204030204" pitchFamily="34" charset="0"/>
                        </a:rPr>
                        <a:t>$4.75</a:t>
                      </a:r>
                    </a:p>
                  </a:txBody>
                  <a:tcPr marL="31823" marR="31823" marT="31823" marB="31823" anchor="ctr">
                    <a:lnL>
                      <a:noFill/>
                    </a:lnL>
                    <a:lnR>
                      <a:noFill/>
                    </a:lnR>
                    <a:lnT>
                      <a:noFill/>
                    </a:lnT>
                    <a:lnB>
                      <a:noFill/>
                    </a:lnB>
                    <a:noFill/>
                  </a:tcPr>
                </a:tc>
                <a:tc>
                  <a:txBody>
                    <a:bodyPr/>
                    <a:lstStyle/>
                    <a:p>
                      <a:pPr marR="0" indent="0" algn="ctr" rtl="0">
                        <a:lnSpc>
                          <a:spcPct val="119000"/>
                        </a:lnSpc>
                        <a:spcBef>
                          <a:spcPts val="0"/>
                        </a:spcBef>
                        <a:spcAft>
                          <a:spcPts val="600"/>
                        </a:spcAft>
                      </a:pPr>
                      <a:r>
                        <a:rPr lang="en-US" sz="1800" kern="1400" dirty="0">
                          <a:ln>
                            <a:noFill/>
                          </a:ln>
                          <a:solidFill>
                            <a:srgbClr val="000000"/>
                          </a:solidFill>
                          <a:effectLst/>
                          <a:latin typeface="Calibri" panose="020F0502020204030204" pitchFamily="34" charset="0"/>
                        </a:rPr>
                        <a:t>$29.27</a:t>
                      </a:r>
                    </a:p>
                  </a:txBody>
                  <a:tcPr marL="31823" marR="31823" marT="31823" marB="31823" anchor="ctr">
                    <a:lnL>
                      <a:noFill/>
                    </a:lnL>
                    <a:lnR>
                      <a:noFill/>
                    </a:lnR>
                    <a:lnT>
                      <a:noFill/>
                    </a:lnT>
                    <a:lnB>
                      <a:noFill/>
                    </a:lnB>
                    <a:noFill/>
                  </a:tcPr>
                </a:tc>
                <a:extLst>
                  <a:ext uri="{0D108BD9-81ED-4DB2-BD59-A6C34878D82A}">
                    <a16:rowId xmlns:a16="http://schemas.microsoft.com/office/drawing/2014/main" val="2493790182"/>
                  </a:ext>
                </a:extLst>
              </a:tr>
              <a:tr h="194513">
                <a:tc>
                  <a:txBody>
                    <a:bodyPr/>
                    <a:lstStyle/>
                    <a:p>
                      <a:pPr marR="0" indent="0" algn="l" rtl="0">
                        <a:lnSpc>
                          <a:spcPct val="119000"/>
                        </a:lnSpc>
                        <a:spcBef>
                          <a:spcPts val="0"/>
                        </a:spcBef>
                        <a:spcAft>
                          <a:spcPts val="600"/>
                        </a:spcAft>
                      </a:pPr>
                      <a:r>
                        <a:rPr lang="en-US" sz="1800" kern="1400" dirty="0">
                          <a:ln>
                            <a:noFill/>
                          </a:ln>
                          <a:solidFill>
                            <a:srgbClr val="000000"/>
                          </a:solidFill>
                          <a:effectLst/>
                          <a:latin typeface="Calibri" panose="020F0502020204030204" pitchFamily="34" charset="0"/>
                        </a:rPr>
                        <a:t>80 +</a:t>
                      </a:r>
                    </a:p>
                  </a:txBody>
                  <a:tcPr marL="31823" marR="31823" marT="31823" marB="31823" anchor="ctr">
                    <a:lnL>
                      <a:noFill/>
                    </a:lnL>
                    <a:lnR>
                      <a:noFill/>
                    </a:lnR>
                    <a:lnT>
                      <a:noFill/>
                    </a:lnT>
                    <a:lnB>
                      <a:noFill/>
                    </a:lnB>
                    <a:solidFill>
                      <a:schemeClr val="bg1">
                        <a:lumMod val="95000"/>
                      </a:schemeClr>
                    </a:solidFill>
                  </a:tcPr>
                </a:tc>
                <a:tc>
                  <a:txBody>
                    <a:bodyPr/>
                    <a:lstStyle/>
                    <a:p>
                      <a:pPr marR="0" indent="0" algn="ctr" rtl="0">
                        <a:lnSpc>
                          <a:spcPct val="119000"/>
                        </a:lnSpc>
                        <a:spcBef>
                          <a:spcPts val="0"/>
                        </a:spcBef>
                        <a:spcAft>
                          <a:spcPts val="600"/>
                        </a:spcAft>
                      </a:pPr>
                      <a:r>
                        <a:rPr lang="en-US" sz="1800" kern="1400" dirty="0">
                          <a:ln>
                            <a:noFill/>
                          </a:ln>
                          <a:solidFill>
                            <a:srgbClr val="000000"/>
                          </a:solidFill>
                          <a:effectLst/>
                          <a:latin typeface="Calibri" panose="020F0502020204030204" pitchFamily="34" charset="0"/>
                        </a:rPr>
                        <a:t>$4.53</a:t>
                      </a:r>
                    </a:p>
                  </a:txBody>
                  <a:tcPr marL="31823" marR="31823" marT="31823" marB="31823" anchor="ctr">
                    <a:lnL>
                      <a:noFill/>
                    </a:lnL>
                    <a:lnR>
                      <a:noFill/>
                    </a:lnR>
                    <a:lnT>
                      <a:noFill/>
                    </a:lnT>
                    <a:lnB>
                      <a:noFill/>
                    </a:lnB>
                    <a:solidFill>
                      <a:schemeClr val="bg1">
                        <a:lumMod val="95000"/>
                      </a:schemeClr>
                    </a:solidFill>
                  </a:tcPr>
                </a:tc>
                <a:tc>
                  <a:txBody>
                    <a:bodyPr/>
                    <a:lstStyle/>
                    <a:p>
                      <a:pPr marR="0" indent="0" algn="ctr" rtl="0">
                        <a:lnSpc>
                          <a:spcPct val="119000"/>
                        </a:lnSpc>
                        <a:spcBef>
                          <a:spcPts val="0"/>
                        </a:spcBef>
                        <a:spcAft>
                          <a:spcPts val="600"/>
                        </a:spcAft>
                      </a:pPr>
                      <a:r>
                        <a:rPr lang="en-US" sz="1800" kern="1400" dirty="0">
                          <a:ln>
                            <a:noFill/>
                          </a:ln>
                          <a:solidFill>
                            <a:srgbClr val="000000"/>
                          </a:solidFill>
                          <a:effectLst/>
                          <a:latin typeface="Calibri" panose="020F0502020204030204" pitchFamily="34" charset="0"/>
                        </a:rPr>
                        <a:t>$28.84</a:t>
                      </a:r>
                    </a:p>
                  </a:txBody>
                  <a:tcPr marL="31823" marR="31823" marT="31823" marB="31823" anchor="ctr">
                    <a:lnL>
                      <a:noFill/>
                    </a:lnL>
                    <a:lnR>
                      <a:noFill/>
                    </a:lnR>
                    <a:lnT>
                      <a:noFill/>
                    </a:lnT>
                    <a:lnB>
                      <a:noFill/>
                    </a:lnB>
                    <a:solidFill>
                      <a:schemeClr val="bg1">
                        <a:lumMod val="95000"/>
                      </a:schemeClr>
                    </a:solidFill>
                  </a:tcPr>
                </a:tc>
                <a:extLst>
                  <a:ext uri="{0D108BD9-81ED-4DB2-BD59-A6C34878D82A}">
                    <a16:rowId xmlns:a16="http://schemas.microsoft.com/office/drawing/2014/main" val="3188493609"/>
                  </a:ext>
                </a:extLst>
              </a:tr>
            </a:tbl>
          </a:graphicData>
        </a:graphic>
      </p:graphicFrame>
    </p:spTree>
    <p:extLst>
      <p:ext uri="{BB962C8B-B14F-4D97-AF65-F5344CB8AC3E}">
        <p14:creationId xmlns:p14="http://schemas.microsoft.com/office/powerpoint/2010/main" val="40899775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809FEB1F0A72347BE3BF4165EC71072" ma:contentTypeVersion="14" ma:contentTypeDescription="Create a new document." ma:contentTypeScope="" ma:versionID="a84904c074125d7dc1cba1fe856f1d3c">
  <xsd:schema xmlns:xsd="http://www.w3.org/2001/XMLSchema" xmlns:xs="http://www.w3.org/2001/XMLSchema" xmlns:p="http://schemas.microsoft.com/office/2006/metadata/properties" xmlns:ns2="31b2cb9d-baa7-4da3-a594-9fe4a5c8ac4a" xmlns:ns3="894af287-5b0a-4f69-95ca-3aea18fd9cda" targetNamespace="http://schemas.microsoft.com/office/2006/metadata/properties" ma:root="true" ma:fieldsID="29dada4099ba9de8af240827cd5916ac" ns2:_="" ns3:_="">
    <xsd:import namespace="31b2cb9d-baa7-4da3-a594-9fe4a5c8ac4a"/>
    <xsd:import namespace="894af287-5b0a-4f69-95ca-3aea18fd9cd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b2cb9d-baa7-4da3-a594-9fe4a5c8ac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a033b589-b465-4712-951f-eba87e0c21a4"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94af287-5b0a-4f69-95ca-3aea18fd9cd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90b2f6bf-f149-4ae8-95fd-264b60686bd9}" ma:internalName="TaxCatchAll" ma:showField="CatchAllData" ma:web="894af287-5b0a-4f69-95ca-3aea18fd9c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894af287-5b0a-4f69-95ca-3aea18fd9cda">
      <UserInfo>
        <DisplayName>Grant Argall</DisplayName>
        <AccountId>184</AccountId>
        <AccountType/>
      </UserInfo>
    </SharedWithUsers>
    <lcf76f155ced4ddcb4097134ff3c332f xmlns="31b2cb9d-baa7-4da3-a594-9fe4a5c8ac4a">
      <Terms xmlns="http://schemas.microsoft.com/office/infopath/2007/PartnerControls"/>
    </lcf76f155ced4ddcb4097134ff3c332f>
    <TaxCatchAll xmlns="894af287-5b0a-4f69-95ca-3aea18fd9cda" xsi:nil="true"/>
  </documentManagement>
</p:properties>
</file>

<file path=customXml/itemProps1.xml><?xml version="1.0" encoding="utf-8"?>
<ds:datastoreItem xmlns:ds="http://schemas.openxmlformats.org/officeDocument/2006/customXml" ds:itemID="{6356D211-0551-474B-A9DC-45804051539F}">
  <ds:schemaRefs>
    <ds:schemaRef ds:uri="http://schemas.microsoft.com/sharepoint/v3/contenttype/forms"/>
  </ds:schemaRefs>
</ds:datastoreItem>
</file>

<file path=customXml/itemProps2.xml><?xml version="1.0" encoding="utf-8"?>
<ds:datastoreItem xmlns:ds="http://schemas.openxmlformats.org/officeDocument/2006/customXml" ds:itemID="{97C22E2B-A47A-4B66-8A51-EF6FDB5212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b2cb9d-baa7-4da3-a594-9fe4a5c8ac4a"/>
    <ds:schemaRef ds:uri="894af287-5b0a-4f69-95ca-3aea18fd9c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4F1FE7F-EB37-4BE4-B43A-C9BE57B4AC46}">
  <ds:schemaRefs>
    <ds:schemaRef ds:uri="http://purl.org/dc/terms/"/>
    <ds:schemaRef ds:uri="http://purl.org/dc/dcmitype/"/>
    <ds:schemaRef ds:uri="http://schemas.microsoft.com/office/2006/documentManagement/types"/>
    <ds:schemaRef ds:uri="http://schemas.openxmlformats.org/package/2006/metadata/core-properties"/>
    <ds:schemaRef ds:uri="http://purl.org/dc/elements/1.1/"/>
    <ds:schemaRef ds:uri="http://www.w3.org/XML/1998/namespace"/>
    <ds:schemaRef ds:uri="http://schemas.microsoft.com/office/infopath/2007/PartnerControls"/>
    <ds:schemaRef ds:uri="http://schemas.microsoft.com/office/2006/metadata/properties"/>
    <ds:schemaRef ds:uri="894af287-5b0a-4f69-95ca-3aea18fd9cda"/>
    <ds:schemaRef ds:uri="31b2cb9d-baa7-4da3-a594-9fe4a5c8ac4a"/>
  </ds:schemaRefs>
</ds:datastoreItem>
</file>

<file path=docProps/app.xml><?xml version="1.0" encoding="utf-8"?>
<Properties xmlns="http://schemas.openxmlformats.org/officeDocument/2006/extended-properties" xmlns:vt="http://schemas.openxmlformats.org/officeDocument/2006/docPropsVTypes">
  <TotalTime>5745</TotalTime>
  <Words>1775</Words>
  <Application>Microsoft Office PowerPoint</Application>
  <PresentationFormat>Widescreen</PresentationFormat>
  <Paragraphs>274</Paragraphs>
  <Slides>19</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Calibri</vt:lpstr>
      <vt:lpstr>Calibri Light</vt:lpstr>
      <vt:lpstr>Courier New</vt:lpstr>
      <vt:lpstr>Symbol</vt:lpstr>
      <vt:lpstr>Times New Roman</vt:lpstr>
      <vt:lpstr>Wingdings</vt:lpstr>
      <vt:lpstr>Wingdings 2</vt:lpstr>
      <vt:lpstr>Office Theme</vt:lpstr>
      <vt:lpstr>PowerPoint Presentation</vt:lpstr>
      <vt:lpstr>Open Enrollment</vt:lpstr>
      <vt:lpstr>2025 Benefit Offerings</vt:lpstr>
      <vt:lpstr>Medical Plan </vt:lpstr>
      <vt:lpstr>Medical Plan Premiums</vt:lpstr>
      <vt:lpstr>Health Reimbursement Arrangement</vt:lpstr>
      <vt:lpstr>Flexible Spending Account</vt:lpstr>
      <vt:lpstr>Dental Plan</vt:lpstr>
      <vt:lpstr>Dental Plan Premiums</vt:lpstr>
      <vt:lpstr>Vision Plan </vt:lpstr>
      <vt:lpstr>Vision Plan Premium</vt:lpstr>
      <vt:lpstr>Life/AD&amp;D Insurance</vt:lpstr>
      <vt:lpstr>Disability Insurance</vt:lpstr>
      <vt:lpstr>Required Hospital Indemnity Notice</vt:lpstr>
      <vt:lpstr>Voluntary Worksite Benefits</vt:lpstr>
      <vt:lpstr>Employee Assistance Program</vt:lpstr>
      <vt:lpstr>Additional Benefits</vt:lpstr>
      <vt:lpstr>Medicare Insight &amp; Guidance M3 Elevate (a division of M3 Insurance)</vt:lpstr>
      <vt:lpstr>PowerPoint Presentation</vt:lpstr>
    </vt:vector>
  </TitlesOfParts>
  <Company>Gallagher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Plan</dc:title>
  <dc:creator>Courtney Benson</dc:creator>
  <cp:lastModifiedBy>Jennie Sass</cp:lastModifiedBy>
  <cp:revision>87</cp:revision>
  <dcterms:created xsi:type="dcterms:W3CDTF">2022-02-07T14:45:26Z</dcterms:created>
  <dcterms:modified xsi:type="dcterms:W3CDTF">2024-11-19T17:01:42Z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0x010100B809FEB1F0A72347BE3BF4165EC71072</vt:lpwstr>
  </property>
</Properties>
</file>